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7" r:id="rId2"/>
    <p:sldId id="258" r:id="rId3"/>
    <p:sldId id="260" r:id="rId4"/>
    <p:sldId id="259" r:id="rId5"/>
    <p:sldId id="267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F2F5C98D-7842-3D44-917C-900FAE377930}" name="Utz Hans PH Luzern" initials="HU" userId="S::hans.utz@phlu.ch::dd33b5bd-b068-4a0b-ba44-e200ae86ef26" providerId="AD"/>
  <p188:author id="{FE92A8AD-CB0C-7E28-EBA6-0875DD8F8ACC}" name="Castro Sonia" initials="" userId="S::castrs@usi.ch::2c16450a-c2f1-4da9-b39f-05b69d41dc4a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9904"/>
    <a:srgbClr val="CE9E12"/>
    <a:srgbClr val="BFA0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0" autoAdjust="0"/>
    <p:restoredTop sz="84923" autoAdjust="0"/>
  </p:normalViewPr>
  <p:slideViewPr>
    <p:cSldViewPr snapToGrid="0">
      <p:cViewPr varScale="1">
        <p:scale>
          <a:sx n="91" d="100"/>
          <a:sy n="91" d="100"/>
        </p:scale>
        <p:origin x="105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7732B4-70CF-47E3-A586-FEA3797D23C9}" type="datetimeFigureOut">
              <a:rPr lang="de-CH" smtClean="0"/>
              <a:t>20.01.2025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69ADD-BE6D-4FB6-8276-14AA2458CCB6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25033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Questa è lo schema nel suo complesso. Nelle diapositive successive, viene introdotto e costruito passo dopo passo.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9ADD-BE6D-4FB6-8276-14AA2458CCB6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28998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Le misure assistenziali e i collocamenti extrafamiliari forzati sono qui illustrati con l'esempio di un bambino che vi è stato sottoposto fin dalla più tenera età. Sebbene le misure coercitive possano e debbano riguardare anche gli adulti, la maggior parte delle persone che richiedono un contributo di solidarietà (anche se si tratta di una selezione non rappresentativa) sono stati sottoposti a tali misure da bambini.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9ADD-BE6D-4FB6-8276-14AA2458CCB6}" type="slidenum">
              <a:rPr lang="de-CH" smtClean="0"/>
              <a:t>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27125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Un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bambino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potrebbe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anche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avere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un'esperienza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positiva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nell'inserimento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casa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o in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una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famiglia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affidataria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9ADD-BE6D-4FB6-8276-14AA2458CCB6}" type="slidenum">
              <a:rPr lang="de-CH" smtClean="0"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1050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Nella maggior parte dei casi, tuttavia, ha avuto esperienze negative. Queste potrebbero essere molto diverse. Gli alunni porteranno esempi specifici dall'elaborazione di un racconto di un testimone contemporaneo.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9ADD-BE6D-4FB6-8276-14AA2458CCB6}" type="slidenum">
              <a:rPr lang="de-CH" smtClean="0"/>
              <a:t>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06271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Nella maggior parte dei casi, tuttavia, ha avuto esperienze negative. Queste potrebbero essere molto diverse. Gli alunni porteranno esempi specifici dall'elaborazione di un racconto di un testimone contemporaneo.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9ADD-BE6D-4FB6-8276-14AA2458CCB6}" type="slidenum">
              <a:rPr lang="de-CH" smtClean="0"/>
              <a:t>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725367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racconti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dei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testimoni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contemporanei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ne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offrono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numerosi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esempi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che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gli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alunni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CH" dirty="0" err="1">
                <a:latin typeface="Arial" panose="020B0604020202020204" pitchFamily="34" charset="0"/>
                <a:cs typeface="Arial" panose="020B0604020202020204" pitchFamily="34" charset="0"/>
              </a:rPr>
              <a:t>ricorderanno</a:t>
            </a:r>
            <a:r>
              <a:rPr lang="de-CH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9ADD-BE6D-4FB6-8276-14AA2458CCB6}" type="slidenum">
              <a:rPr lang="de-CH" smtClean="0"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15873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Tutti e cinque i testimoni contemporanei lo descrivono in modo impressionante.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9ADD-BE6D-4FB6-8276-14AA2458CCB6}" type="slidenum">
              <a:rPr lang="de-CH" smtClean="0"/>
              <a:t>7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117273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Sebbene tutti i testimoni contemporanei abbiano sofferto per i postumi delle misure coercitive e dei collocamenti extrafamiliari, alcuni di loro sono stati in grado di superarli e questo rappresenta il prerequisito per poterne parlare. Tuttavia, si deve presumere che ciò non sia possibile per la maggior parte delle persone colpite.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9ADD-BE6D-4FB6-8276-14AA2458CCB6}" type="slidenum">
              <a:rPr lang="de-CH" smtClean="0"/>
              <a:t>8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660813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Lo schema nel suo complesso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269ADD-BE6D-4FB6-8276-14AA2458CCB6}" type="slidenum">
              <a:rPr lang="de-CH" smtClean="0"/>
              <a:t>9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607428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515694"/>
            <a:ext cx="7772400" cy="556968"/>
          </a:xfrm>
        </p:spPr>
        <p:txBody>
          <a:bodyPr anchor="b">
            <a:normAutofit/>
          </a:bodyPr>
          <a:lstStyle>
            <a:lvl1pPr algn="ctr">
              <a:defRPr sz="36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www.fuersorge-zwang.ch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B.2</a:t>
            </a:r>
            <a:r>
              <a:rPr lang="de-CH" dirty="0"/>
              <a:t> Leben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2169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www.fuersorge-zwang.ch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B.2 Leben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95262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www.fuersorge-zwang.ch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B.2 Leben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307575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7"/>
            <a:ext cx="7886700" cy="365126"/>
          </a:xfrm>
        </p:spPr>
        <p:txBody>
          <a:bodyPr>
            <a:normAutofit/>
          </a:bodyPr>
          <a:lstStyle>
            <a:lvl1pPr algn="ctr"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de-DE" dirty="0"/>
              <a:t>Mastertitelformat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www.fuersorge-zwang.ch</a:t>
            </a:r>
            <a:endParaRPr lang="de-CH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 dirty="0" err="1"/>
              <a:t>B.2</a:t>
            </a:r>
            <a:r>
              <a:rPr lang="de-CH" dirty="0"/>
              <a:t> Leben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49382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www.fuersorge-zwang.ch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B.2 Leben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48352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www.fuersorge-zwang.ch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B.2 Leben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85276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www.fuersorge-zwang.ch</a:t>
            </a:r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B.2 Leben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270541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www.fuersorge-zwang.ch</a:t>
            </a:r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B.2 Leben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13886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www.fuersorge-zwang.ch</a:t>
            </a:r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B.2 Leben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747386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www.fuersorge-zwang.ch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B.2 Leben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76617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/>
              <a:t>www.fuersorge-zwang.ch</a:t>
            </a:r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CH"/>
              <a:t>B.2 Leben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150051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DE"/>
              <a:t>www.fuersorge-zwang.ch</a:t>
            </a:r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de-CH"/>
              <a:t>B.2 Leben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6B04690-5415-440D-982E-F82DC19B1C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36151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4852945-516C-806F-A628-4F0FB8E3A2F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1979" y="534166"/>
            <a:ext cx="7772400" cy="1497834"/>
          </a:xfrm>
        </p:spPr>
        <p:txBody>
          <a:bodyPr>
            <a:noAutofit/>
          </a:bodyPr>
          <a:lstStyle/>
          <a:p>
            <a:r>
              <a:rPr lang="de-CH" dirty="0"/>
              <a:t>B.2</a:t>
            </a:r>
            <a:br>
              <a:rPr lang="de-CH" dirty="0"/>
            </a:br>
            <a:r>
              <a:rPr lang="it-IT" sz="2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Com'è stato vivere sotto una misura coercitiva</a:t>
            </a:r>
            <a:br>
              <a:rPr lang="it-IT" sz="2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8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 in un collocamento extrafamiliare?</a:t>
            </a:r>
            <a:endParaRPr lang="de-CH" sz="2800" spc="-1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BDC57C3-E4ED-098A-A4B8-B89A4E2FE1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1</a:t>
            </a:fld>
            <a:endParaRPr lang="de-CH"/>
          </a:p>
        </p:txBody>
      </p:sp>
      <p:sp>
        <p:nvSpPr>
          <p:cNvPr id="4" name="Rechteck: abgerundete Ecken 3">
            <a:extLst>
              <a:ext uri="{FF2B5EF4-FFF2-40B4-BE49-F238E27FC236}">
                <a16:creationId xmlns:a16="http://schemas.microsoft.com/office/drawing/2014/main" id="{4B12A1BA-2D3D-78DE-E4B5-E0D8C7BAC2BE}"/>
              </a:ext>
            </a:extLst>
          </p:cNvPr>
          <p:cNvSpPr/>
          <p:nvPr/>
        </p:nvSpPr>
        <p:spPr>
          <a:xfrm>
            <a:off x="4077850" y="688639"/>
            <a:ext cx="1080655" cy="509154"/>
          </a:xfrm>
          <a:prstGeom prst="roundRect">
            <a:avLst>
              <a:gd name="adj" fmla="val 50000"/>
            </a:avLst>
          </a:prstGeom>
          <a:noFill/>
          <a:ln>
            <a:solidFill>
              <a:srgbClr val="DCB26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3" name="Grafik 12" descr="Ein Bild, das Text, Entwurf, Zeichnung, Diagramm enthält.&#10;&#10;Automatisch generierte Beschreibung">
            <a:extLst>
              <a:ext uri="{FF2B5EF4-FFF2-40B4-BE49-F238E27FC236}">
                <a16:creationId xmlns:a16="http://schemas.microsoft.com/office/drawing/2014/main" id="{40A395DB-B11E-9610-5E75-AAE1F37468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" y="2186473"/>
            <a:ext cx="7467600" cy="4112666"/>
          </a:xfrm>
          <a:prstGeom prst="rect">
            <a:avLst/>
          </a:prstGeom>
          <a:ln>
            <a:solidFill>
              <a:srgbClr val="CB9904"/>
            </a:solidFill>
          </a:ln>
        </p:spPr>
      </p:pic>
    </p:spTree>
    <p:extLst>
      <p:ext uri="{BB962C8B-B14F-4D97-AF65-F5344CB8AC3E}">
        <p14:creationId xmlns:p14="http://schemas.microsoft.com/office/powerpoint/2010/main" val="5518373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D30E5F-6591-D91A-56C7-37A888807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6437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Com'è stato vivere sotto una misura coercitiva</a:t>
            </a:r>
            <a:b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 in un collocamento extrafamiliare?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17413E-6977-C842-4211-40536276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2</a:t>
            </a:fld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06C4E09-B978-86E0-7B1B-83A529E2B567}"/>
              </a:ext>
            </a:extLst>
          </p:cNvPr>
          <p:cNvSpPr txBox="1"/>
          <p:nvPr/>
        </p:nvSpPr>
        <p:spPr>
          <a:xfrm>
            <a:off x="3808554" y="2610138"/>
            <a:ext cx="4324928" cy="2031325"/>
          </a:xfrm>
          <a:prstGeom prst="rect">
            <a:avLst/>
          </a:prstGeom>
          <a:gradFill>
            <a:gsLst>
              <a:gs pos="100000">
                <a:schemeClr val="bg1"/>
              </a:gs>
              <a:gs pos="50000">
                <a:srgbClr val="CB9904">
                  <a:alpha val="58000"/>
                </a:srgbClr>
              </a:gs>
              <a:gs pos="1000">
                <a:srgbClr val="CE9E12"/>
              </a:gs>
            </a:gsLst>
            <a:lin ang="0" scaled="0"/>
          </a:gradFill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Un bambino...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... forse abbandonato dai genitori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... forse in condizioni disagiate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... forse di una madre non sposata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170113" indent="-285750">
              <a:buFont typeface="Wingdings" panose="05000000000000000000" pitchFamily="2" charset="2"/>
              <a:buChar char="Ø"/>
            </a:pP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dove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2170113" indent="-285750">
              <a:buFont typeface="Wingdings" panose="05000000000000000000" pitchFamily="2" charset="2"/>
              <a:buChar char="Ø"/>
            </a:pP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a  </a:t>
            </a: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chi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2170113" indent="-285750">
              <a:buFont typeface="Wingdings" panose="05000000000000000000" pitchFamily="2" charset="2"/>
              <a:buChar char="Ø"/>
            </a:pP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cosa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succede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dopo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5B98A00-6B16-3BD2-331F-DA5084955F87}"/>
              </a:ext>
            </a:extLst>
          </p:cNvPr>
          <p:cNvCxnSpPr>
            <a:cxnSpLocks/>
          </p:cNvCxnSpPr>
          <p:nvPr/>
        </p:nvCxnSpPr>
        <p:spPr>
          <a:xfrm flipH="1">
            <a:off x="1468582" y="2133600"/>
            <a:ext cx="6371359" cy="0"/>
          </a:xfrm>
          <a:prstGeom prst="line">
            <a:avLst/>
          </a:prstGeom>
          <a:ln>
            <a:solidFill>
              <a:srgbClr val="CB99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8D98A924-E3B5-0933-071D-A56893B9F825}"/>
              </a:ext>
            </a:extLst>
          </p:cNvPr>
          <p:cNvCxnSpPr>
            <a:cxnSpLocks/>
          </p:cNvCxnSpPr>
          <p:nvPr/>
        </p:nvCxnSpPr>
        <p:spPr>
          <a:xfrm flipH="1">
            <a:off x="1445491" y="5163127"/>
            <a:ext cx="6394450" cy="0"/>
          </a:xfrm>
          <a:prstGeom prst="line">
            <a:avLst/>
          </a:prstGeom>
          <a:ln>
            <a:solidFill>
              <a:srgbClr val="CB99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902AD764-1ABA-CD15-82A4-26A87B905E52}"/>
              </a:ext>
            </a:extLst>
          </p:cNvPr>
          <p:cNvCxnSpPr/>
          <p:nvPr/>
        </p:nvCxnSpPr>
        <p:spPr>
          <a:xfrm>
            <a:off x="1468582" y="2133600"/>
            <a:ext cx="0" cy="3048000"/>
          </a:xfrm>
          <a:prstGeom prst="line">
            <a:avLst/>
          </a:prstGeom>
          <a:ln>
            <a:solidFill>
              <a:srgbClr val="CB99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6" name="Grafik 15">
            <a:extLst>
              <a:ext uri="{FF2B5EF4-FFF2-40B4-BE49-F238E27FC236}">
                <a16:creationId xmlns:a16="http://schemas.microsoft.com/office/drawing/2014/main" id="{25F51E42-F26C-9EB0-C249-1FB1418D44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5265" y="5181600"/>
            <a:ext cx="400050" cy="790575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263A02B4-21DD-E1C7-8984-C066EE7726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424575" y="2540290"/>
            <a:ext cx="21209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79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 bldLvl="2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17413E-6977-C842-4211-40536276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3</a:t>
            </a:fld>
            <a:endParaRPr lang="de-CH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104F06B-D7EE-D9F7-CCB0-C45C8B3D865F}"/>
              </a:ext>
            </a:extLst>
          </p:cNvPr>
          <p:cNvSpPr txBox="1"/>
          <p:nvPr/>
        </p:nvSpPr>
        <p:spPr>
          <a:xfrm>
            <a:off x="3733800" y="2252057"/>
            <a:ext cx="4973205" cy="1200329"/>
          </a:xfrm>
          <a:prstGeom prst="rect">
            <a:avLst/>
          </a:prstGeom>
          <a:gradFill>
            <a:gsLst>
              <a:gs pos="100000">
                <a:schemeClr val="bg1"/>
              </a:gs>
              <a:gs pos="42000">
                <a:srgbClr val="CB9904">
                  <a:alpha val="63000"/>
                </a:srgbClr>
              </a:gs>
              <a:gs pos="1000">
                <a:srgbClr val="CB990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bambino è stato fortunato: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è ben accudito dai genitori affidatari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trascorrere una giovinezza spensierata con i genitori affidatari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4724ECD7-0318-7381-23AF-728A9221F8BC}"/>
              </a:ext>
            </a:extLst>
          </p:cNvPr>
          <p:cNvCxnSpPr>
            <a:cxnSpLocks/>
          </p:cNvCxnSpPr>
          <p:nvPr/>
        </p:nvCxnSpPr>
        <p:spPr>
          <a:xfrm flipH="1">
            <a:off x="775855" y="1999356"/>
            <a:ext cx="7850908" cy="0"/>
          </a:xfrm>
          <a:prstGeom prst="line">
            <a:avLst/>
          </a:prstGeom>
          <a:ln>
            <a:solidFill>
              <a:srgbClr val="BFA00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54D0A239-B7EC-207E-19D4-FBB605ACEBBB}"/>
              </a:ext>
            </a:extLst>
          </p:cNvPr>
          <p:cNvCxnSpPr>
            <a:cxnSpLocks/>
          </p:cNvCxnSpPr>
          <p:nvPr/>
        </p:nvCxnSpPr>
        <p:spPr>
          <a:xfrm flipH="1">
            <a:off x="752764" y="5028883"/>
            <a:ext cx="7873999" cy="0"/>
          </a:xfrm>
          <a:prstGeom prst="line">
            <a:avLst/>
          </a:prstGeom>
          <a:ln>
            <a:solidFill>
              <a:srgbClr val="BFA00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454AFE79-CADC-F5CF-945F-B0BC3080B3AC}"/>
              </a:ext>
            </a:extLst>
          </p:cNvPr>
          <p:cNvCxnSpPr/>
          <p:nvPr/>
        </p:nvCxnSpPr>
        <p:spPr>
          <a:xfrm>
            <a:off x="775855" y="1999356"/>
            <a:ext cx="0" cy="3048000"/>
          </a:xfrm>
          <a:prstGeom prst="line">
            <a:avLst/>
          </a:prstGeom>
          <a:ln>
            <a:solidFill>
              <a:srgbClr val="BFA00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itel 1">
            <a:extLst>
              <a:ext uri="{FF2B5EF4-FFF2-40B4-BE49-F238E27FC236}">
                <a16:creationId xmlns:a16="http://schemas.microsoft.com/office/drawing/2014/main" id="{11F7D1E5-878E-EC78-83A0-592EAEBF0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6437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Com'è stato vivere sotto una misura coercitiva</a:t>
            </a:r>
            <a:b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 in un collocamento extrafamiliare?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09F3155D-D45F-A820-A245-8F79510CD780}"/>
              </a:ext>
            </a:extLst>
          </p:cNvPr>
          <p:cNvSpPr/>
          <p:nvPr/>
        </p:nvSpPr>
        <p:spPr>
          <a:xfrm>
            <a:off x="997527" y="4008582"/>
            <a:ext cx="286325" cy="2493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ACBD1C02-7CF6-94C8-A064-AE711D8196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28650" y="2252057"/>
            <a:ext cx="3105150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51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17413E-6977-C842-4211-40536276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4</a:t>
            </a:fld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73AB1F0-5CA4-343C-506B-32DFBF234D69}"/>
              </a:ext>
            </a:extLst>
          </p:cNvPr>
          <p:cNvSpPr txBox="1"/>
          <p:nvPr/>
        </p:nvSpPr>
        <p:spPr>
          <a:xfrm>
            <a:off x="3636817" y="4304385"/>
            <a:ext cx="4973205" cy="1200329"/>
          </a:xfrm>
          <a:prstGeom prst="rect">
            <a:avLst/>
          </a:prstGeom>
          <a:gradFill>
            <a:gsLst>
              <a:gs pos="100000">
                <a:schemeClr val="bg1"/>
              </a:gs>
              <a:gs pos="59000">
                <a:srgbClr val="CB9904">
                  <a:alpha val="60000"/>
                </a:srgbClr>
              </a:gs>
              <a:gs pos="1000">
                <a:srgbClr val="CB9904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bambino potrebbe essere sfortunato: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essere maltrattato in un istituto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essere emarginato e sfruttato dai genitori affidatari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257F64E5-A0AA-BBA5-F95D-8FB4F3ED1AF3}"/>
              </a:ext>
            </a:extLst>
          </p:cNvPr>
          <p:cNvSpPr/>
          <p:nvPr/>
        </p:nvSpPr>
        <p:spPr>
          <a:xfrm>
            <a:off x="2429164" y="3362036"/>
            <a:ext cx="434109" cy="858982"/>
          </a:xfrm>
          <a:custGeom>
            <a:avLst/>
            <a:gdLst>
              <a:gd name="connsiteX0" fmla="*/ 434109 w 434109"/>
              <a:gd name="connsiteY0" fmla="*/ 9237 h 858982"/>
              <a:gd name="connsiteX1" fmla="*/ 240145 w 434109"/>
              <a:gd name="connsiteY1" fmla="*/ 0 h 858982"/>
              <a:gd name="connsiteX2" fmla="*/ 92363 w 434109"/>
              <a:gd name="connsiteY2" fmla="*/ 415637 h 858982"/>
              <a:gd name="connsiteX3" fmla="*/ 18472 w 434109"/>
              <a:gd name="connsiteY3" fmla="*/ 572655 h 858982"/>
              <a:gd name="connsiteX4" fmla="*/ 0 w 434109"/>
              <a:gd name="connsiteY4" fmla="*/ 655782 h 858982"/>
              <a:gd name="connsiteX5" fmla="*/ 36945 w 434109"/>
              <a:gd name="connsiteY5" fmla="*/ 831273 h 858982"/>
              <a:gd name="connsiteX6" fmla="*/ 387927 w 434109"/>
              <a:gd name="connsiteY6" fmla="*/ 858982 h 858982"/>
              <a:gd name="connsiteX7" fmla="*/ 434109 w 434109"/>
              <a:gd name="connsiteY7" fmla="*/ 9237 h 85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109" h="858982">
                <a:moveTo>
                  <a:pt x="434109" y="9237"/>
                </a:moveTo>
                <a:lnTo>
                  <a:pt x="240145" y="0"/>
                </a:lnTo>
                <a:lnTo>
                  <a:pt x="92363" y="415637"/>
                </a:lnTo>
                <a:lnTo>
                  <a:pt x="18472" y="572655"/>
                </a:lnTo>
                <a:lnTo>
                  <a:pt x="0" y="655782"/>
                </a:lnTo>
                <a:lnTo>
                  <a:pt x="36945" y="831273"/>
                </a:lnTo>
                <a:lnTo>
                  <a:pt x="387927" y="858982"/>
                </a:lnTo>
                <a:lnTo>
                  <a:pt x="434109" y="9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288D8A2-F2D3-BB3A-1A70-03A39175578E}"/>
              </a:ext>
            </a:extLst>
          </p:cNvPr>
          <p:cNvCxnSpPr>
            <a:cxnSpLocks/>
          </p:cNvCxnSpPr>
          <p:nvPr/>
        </p:nvCxnSpPr>
        <p:spPr>
          <a:xfrm flipH="1">
            <a:off x="775855" y="1713031"/>
            <a:ext cx="7850908" cy="0"/>
          </a:xfrm>
          <a:prstGeom prst="line">
            <a:avLst/>
          </a:prstGeom>
          <a:ln>
            <a:solidFill>
              <a:srgbClr val="CB99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97B5A9A-F3F5-E71F-7A72-7D2888DBA209}"/>
              </a:ext>
            </a:extLst>
          </p:cNvPr>
          <p:cNvCxnSpPr>
            <a:cxnSpLocks/>
          </p:cNvCxnSpPr>
          <p:nvPr/>
        </p:nvCxnSpPr>
        <p:spPr>
          <a:xfrm>
            <a:off x="775855" y="1713031"/>
            <a:ext cx="0" cy="4202546"/>
          </a:xfrm>
          <a:prstGeom prst="line">
            <a:avLst/>
          </a:prstGeom>
          <a:ln>
            <a:solidFill>
              <a:srgbClr val="CB99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34F31DF-4A39-B2A1-54A1-15697154E4AE}"/>
              </a:ext>
            </a:extLst>
          </p:cNvPr>
          <p:cNvCxnSpPr>
            <a:cxnSpLocks/>
          </p:cNvCxnSpPr>
          <p:nvPr/>
        </p:nvCxnSpPr>
        <p:spPr>
          <a:xfrm flipH="1">
            <a:off x="759114" y="5915577"/>
            <a:ext cx="7850908" cy="0"/>
          </a:xfrm>
          <a:prstGeom prst="line">
            <a:avLst/>
          </a:prstGeom>
          <a:ln>
            <a:solidFill>
              <a:srgbClr val="CB99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el 1">
            <a:extLst>
              <a:ext uri="{FF2B5EF4-FFF2-40B4-BE49-F238E27FC236}">
                <a16:creationId xmlns:a16="http://schemas.microsoft.com/office/drawing/2014/main" id="{38F0AA7B-6C25-37DC-4414-1B2772AA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6437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Com'è stato vivere sotto una misura coercitiva</a:t>
            </a:r>
            <a:b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 in un collocamento extrafamiliare?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0B557A4-D4B3-3708-E229-22FCF3155F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5391" y="1743628"/>
            <a:ext cx="3105150" cy="4171950"/>
          </a:xfrm>
          <a:prstGeom prst="rect">
            <a:avLst/>
          </a:prstGeom>
        </p:spPr>
      </p:pic>
      <p:sp>
        <p:nvSpPr>
          <p:cNvPr id="11" name="Textfeld 10">
            <a:extLst>
              <a:ext uri="{FF2B5EF4-FFF2-40B4-BE49-F238E27FC236}">
                <a16:creationId xmlns:a16="http://schemas.microsoft.com/office/drawing/2014/main" id="{1DBAB8AE-6D76-A6D7-3D01-24849B05B26F}"/>
              </a:ext>
            </a:extLst>
          </p:cNvPr>
          <p:cNvSpPr txBox="1"/>
          <p:nvPr/>
        </p:nvSpPr>
        <p:spPr>
          <a:xfrm>
            <a:off x="3653558" y="2114500"/>
            <a:ext cx="4973205" cy="1200329"/>
          </a:xfrm>
          <a:prstGeom prst="rect">
            <a:avLst/>
          </a:prstGeom>
          <a:gradFill>
            <a:gsLst>
              <a:gs pos="100000">
                <a:schemeClr val="bg1"/>
              </a:gs>
              <a:gs pos="42000">
                <a:srgbClr val="CB9904">
                  <a:alpha val="63000"/>
                </a:srgbClr>
              </a:gs>
              <a:gs pos="1000">
                <a:srgbClr val="CB990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bambino è stato fortunato: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è ben accudito dai genitori affidatari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trascorrere una giovinezza spensierata con i genitori affidatari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34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17413E-6977-C842-4211-40536276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5</a:t>
            </a:fld>
            <a:endParaRPr lang="de-CH"/>
          </a:p>
        </p:txBody>
      </p:sp>
      <p:sp>
        <p:nvSpPr>
          <p:cNvPr id="8" name="Freihandform: Form 7">
            <a:extLst>
              <a:ext uri="{FF2B5EF4-FFF2-40B4-BE49-F238E27FC236}">
                <a16:creationId xmlns:a16="http://schemas.microsoft.com/office/drawing/2014/main" id="{257F64E5-A0AA-BBA5-F95D-8FB4F3ED1AF3}"/>
              </a:ext>
            </a:extLst>
          </p:cNvPr>
          <p:cNvSpPr/>
          <p:nvPr/>
        </p:nvSpPr>
        <p:spPr>
          <a:xfrm>
            <a:off x="2429164" y="3362036"/>
            <a:ext cx="434109" cy="858982"/>
          </a:xfrm>
          <a:custGeom>
            <a:avLst/>
            <a:gdLst>
              <a:gd name="connsiteX0" fmla="*/ 434109 w 434109"/>
              <a:gd name="connsiteY0" fmla="*/ 9237 h 858982"/>
              <a:gd name="connsiteX1" fmla="*/ 240145 w 434109"/>
              <a:gd name="connsiteY1" fmla="*/ 0 h 858982"/>
              <a:gd name="connsiteX2" fmla="*/ 92363 w 434109"/>
              <a:gd name="connsiteY2" fmla="*/ 415637 h 858982"/>
              <a:gd name="connsiteX3" fmla="*/ 18472 w 434109"/>
              <a:gd name="connsiteY3" fmla="*/ 572655 h 858982"/>
              <a:gd name="connsiteX4" fmla="*/ 0 w 434109"/>
              <a:gd name="connsiteY4" fmla="*/ 655782 h 858982"/>
              <a:gd name="connsiteX5" fmla="*/ 36945 w 434109"/>
              <a:gd name="connsiteY5" fmla="*/ 831273 h 858982"/>
              <a:gd name="connsiteX6" fmla="*/ 387927 w 434109"/>
              <a:gd name="connsiteY6" fmla="*/ 858982 h 858982"/>
              <a:gd name="connsiteX7" fmla="*/ 434109 w 434109"/>
              <a:gd name="connsiteY7" fmla="*/ 9237 h 858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34109" h="858982">
                <a:moveTo>
                  <a:pt x="434109" y="9237"/>
                </a:moveTo>
                <a:lnTo>
                  <a:pt x="240145" y="0"/>
                </a:lnTo>
                <a:lnTo>
                  <a:pt x="92363" y="415637"/>
                </a:lnTo>
                <a:lnTo>
                  <a:pt x="18472" y="572655"/>
                </a:lnTo>
                <a:lnTo>
                  <a:pt x="0" y="655782"/>
                </a:lnTo>
                <a:lnTo>
                  <a:pt x="36945" y="831273"/>
                </a:lnTo>
                <a:lnTo>
                  <a:pt x="387927" y="858982"/>
                </a:lnTo>
                <a:lnTo>
                  <a:pt x="434109" y="923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3288D8A2-F2D3-BB3A-1A70-03A39175578E}"/>
              </a:ext>
            </a:extLst>
          </p:cNvPr>
          <p:cNvCxnSpPr>
            <a:cxnSpLocks/>
          </p:cNvCxnSpPr>
          <p:nvPr/>
        </p:nvCxnSpPr>
        <p:spPr>
          <a:xfrm flipH="1">
            <a:off x="775855" y="1713031"/>
            <a:ext cx="7850908" cy="0"/>
          </a:xfrm>
          <a:prstGeom prst="line">
            <a:avLst/>
          </a:prstGeom>
          <a:ln>
            <a:solidFill>
              <a:srgbClr val="CB99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Gerader Verbinder 9">
            <a:extLst>
              <a:ext uri="{FF2B5EF4-FFF2-40B4-BE49-F238E27FC236}">
                <a16:creationId xmlns:a16="http://schemas.microsoft.com/office/drawing/2014/main" id="{497B5A9A-F3F5-E71F-7A72-7D2888DBA209}"/>
              </a:ext>
            </a:extLst>
          </p:cNvPr>
          <p:cNvCxnSpPr>
            <a:cxnSpLocks/>
          </p:cNvCxnSpPr>
          <p:nvPr/>
        </p:nvCxnSpPr>
        <p:spPr>
          <a:xfrm>
            <a:off x="775855" y="1713031"/>
            <a:ext cx="0" cy="4202546"/>
          </a:xfrm>
          <a:prstGeom prst="line">
            <a:avLst/>
          </a:prstGeom>
          <a:ln>
            <a:solidFill>
              <a:srgbClr val="CB99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D34F31DF-4A39-B2A1-54A1-15697154E4AE}"/>
              </a:ext>
            </a:extLst>
          </p:cNvPr>
          <p:cNvCxnSpPr>
            <a:cxnSpLocks/>
          </p:cNvCxnSpPr>
          <p:nvPr/>
        </p:nvCxnSpPr>
        <p:spPr>
          <a:xfrm flipH="1">
            <a:off x="759114" y="5915577"/>
            <a:ext cx="7850908" cy="0"/>
          </a:xfrm>
          <a:prstGeom prst="line">
            <a:avLst/>
          </a:prstGeom>
          <a:ln>
            <a:solidFill>
              <a:srgbClr val="CB99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el 1">
            <a:extLst>
              <a:ext uri="{FF2B5EF4-FFF2-40B4-BE49-F238E27FC236}">
                <a16:creationId xmlns:a16="http://schemas.microsoft.com/office/drawing/2014/main" id="{38F0AA7B-6C25-37DC-4414-1B2772AAA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6437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Com'è stato vivere sotto una misura coercitiva</a:t>
            </a:r>
            <a:b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 in un collocamento extrafamiliare?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2141DB6C-DDED-D648-EC9A-343EF829A948}"/>
              </a:ext>
            </a:extLst>
          </p:cNvPr>
          <p:cNvSpPr txBox="1"/>
          <p:nvPr/>
        </p:nvSpPr>
        <p:spPr>
          <a:xfrm>
            <a:off x="3636817" y="3386794"/>
            <a:ext cx="2876551" cy="646331"/>
          </a:xfrm>
          <a:prstGeom prst="rect">
            <a:avLst/>
          </a:prstGeom>
          <a:gradFill>
            <a:gsLst>
              <a:gs pos="100000">
                <a:schemeClr val="bg1"/>
              </a:gs>
              <a:gs pos="59000">
                <a:srgbClr val="CB9904">
                  <a:alpha val="58000"/>
                </a:srgbClr>
              </a:gs>
              <a:gs pos="1000">
                <a:srgbClr val="CB9904"/>
              </a:gs>
            </a:gsLst>
            <a:lin ang="10800000" scaled="0"/>
          </a:gradFill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 oppure cambio di fortuna e sfortuna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4" name="Grafik 3" descr="Ein Bild, das Entwurf, Symbol, Design enthält.&#10;&#10;Automatisch generierte Beschreibung">
            <a:extLst>
              <a:ext uri="{FF2B5EF4-FFF2-40B4-BE49-F238E27FC236}">
                <a16:creationId xmlns:a16="http://schemas.microsoft.com/office/drawing/2014/main" id="{5FA3FB77-8B97-26DF-6E5C-40FAA7D267C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0729" y="3364348"/>
            <a:ext cx="398221" cy="81845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BB49E41-D0B3-EE6D-BE11-FD3CA45CC2D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76589" y="1713031"/>
            <a:ext cx="3105150" cy="4324350"/>
          </a:xfrm>
          <a:prstGeom prst="rect">
            <a:avLst/>
          </a:prstGeom>
        </p:spPr>
      </p:pic>
      <p:sp>
        <p:nvSpPr>
          <p:cNvPr id="15" name="Textfeld 14">
            <a:extLst>
              <a:ext uri="{FF2B5EF4-FFF2-40B4-BE49-F238E27FC236}">
                <a16:creationId xmlns:a16="http://schemas.microsoft.com/office/drawing/2014/main" id="{7BA259F4-0EBC-8B0B-B8B3-A5287A499888}"/>
              </a:ext>
            </a:extLst>
          </p:cNvPr>
          <p:cNvSpPr txBox="1"/>
          <p:nvPr/>
        </p:nvSpPr>
        <p:spPr>
          <a:xfrm>
            <a:off x="3653558" y="4225789"/>
            <a:ext cx="4973205" cy="1200329"/>
          </a:xfrm>
          <a:prstGeom prst="rect">
            <a:avLst/>
          </a:prstGeom>
          <a:gradFill>
            <a:gsLst>
              <a:gs pos="100000">
                <a:schemeClr val="bg1"/>
              </a:gs>
              <a:gs pos="59000">
                <a:srgbClr val="CB9904">
                  <a:alpha val="60000"/>
                </a:srgbClr>
              </a:gs>
              <a:gs pos="1000">
                <a:srgbClr val="CB9904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bambino potrebbe essere sfortunato: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essere maltrattato in un istituto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essere emarginato e sfruttato dai genitori affidatari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549EF3C-E242-54EB-6C7C-BA08DB33A933}"/>
              </a:ext>
            </a:extLst>
          </p:cNvPr>
          <p:cNvSpPr txBox="1"/>
          <p:nvPr/>
        </p:nvSpPr>
        <p:spPr>
          <a:xfrm>
            <a:off x="3653557" y="2114500"/>
            <a:ext cx="4973205" cy="1200329"/>
          </a:xfrm>
          <a:prstGeom prst="rect">
            <a:avLst/>
          </a:prstGeom>
          <a:gradFill>
            <a:gsLst>
              <a:gs pos="100000">
                <a:schemeClr val="bg1"/>
              </a:gs>
              <a:gs pos="42000">
                <a:srgbClr val="CB9904">
                  <a:alpha val="63000"/>
                </a:srgbClr>
              </a:gs>
              <a:gs pos="1000">
                <a:srgbClr val="CB990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bambino è stato fortunato: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è ben accudito dai genitori affidatari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trascorrere una giovinezza spensierata con i genitori affidatari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442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17413E-6977-C842-4211-40536276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6</a:t>
            </a:fld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A599D5C-BA47-43A6-4A25-1FC1CC2C5466}"/>
              </a:ext>
            </a:extLst>
          </p:cNvPr>
          <p:cNvSpPr txBox="1"/>
          <p:nvPr/>
        </p:nvSpPr>
        <p:spPr>
          <a:xfrm>
            <a:off x="5416153" y="1770238"/>
            <a:ext cx="3310125" cy="3970318"/>
          </a:xfrm>
          <a:prstGeom prst="rect">
            <a:avLst/>
          </a:prstGeom>
          <a:gradFill>
            <a:gsLst>
              <a:gs pos="100000">
                <a:schemeClr val="bg1"/>
              </a:gs>
              <a:gs pos="59000">
                <a:srgbClr val="CB9904">
                  <a:alpha val="62000"/>
                </a:srgbClr>
              </a:gs>
              <a:gs pos="1000">
                <a:srgbClr val="CB9904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Il bambino poteva avere sfortuna: allora iniziava una vita </a:t>
            </a:r>
            <a:r>
              <a:rPr lang="it-IT">
                <a:latin typeface="Calibri" panose="020F0502020204030204" pitchFamily="34" charset="0"/>
                <a:cs typeface="Calibri" panose="020F0502020204030204" pitchFamily="34" charset="0"/>
              </a:rPr>
              <a:t>sotto le misure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coercitive, senza protezione, con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alimentazione inadeguata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mancanza di assistenza medica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lavoro di sfruttamento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scarsa istruzione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esclusione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abusi sessuali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e molto altro ancora.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2B521FEC-574D-8587-A5CE-6B1AC76F393C}"/>
              </a:ext>
            </a:extLst>
          </p:cNvPr>
          <p:cNvCxnSpPr>
            <a:cxnSpLocks/>
          </p:cNvCxnSpPr>
          <p:nvPr/>
        </p:nvCxnSpPr>
        <p:spPr>
          <a:xfrm flipH="1">
            <a:off x="563419" y="1629907"/>
            <a:ext cx="8101489" cy="0"/>
          </a:xfrm>
          <a:prstGeom prst="line">
            <a:avLst/>
          </a:prstGeom>
          <a:ln>
            <a:solidFill>
              <a:srgbClr val="BFA00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DE1BF8DE-458B-0D6B-ECFE-2B649C9A8B96}"/>
              </a:ext>
            </a:extLst>
          </p:cNvPr>
          <p:cNvCxnSpPr>
            <a:cxnSpLocks/>
          </p:cNvCxnSpPr>
          <p:nvPr/>
        </p:nvCxnSpPr>
        <p:spPr>
          <a:xfrm>
            <a:off x="563419" y="1629907"/>
            <a:ext cx="0" cy="4525818"/>
          </a:xfrm>
          <a:prstGeom prst="line">
            <a:avLst/>
          </a:prstGeom>
          <a:ln>
            <a:solidFill>
              <a:srgbClr val="BFA00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EB077C38-3A76-A804-1851-3EF35D6A86D9}"/>
              </a:ext>
            </a:extLst>
          </p:cNvPr>
          <p:cNvCxnSpPr>
            <a:cxnSpLocks/>
          </p:cNvCxnSpPr>
          <p:nvPr/>
        </p:nvCxnSpPr>
        <p:spPr>
          <a:xfrm flipH="1">
            <a:off x="563419" y="6155725"/>
            <a:ext cx="8101489" cy="0"/>
          </a:xfrm>
          <a:prstGeom prst="line">
            <a:avLst/>
          </a:prstGeom>
          <a:ln>
            <a:solidFill>
              <a:srgbClr val="BFA00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itel 1">
            <a:extLst>
              <a:ext uri="{FF2B5EF4-FFF2-40B4-BE49-F238E27FC236}">
                <a16:creationId xmlns:a16="http://schemas.microsoft.com/office/drawing/2014/main" id="{21ED46A0-22E1-318F-83BB-9D175A612A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6437"/>
          </a:xfrm>
        </p:spPr>
        <p:txBody>
          <a:bodyPr>
            <a:noAutofit/>
          </a:bodyPr>
          <a:lstStyle/>
          <a:p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Com'è stato vivere sotto una misura coercitiva</a:t>
            </a:r>
            <a:b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latin typeface="Arial" panose="020B0604020202020204" pitchFamily="34" charset="0"/>
                <a:cs typeface="Arial" panose="020B0604020202020204" pitchFamily="34" charset="0"/>
              </a:rPr>
              <a:t>o in un collocamento extrafamiliare?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F0C2EBE2-B23F-BFFB-1C5A-9212D67D1A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973"/>
          <a:stretch/>
        </p:blipFill>
        <p:spPr>
          <a:xfrm>
            <a:off x="563419" y="1948252"/>
            <a:ext cx="4755874" cy="361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93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17413E-6977-C842-4211-40536276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7</a:t>
            </a:fld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0A4F2D60-F683-91F9-650B-F55A1BB13DF5}"/>
              </a:ext>
            </a:extLst>
          </p:cNvPr>
          <p:cNvSpPr txBox="1"/>
          <p:nvPr/>
        </p:nvSpPr>
        <p:spPr>
          <a:xfrm>
            <a:off x="5038512" y="4378992"/>
            <a:ext cx="3310125" cy="2031325"/>
          </a:xfrm>
          <a:prstGeom prst="rect">
            <a:avLst/>
          </a:prstGeom>
          <a:gradFill>
            <a:gsLst>
              <a:gs pos="100000">
                <a:schemeClr val="bg1"/>
              </a:gs>
              <a:gs pos="59000">
                <a:srgbClr val="CB9904">
                  <a:alpha val="56000"/>
                </a:srgbClr>
              </a:gs>
              <a:gs pos="1000">
                <a:srgbClr val="CB9904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Una volta raggiunta la maggiore età, il e la  giovane venivano liberati/e. </a:t>
            </a:r>
          </a:p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Le sue condizioni erano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d</a:t>
            </a:r>
            <a:r>
              <a:rPr lang="it-IT">
                <a:latin typeface="Calibri" panose="020F0502020204030204" pitchFamily="34" charset="0"/>
                <a:cs typeface="Calibri" panose="020F0502020204030204" pitchFamily="34" charset="0"/>
              </a:rPr>
              <a:t>i </a:t>
            </a: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indipendenza,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senza istruzione,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con difficoltà psicologiche.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Gerader Verbinder 6">
            <a:extLst>
              <a:ext uri="{FF2B5EF4-FFF2-40B4-BE49-F238E27FC236}">
                <a16:creationId xmlns:a16="http://schemas.microsoft.com/office/drawing/2014/main" id="{7BCE342E-3B47-1EF9-3255-50D901E4D33E}"/>
              </a:ext>
            </a:extLst>
          </p:cNvPr>
          <p:cNvCxnSpPr>
            <a:cxnSpLocks/>
          </p:cNvCxnSpPr>
          <p:nvPr/>
        </p:nvCxnSpPr>
        <p:spPr>
          <a:xfrm flipH="1">
            <a:off x="373455" y="1629907"/>
            <a:ext cx="7809011" cy="0"/>
          </a:xfrm>
          <a:prstGeom prst="line">
            <a:avLst/>
          </a:prstGeom>
          <a:ln>
            <a:solidFill>
              <a:srgbClr val="BFA00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Gerader Verbinder 7">
            <a:extLst>
              <a:ext uri="{FF2B5EF4-FFF2-40B4-BE49-F238E27FC236}">
                <a16:creationId xmlns:a16="http://schemas.microsoft.com/office/drawing/2014/main" id="{63483649-B98D-135D-F406-644569BA7A19}"/>
              </a:ext>
            </a:extLst>
          </p:cNvPr>
          <p:cNvCxnSpPr>
            <a:cxnSpLocks/>
          </p:cNvCxnSpPr>
          <p:nvPr/>
        </p:nvCxnSpPr>
        <p:spPr>
          <a:xfrm>
            <a:off x="373455" y="1629907"/>
            <a:ext cx="0" cy="4726444"/>
          </a:xfrm>
          <a:prstGeom prst="line">
            <a:avLst/>
          </a:prstGeom>
          <a:ln>
            <a:solidFill>
              <a:srgbClr val="BFA00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Gerader Verbinder 8">
            <a:extLst>
              <a:ext uri="{FF2B5EF4-FFF2-40B4-BE49-F238E27FC236}">
                <a16:creationId xmlns:a16="http://schemas.microsoft.com/office/drawing/2014/main" id="{C5DAAB23-F1DD-1381-B78F-C711C1BEB3CC}"/>
              </a:ext>
            </a:extLst>
          </p:cNvPr>
          <p:cNvCxnSpPr>
            <a:cxnSpLocks/>
          </p:cNvCxnSpPr>
          <p:nvPr/>
        </p:nvCxnSpPr>
        <p:spPr>
          <a:xfrm flipH="1">
            <a:off x="373455" y="6368971"/>
            <a:ext cx="7975182" cy="0"/>
          </a:xfrm>
          <a:prstGeom prst="line">
            <a:avLst/>
          </a:prstGeom>
          <a:ln>
            <a:solidFill>
              <a:srgbClr val="BFA006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itel 1">
            <a:extLst>
              <a:ext uri="{FF2B5EF4-FFF2-40B4-BE49-F238E27FC236}">
                <a16:creationId xmlns:a16="http://schemas.microsoft.com/office/drawing/2014/main" id="{0E99184D-2D91-6D65-CB46-BA5FE1143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6437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Com'è stato vivere sotto una misura coercitiva</a:t>
            </a:r>
            <a:b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 in un collocamento extrafamiliare?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DB4B5A3-2697-1655-5639-D85361C53AD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3614" y="1730221"/>
            <a:ext cx="5651284" cy="33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648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17413E-6977-C842-4211-40536276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8</a:t>
            </a:fld>
            <a:endParaRPr lang="de-CH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A241819-F3CE-60EB-8A15-CA889C23C365}"/>
              </a:ext>
            </a:extLst>
          </p:cNvPr>
          <p:cNvSpPr txBox="1"/>
          <p:nvPr/>
        </p:nvSpPr>
        <p:spPr>
          <a:xfrm>
            <a:off x="6207708" y="4063563"/>
            <a:ext cx="2401456" cy="369332"/>
          </a:xfrm>
          <a:prstGeom prst="rect">
            <a:avLst/>
          </a:prstGeom>
          <a:gradFill>
            <a:gsLst>
              <a:gs pos="100000">
                <a:schemeClr val="bg1"/>
              </a:gs>
              <a:gs pos="59000">
                <a:srgbClr val="CB9904">
                  <a:alpha val="42000"/>
                </a:srgbClr>
              </a:gs>
              <a:gs pos="1000">
                <a:srgbClr val="CB9904"/>
              </a:gs>
            </a:gsLst>
            <a:lin ang="16200000" scaled="0"/>
          </a:gradFill>
        </p:spPr>
        <p:txBody>
          <a:bodyPr wrap="square" rtlCol="0">
            <a:spAutoFit/>
          </a:bodyPr>
          <a:lstStyle/>
          <a:p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... </a:t>
            </a: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gli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altri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soffrono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 ...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139BE7C2-DE7E-7AC0-E27A-EDD413085031}"/>
              </a:ext>
            </a:extLst>
          </p:cNvPr>
          <p:cNvSpPr txBox="1"/>
          <p:nvPr/>
        </p:nvSpPr>
        <p:spPr>
          <a:xfrm>
            <a:off x="6190104" y="2270331"/>
            <a:ext cx="2401455" cy="369332"/>
          </a:xfrm>
          <a:prstGeom prst="rect">
            <a:avLst/>
          </a:prstGeom>
          <a:gradFill>
            <a:gsLst>
              <a:gs pos="100000">
                <a:schemeClr val="bg1"/>
              </a:gs>
              <a:gs pos="59000">
                <a:srgbClr val="CB9904">
                  <a:alpha val="30000"/>
                </a:srgbClr>
              </a:gs>
              <a:gs pos="1000">
                <a:srgbClr val="CB9904"/>
              </a:gs>
            </a:gsLst>
            <a:lin ang="5400000" scaled="0"/>
          </a:gradFill>
        </p:spPr>
        <p:txBody>
          <a:bodyPr wrap="square" rtlCol="0">
            <a:spAutoFit/>
          </a:bodyPr>
          <a:lstStyle/>
          <a:p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Alcuni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lo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de-CH" dirty="0" err="1">
                <a:latin typeface="Calibri" panose="020F0502020204030204" pitchFamily="34" charset="0"/>
                <a:cs typeface="Calibri" panose="020F0502020204030204" pitchFamily="34" charset="0"/>
              </a:rPr>
              <a:t>fanno</a:t>
            </a:r>
            <a:r>
              <a:rPr lang="de-CH" dirty="0">
                <a:latin typeface="Calibri" panose="020F0502020204030204" pitchFamily="34" charset="0"/>
                <a:cs typeface="Calibri" panose="020F0502020204030204" pitchFamily="34" charset="0"/>
              </a:rPr>
              <a:t> ...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FD727FC4-BDF9-7033-9ABB-3EF89D460EBF}"/>
              </a:ext>
            </a:extLst>
          </p:cNvPr>
          <p:cNvSpPr txBox="1"/>
          <p:nvPr/>
        </p:nvSpPr>
        <p:spPr>
          <a:xfrm>
            <a:off x="6362419" y="2958362"/>
            <a:ext cx="2229140" cy="646331"/>
          </a:xfrm>
          <a:prstGeom prst="rect">
            <a:avLst/>
          </a:prstGeom>
          <a:gradFill>
            <a:gsLst>
              <a:gs pos="100000">
                <a:schemeClr val="bg1"/>
              </a:gs>
              <a:gs pos="59000">
                <a:srgbClr val="CB9904">
                  <a:alpha val="38000"/>
                </a:srgbClr>
              </a:gs>
              <a:gs pos="1000">
                <a:srgbClr val="CB9904"/>
              </a:gs>
            </a:gsLst>
            <a:lin ang="10800000" scaled="0"/>
          </a:gradFill>
        </p:spPr>
        <p:txBody>
          <a:bodyPr wrap="square" rtlCol="0">
            <a:spAutoFit/>
          </a:bodyPr>
          <a:lstStyle/>
          <a:p>
            <a:r>
              <a:rPr lang="it-IT" dirty="0">
                <a:latin typeface="Calibri" panose="020F0502020204030204" pitchFamily="34" charset="0"/>
                <a:cs typeface="Calibri" panose="020F0502020204030204" pitchFamily="34" charset="0"/>
              </a:rPr>
              <a:t>... e quasi tutti lottano con i ricordi</a:t>
            </a:r>
            <a:endParaRPr lang="de-CH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80880925-CA9C-D7FB-201F-BCB368D1036A}"/>
              </a:ext>
            </a:extLst>
          </p:cNvPr>
          <p:cNvCxnSpPr>
            <a:cxnSpLocks/>
          </p:cNvCxnSpPr>
          <p:nvPr/>
        </p:nvCxnSpPr>
        <p:spPr>
          <a:xfrm flipH="1">
            <a:off x="489529" y="1565251"/>
            <a:ext cx="8101489" cy="0"/>
          </a:xfrm>
          <a:prstGeom prst="line">
            <a:avLst/>
          </a:prstGeom>
          <a:ln>
            <a:solidFill>
              <a:srgbClr val="CB99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Gerader Verbinder 11">
            <a:extLst>
              <a:ext uri="{FF2B5EF4-FFF2-40B4-BE49-F238E27FC236}">
                <a16:creationId xmlns:a16="http://schemas.microsoft.com/office/drawing/2014/main" id="{B572C562-BA7C-27C2-AE91-34597250192B}"/>
              </a:ext>
            </a:extLst>
          </p:cNvPr>
          <p:cNvCxnSpPr>
            <a:cxnSpLocks/>
          </p:cNvCxnSpPr>
          <p:nvPr/>
        </p:nvCxnSpPr>
        <p:spPr>
          <a:xfrm>
            <a:off x="489529" y="1565251"/>
            <a:ext cx="0" cy="4525818"/>
          </a:xfrm>
          <a:prstGeom prst="line">
            <a:avLst/>
          </a:prstGeom>
          <a:ln>
            <a:solidFill>
              <a:srgbClr val="CB99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Gerader Verbinder 12">
            <a:extLst>
              <a:ext uri="{FF2B5EF4-FFF2-40B4-BE49-F238E27FC236}">
                <a16:creationId xmlns:a16="http://schemas.microsoft.com/office/drawing/2014/main" id="{53C790F7-FC96-4C1C-753C-4B8268D1DB24}"/>
              </a:ext>
            </a:extLst>
          </p:cNvPr>
          <p:cNvCxnSpPr>
            <a:cxnSpLocks/>
          </p:cNvCxnSpPr>
          <p:nvPr/>
        </p:nvCxnSpPr>
        <p:spPr>
          <a:xfrm flipH="1">
            <a:off x="489529" y="6091069"/>
            <a:ext cx="8101489" cy="0"/>
          </a:xfrm>
          <a:prstGeom prst="line">
            <a:avLst/>
          </a:prstGeom>
          <a:ln>
            <a:solidFill>
              <a:srgbClr val="CB990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itel 1">
            <a:extLst>
              <a:ext uri="{FF2B5EF4-FFF2-40B4-BE49-F238E27FC236}">
                <a16:creationId xmlns:a16="http://schemas.microsoft.com/office/drawing/2014/main" id="{E65AA1EE-A508-35EF-5B61-774B48010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6437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Com'è stato vivere sotto una misura coercitiva</a:t>
            </a:r>
            <a:b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 in un collocamento extrafamiliare?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2A5F1A05-3736-42DD-D0A0-6E99D8FAF1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51849" y="1628907"/>
            <a:ext cx="3115266" cy="4324350"/>
          </a:xfrm>
          <a:prstGeom prst="rect">
            <a:avLst/>
          </a:prstGeom>
        </p:spPr>
      </p:pic>
      <p:pic>
        <p:nvPicPr>
          <p:cNvPr id="18" name="Grafik 17">
            <a:extLst>
              <a:ext uri="{FF2B5EF4-FFF2-40B4-BE49-F238E27FC236}">
                <a16:creationId xmlns:a16="http://schemas.microsoft.com/office/drawing/2014/main" id="{EE83D01C-C313-08D4-9698-8D64655A1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733800" y="1647933"/>
            <a:ext cx="2724150" cy="4200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74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917413E-6977-C842-4211-4053627636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B04690-5415-440D-982E-F82DC19B1CE7}" type="slidenum">
              <a:rPr lang="de-CH" smtClean="0"/>
              <a:t>9</a:t>
            </a:fld>
            <a:endParaRPr lang="de-CH"/>
          </a:p>
        </p:txBody>
      </p:sp>
      <p:sp>
        <p:nvSpPr>
          <p:cNvPr id="7" name="Titel 1">
            <a:extLst>
              <a:ext uri="{FF2B5EF4-FFF2-40B4-BE49-F238E27FC236}">
                <a16:creationId xmlns:a16="http://schemas.microsoft.com/office/drawing/2014/main" id="{61C5A4EA-C3F7-D09F-508A-B67738103B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946437"/>
          </a:xfrm>
        </p:spPr>
        <p:txBody>
          <a:bodyPr>
            <a:noAutofit/>
          </a:bodyPr>
          <a:lstStyle/>
          <a:p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Com'è stato vivere sotto una misura coercitiva</a:t>
            </a:r>
            <a:b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i="0" u="none" strike="noStrike" baseline="0" dirty="0">
                <a:latin typeface="Arial" panose="020B0604020202020204" pitchFamily="34" charset="0"/>
                <a:cs typeface="Arial" panose="020B0604020202020204" pitchFamily="34" charset="0"/>
              </a:rPr>
              <a:t>o in un collocamento extrafamiliare?</a:t>
            </a:r>
            <a:endParaRPr lang="de-CH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rafik 4" descr="Ein Bild, das Text, Entwurf, Zeichnung, Diagramm enthält.&#10;&#10;Automatisch generierte Beschreibung">
            <a:extLst>
              <a:ext uri="{FF2B5EF4-FFF2-40B4-BE49-F238E27FC236}">
                <a16:creationId xmlns:a16="http://schemas.microsoft.com/office/drawing/2014/main" id="{FBB277E1-7EC0-4D89-95B8-709D2FAFE92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7750" y="1983273"/>
            <a:ext cx="7467600" cy="4112666"/>
          </a:xfrm>
          <a:prstGeom prst="rect">
            <a:avLst/>
          </a:prstGeom>
          <a:ln>
            <a:solidFill>
              <a:srgbClr val="CB9904"/>
            </a:solidFill>
          </a:ln>
        </p:spPr>
      </p:pic>
    </p:spTree>
    <p:extLst>
      <p:ext uri="{BB962C8B-B14F-4D97-AF65-F5344CB8AC3E}">
        <p14:creationId xmlns:p14="http://schemas.microsoft.com/office/powerpoint/2010/main" val="32491441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623</Words>
  <Application>Microsoft Office PowerPoint</Application>
  <PresentationFormat>Bildschirmpräsentation (4:3)</PresentationFormat>
  <Paragraphs>77</Paragraphs>
  <Slides>9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9</vt:i4>
      </vt:variant>
    </vt:vector>
  </HeadingPairs>
  <TitlesOfParts>
    <vt:vector size="15" baseType="lpstr">
      <vt:lpstr>Aptos</vt:lpstr>
      <vt:lpstr>Aptos Display</vt:lpstr>
      <vt:lpstr>Arial</vt:lpstr>
      <vt:lpstr>Calibri</vt:lpstr>
      <vt:lpstr>Wingdings</vt:lpstr>
      <vt:lpstr>Office</vt:lpstr>
      <vt:lpstr>B.2 Com'è stato vivere sotto una misura coercitiva o in un collocamento extrafamiliare?</vt:lpstr>
      <vt:lpstr>Com'è stato vivere sotto una misura coercitiva o in un collocamento extrafamiliare?</vt:lpstr>
      <vt:lpstr>Com'è stato vivere sotto una misura coercitiva o in un collocamento extrafamiliare?</vt:lpstr>
      <vt:lpstr>Com'è stato vivere sotto una misura coercitiva o in un collocamento extrafamiliare?</vt:lpstr>
      <vt:lpstr>Com'è stato vivere sotto una misura coercitiva o in un collocamento extrafamiliare?</vt:lpstr>
      <vt:lpstr>Com'è stato vivere sotto una misura coercitiva o in un collocamento extrafamiliare?</vt:lpstr>
      <vt:lpstr>Com'è stato vivere sotto una misura coercitiva o in un collocamento extrafamiliare?</vt:lpstr>
      <vt:lpstr>Com'è stato vivere sotto una misura coercitiva o in un collocamento extrafamiliare?</vt:lpstr>
      <vt:lpstr>Com'è stato vivere sotto una misura coercitiva o in un collocamento extrafamiliare?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Utz Hans PH Luzern</dc:creator>
  <cp:lastModifiedBy>Utz Hans PH Luzern</cp:lastModifiedBy>
  <cp:revision>24</cp:revision>
  <dcterms:created xsi:type="dcterms:W3CDTF">2024-04-14T06:19:19Z</dcterms:created>
  <dcterms:modified xsi:type="dcterms:W3CDTF">2025-01-20T20:08:54Z</dcterms:modified>
</cp:coreProperties>
</file>