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7" r:id="rId2"/>
    <p:sldId id="258" r:id="rId3"/>
    <p:sldId id="260" r:id="rId4"/>
    <p:sldId id="261" r:id="rId5"/>
    <p:sldId id="262"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2F5C98D-7842-3D44-917C-900FAE377930}" name="Utz Hans PH Luzern" initials="HU" userId="S::hans.utz@phlu.ch::dd33b5bd-b068-4a0b-ba44-e200ae86ef26" providerId="AD"/>
  <p188:author id="{FE92A8AD-CB0C-7E28-EBA6-0875DD8F8ACC}" name="Castro Sonia" initials="" userId="S::castrs@usi.ch::2c16450a-c2f1-4da9-b39f-05b69d41dc4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CBA664"/>
    <a:srgbClr val="EED8B7"/>
    <a:srgbClr val="DDDC00"/>
    <a:srgbClr val="94C01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81462" autoAdjust="0"/>
  </p:normalViewPr>
  <p:slideViewPr>
    <p:cSldViewPr snapToGrid="0">
      <p:cViewPr varScale="1">
        <p:scale>
          <a:sx n="89" d="100"/>
          <a:sy n="89" d="100"/>
        </p:scale>
        <p:origin x="1290" y="84"/>
      </p:cViewPr>
      <p:guideLst/>
    </p:cSldViewPr>
  </p:slideViewPr>
  <p:notesTextViewPr>
    <p:cViewPr>
      <p:scale>
        <a:sx n="135" d="100"/>
        <a:sy n="13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9FF1A5-BBDE-4DD3-9643-526FAD4454A1}" type="datetimeFigureOut">
              <a:rPr lang="de-CH" smtClean="0"/>
              <a:t>10.12.2024</a:t>
            </a:fld>
            <a:endParaRPr lang="de-CH"/>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CH"/>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CH"/>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7DC97A-72F8-45EB-8D83-54DCFBD2216E}" type="slidenum">
              <a:rPr lang="de-CH" smtClean="0"/>
              <a:t>‹Nr.›</a:t>
            </a:fld>
            <a:endParaRPr lang="de-CH"/>
          </a:p>
        </p:txBody>
      </p:sp>
    </p:spTree>
    <p:extLst>
      <p:ext uri="{BB962C8B-B14F-4D97-AF65-F5344CB8AC3E}">
        <p14:creationId xmlns:p14="http://schemas.microsoft.com/office/powerpoint/2010/main" val="2093669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a:latin typeface="Arial" panose="020B0604020202020204" pitchFamily="34" charset="0"/>
                <a:cs typeface="Arial" panose="020B0604020202020204" pitchFamily="34" charset="0"/>
              </a:rPr>
              <a:t>Questa è lo schema nel suo complesso. Viene introdotto nelle diapositive successive e costruito passo dopo passo. La presentazione copre solo le fasi più importanti. Viene mostrato che, sebbene la critica isolata abbia fosse presente da tempo, il problema delle misure assistenziali obbligatorie e dei collocamenti extrafamiliari non è stato riconosciuto a lungo come un problema di una minoranza e di gruppi emarginati.  La presentazione suddivide la visualizzazione nelle quattro fasi di “accantonamento”, “arresto”, “riconoscimento” e “ulteriori misure”.</a:t>
            </a:r>
            <a:endParaRPr lang="de-CH" dirty="0">
              <a:latin typeface="Arial" panose="020B0604020202020204" pitchFamily="34" charset="0"/>
              <a:cs typeface="Arial" panose="020B0604020202020204" pitchFamily="34" charset="0"/>
            </a:endParaRPr>
          </a:p>
        </p:txBody>
      </p:sp>
      <p:sp>
        <p:nvSpPr>
          <p:cNvPr id="4" name="Foliennummernplatzhalter 3"/>
          <p:cNvSpPr>
            <a:spLocks noGrp="1"/>
          </p:cNvSpPr>
          <p:nvPr>
            <p:ph type="sldNum" sz="quarter" idx="5"/>
          </p:nvPr>
        </p:nvSpPr>
        <p:spPr/>
        <p:txBody>
          <a:bodyPr/>
          <a:lstStyle/>
          <a:p>
            <a:fld id="{ED7DC97A-72F8-45EB-8D83-54DCFBD2216E}" type="slidenum">
              <a:rPr lang="de-CH" smtClean="0"/>
              <a:t>1</a:t>
            </a:fld>
            <a:endParaRPr lang="de-CH"/>
          </a:p>
        </p:txBody>
      </p:sp>
    </p:spTree>
    <p:extLst>
      <p:ext uri="{BB962C8B-B14F-4D97-AF65-F5344CB8AC3E}">
        <p14:creationId xmlns:p14="http://schemas.microsoft.com/office/powerpoint/2010/main" val="3133023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it-IT" dirty="0">
                <a:latin typeface="Arial" panose="020B0604020202020204" pitchFamily="34" charset="0"/>
                <a:cs typeface="Arial" panose="020B0604020202020204" pitchFamily="34" charset="0"/>
              </a:rPr>
              <a:t>Le segnalazioni sulle misure coercitive e sui collocamenti extrafamiliari risalgono al XIX secolo. Nel 1837, il pastore Albert </a:t>
            </a:r>
            <a:r>
              <a:rPr lang="it-IT" dirty="0" err="1">
                <a:latin typeface="Arial" panose="020B0604020202020204" pitchFamily="34" charset="0"/>
                <a:cs typeface="Arial" panose="020B0604020202020204" pitchFamily="34" charset="0"/>
              </a:rPr>
              <a:t>Bitzius</a:t>
            </a:r>
            <a:r>
              <a:rPr lang="it-IT" dirty="0">
                <a:latin typeface="Arial" panose="020B0604020202020204" pitchFamily="34" charset="0"/>
                <a:cs typeface="Arial" panose="020B0604020202020204" pitchFamily="34" charset="0"/>
              </a:rPr>
              <a:t>, che scriveva sotto il nome di Jeremias </a:t>
            </a:r>
            <a:r>
              <a:rPr lang="it-IT" dirty="0" err="1">
                <a:latin typeface="Arial" panose="020B0604020202020204" pitchFamily="34" charset="0"/>
                <a:cs typeface="Arial" panose="020B0604020202020204" pitchFamily="34" charset="0"/>
              </a:rPr>
              <a:t>Gotthelf</a:t>
            </a:r>
            <a:r>
              <a:rPr lang="it-IT" dirty="0">
                <a:latin typeface="Arial" panose="020B0604020202020204" pitchFamily="34" charset="0"/>
                <a:cs typeface="Arial" panose="020B0604020202020204" pitchFamily="34" charset="0"/>
              </a:rPr>
              <a:t>, denunciò la vendita all'asta dei bambini nel suo romanzo “</a:t>
            </a:r>
            <a:r>
              <a:rPr lang="it-IT" dirty="0" err="1">
                <a:latin typeface="Arial" panose="020B0604020202020204" pitchFamily="34" charset="0"/>
                <a:cs typeface="Arial" panose="020B0604020202020204" pitchFamily="34" charset="0"/>
              </a:rPr>
              <a:t>Der</a:t>
            </a:r>
            <a:r>
              <a:rPr lang="it-IT" dirty="0">
                <a:latin typeface="Arial" panose="020B0604020202020204" pitchFamily="34" charset="0"/>
                <a:cs typeface="Arial" panose="020B0604020202020204" pitchFamily="34" charset="0"/>
              </a:rPr>
              <a:t> </a:t>
            </a:r>
            <a:r>
              <a:rPr lang="it-IT" dirty="0" err="1">
                <a:latin typeface="Arial" panose="020B0604020202020204" pitchFamily="34" charset="0"/>
                <a:cs typeface="Arial" panose="020B0604020202020204" pitchFamily="34" charset="0"/>
              </a:rPr>
              <a:t>Bauernspiegel</a:t>
            </a:r>
            <a:r>
              <a:rPr lang="it-IT" dirty="0">
                <a:latin typeface="Arial" panose="020B0604020202020204" pitchFamily="34" charset="0"/>
                <a:cs typeface="Arial" panose="020B0604020202020204" pitchFamily="34" charset="0"/>
              </a:rPr>
              <a:t>”; Carl Albert Loosli, che era cresciuto in un istituto, parlò addirittura di “campi di concentramento svizzeri”; vari aspetti delle misure coercitive furono criticati dal Tribunale Federale; nel 1972, Hans </a:t>
            </a:r>
            <a:r>
              <a:rPr lang="it-IT" dirty="0" err="1">
                <a:latin typeface="Arial" panose="020B0604020202020204" pitchFamily="34" charset="0"/>
                <a:cs typeface="Arial" panose="020B0604020202020204" pitchFamily="34" charset="0"/>
              </a:rPr>
              <a:t>Caprez</a:t>
            </a:r>
            <a:r>
              <a:rPr lang="it-IT" dirty="0">
                <a:latin typeface="Arial" panose="020B0604020202020204" pitchFamily="34" charset="0"/>
                <a:cs typeface="Arial" panose="020B0604020202020204" pitchFamily="34" charset="0"/>
              </a:rPr>
              <a:t> iniziò a svelare l’azione dell'organizzazione Pro Juventute “Kinder </a:t>
            </a:r>
            <a:r>
              <a:rPr lang="it-IT" dirty="0" err="1">
                <a:latin typeface="Arial" panose="020B0604020202020204" pitchFamily="34" charset="0"/>
                <a:cs typeface="Arial" panose="020B0604020202020204" pitchFamily="34" charset="0"/>
              </a:rPr>
              <a:t>der</a:t>
            </a:r>
            <a:r>
              <a:rPr lang="it-IT" dirty="0">
                <a:latin typeface="Arial" panose="020B0604020202020204" pitchFamily="34" charset="0"/>
                <a:cs typeface="Arial" panose="020B0604020202020204" pitchFamily="34" charset="0"/>
              </a:rPr>
              <a:t> Landstrasse”, «Bambini della strada». Anche una misura di politica estera, vale a dire la ratifica della Convenzione europea dei diritti dell'uomo in seguito all'introduzione del suffragio femminile (in precedenza sarebbe stato possibile solo con riserve), costrinse la Confederazione a intervenire.</a:t>
            </a:r>
            <a:endParaRPr lang="de-CH" dirty="0">
              <a:latin typeface="Arial" panose="020B0604020202020204" pitchFamily="34" charset="0"/>
              <a:cs typeface="Arial" panose="020B0604020202020204" pitchFamily="34" charset="0"/>
            </a:endParaRPr>
          </a:p>
        </p:txBody>
      </p:sp>
      <p:sp>
        <p:nvSpPr>
          <p:cNvPr id="4" name="Foliennummernplatzhalter 3"/>
          <p:cNvSpPr>
            <a:spLocks noGrp="1"/>
          </p:cNvSpPr>
          <p:nvPr>
            <p:ph type="sldNum" sz="quarter" idx="5"/>
          </p:nvPr>
        </p:nvSpPr>
        <p:spPr/>
        <p:txBody>
          <a:bodyPr/>
          <a:lstStyle/>
          <a:p>
            <a:fld id="{ED7DC97A-72F8-45EB-8D83-54DCFBD2216E}" type="slidenum">
              <a:rPr lang="de-CH" smtClean="0"/>
              <a:t>2</a:t>
            </a:fld>
            <a:endParaRPr lang="de-CH"/>
          </a:p>
        </p:txBody>
      </p:sp>
    </p:spTree>
    <p:extLst>
      <p:ext uri="{BB962C8B-B14F-4D97-AF65-F5344CB8AC3E}">
        <p14:creationId xmlns:p14="http://schemas.microsoft.com/office/powerpoint/2010/main" val="4090685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it-IT" dirty="0">
                <a:latin typeface="Arial" panose="020B0604020202020204" pitchFamily="34" charset="0"/>
                <a:cs typeface="Arial" panose="020B0604020202020204" pitchFamily="34" charset="0"/>
              </a:rPr>
              <a:t>Con l'ordinanza sull'affidamento dei minori (</a:t>
            </a:r>
            <a:r>
              <a:rPr lang="it-IT" dirty="0" err="1">
                <a:latin typeface="Arial" panose="020B0604020202020204" pitchFamily="34" charset="0"/>
                <a:cs typeface="Arial" panose="020B0604020202020204" pitchFamily="34" charset="0"/>
              </a:rPr>
              <a:t>AOMin</a:t>
            </a:r>
            <a:r>
              <a:rPr lang="it-IT" dirty="0">
                <a:latin typeface="Arial" panose="020B0604020202020204" pitchFamily="34" charset="0"/>
                <a:cs typeface="Arial" panose="020B0604020202020204" pitchFamily="34" charset="0"/>
              </a:rPr>
              <a:t>), emanata dal Consiglio federale nel 1978, il monitoraggio dei collocamenti extrafamiliari è diventato obbligatorio anche per i Cantoni e i Comuni, anche se con diversi gradi di coerenza. La revisione del Codice civile del 1981 ha disciplinato il controllo e la contestabilità delle misure coercitive e la nuova revisione del 2013 ha reso obbligatorio che le autorità di tutela (autorità di protezione dei minori e degli adulti, KESB) siano composte da professionisti anziché da laici e politici. L'impulso a interrompere le misure coercitive e i collocamenti extrafamiliari senza possibilità di appello e controllo è venuto dalla discussione sulla ratifica della Convenzione europea dei diritti dell'uomo (CEDU) e sulle alternative possibili da adottare come le cure mediche, l'apertura di istituti e la questione dei costi.</a:t>
            </a:r>
            <a:endParaRPr lang="de-CH" dirty="0">
              <a:latin typeface="Arial" panose="020B0604020202020204" pitchFamily="34" charset="0"/>
              <a:cs typeface="Arial" panose="020B0604020202020204" pitchFamily="34" charset="0"/>
            </a:endParaRPr>
          </a:p>
        </p:txBody>
      </p:sp>
      <p:sp>
        <p:nvSpPr>
          <p:cNvPr id="4" name="Foliennummernplatzhalter 3"/>
          <p:cNvSpPr>
            <a:spLocks noGrp="1"/>
          </p:cNvSpPr>
          <p:nvPr>
            <p:ph type="sldNum" sz="quarter" idx="5"/>
          </p:nvPr>
        </p:nvSpPr>
        <p:spPr/>
        <p:txBody>
          <a:bodyPr/>
          <a:lstStyle/>
          <a:p>
            <a:fld id="{ED7DC97A-72F8-45EB-8D83-54DCFBD2216E}" type="slidenum">
              <a:rPr lang="de-CH" smtClean="0"/>
              <a:t>3</a:t>
            </a:fld>
            <a:endParaRPr lang="de-CH"/>
          </a:p>
        </p:txBody>
      </p:sp>
    </p:spTree>
    <p:extLst>
      <p:ext uri="{BB962C8B-B14F-4D97-AF65-F5344CB8AC3E}">
        <p14:creationId xmlns:p14="http://schemas.microsoft.com/office/powerpoint/2010/main" val="2013722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a:latin typeface="Arial" panose="020B0604020202020204" pitchFamily="34" charset="0"/>
                <a:cs typeface="Arial" panose="020B0604020202020204" pitchFamily="34" charset="0"/>
              </a:rPr>
              <a:t>Dopo le scuse isolate per l’azione “Kinder </a:t>
            </a:r>
            <a:r>
              <a:rPr lang="it-IT" dirty="0" err="1">
                <a:latin typeface="Arial" panose="020B0604020202020204" pitchFamily="34" charset="0"/>
                <a:cs typeface="Arial" panose="020B0604020202020204" pitchFamily="34" charset="0"/>
              </a:rPr>
              <a:t>der</a:t>
            </a:r>
            <a:r>
              <a:rPr lang="it-IT" dirty="0">
                <a:latin typeface="Arial" panose="020B0604020202020204" pitchFamily="34" charset="0"/>
                <a:cs typeface="Arial" panose="020B0604020202020204" pitchFamily="34" charset="0"/>
              </a:rPr>
              <a:t> Landstrasse” (1986) e per le donne rinchiuse nel carcere femminile di </a:t>
            </a:r>
            <a:r>
              <a:rPr lang="it-IT" dirty="0" err="1">
                <a:latin typeface="Arial" panose="020B0604020202020204" pitchFamily="34" charset="0"/>
                <a:cs typeface="Arial" panose="020B0604020202020204" pitchFamily="34" charset="0"/>
              </a:rPr>
              <a:t>Hindelbank</a:t>
            </a:r>
            <a:r>
              <a:rPr lang="it-IT" dirty="0">
                <a:latin typeface="Arial" panose="020B0604020202020204" pitchFamily="34" charset="0"/>
                <a:cs typeface="Arial" panose="020B0604020202020204" pitchFamily="34" charset="0"/>
              </a:rPr>
              <a:t> (BE) senza aver commesso alcun reato (2010), il Consiglio federale ha presentato scuse generali nel 2013, seguite da una legge federale sulla riabilitazione delle persone colpite nel 2014, ampliata nel 2017. Con la </a:t>
            </a:r>
            <a:r>
              <a:rPr lang="it-IT" b="1" dirty="0">
                <a:latin typeface="Arial" panose="020B0604020202020204" pitchFamily="34" charset="0"/>
                <a:cs typeface="Arial" panose="020B0604020202020204" pitchFamily="34" charset="0"/>
              </a:rPr>
              <a:t>“</a:t>
            </a:r>
            <a:r>
              <a:rPr lang="it-CH" b="0" i="0" u="none" strike="noStrike" dirty="0">
                <a:solidFill>
                  <a:srgbClr val="000000"/>
                </a:solidFill>
                <a:effectLst/>
                <a:latin typeface="Frutiger Neue"/>
              </a:rPr>
              <a:t>Legge federale sulle misure coercitive a scopo assistenziale e i collocamenti extrafamiliari prima del 1981 (LMCCE)</a:t>
            </a:r>
            <a:r>
              <a:rPr lang="it-IT" b="0" i="0" u="none" strike="noStrike" dirty="0">
                <a:solidFill>
                  <a:srgbClr val="000000"/>
                </a:solidFill>
                <a:effectLst/>
                <a:latin typeface="Arial" panose="020B0604020202020204" pitchFamily="34" charset="0"/>
                <a:cs typeface="Arial" panose="020B0604020202020204" pitchFamily="34" charset="0"/>
              </a:rPr>
              <a:t>, la confederazione h</a:t>
            </a:r>
            <a:r>
              <a:rPr lang="it-IT" dirty="0">
                <a:latin typeface="Arial" panose="020B0604020202020204" pitchFamily="34" charset="0"/>
                <a:cs typeface="Arial" panose="020B0604020202020204" pitchFamily="34" charset="0"/>
              </a:rPr>
              <a:t>a assegnato a ciascuna personae colpita un contributo di solidarietà di 25.000 franchi.</a:t>
            </a:r>
            <a:endParaRPr lang="de-CH" dirty="0">
              <a:latin typeface="Arial" panose="020B0604020202020204" pitchFamily="34" charset="0"/>
              <a:cs typeface="Arial" panose="020B0604020202020204" pitchFamily="34" charset="0"/>
            </a:endParaRPr>
          </a:p>
        </p:txBody>
      </p:sp>
      <p:sp>
        <p:nvSpPr>
          <p:cNvPr id="4" name="Foliennummernplatzhalter 3"/>
          <p:cNvSpPr>
            <a:spLocks noGrp="1"/>
          </p:cNvSpPr>
          <p:nvPr>
            <p:ph type="sldNum" sz="quarter" idx="5"/>
          </p:nvPr>
        </p:nvSpPr>
        <p:spPr/>
        <p:txBody>
          <a:bodyPr/>
          <a:lstStyle/>
          <a:p>
            <a:fld id="{ED7DC97A-72F8-45EB-8D83-54DCFBD2216E}" type="slidenum">
              <a:rPr lang="de-CH" smtClean="0"/>
              <a:t>4</a:t>
            </a:fld>
            <a:endParaRPr lang="de-CH"/>
          </a:p>
        </p:txBody>
      </p:sp>
    </p:spTree>
    <p:extLst>
      <p:ext uri="{BB962C8B-B14F-4D97-AF65-F5344CB8AC3E}">
        <p14:creationId xmlns:p14="http://schemas.microsoft.com/office/powerpoint/2010/main" val="2047518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it-IT" dirty="0">
                <a:latin typeface="Arial" panose="020B0604020202020204" pitchFamily="34" charset="0"/>
                <a:cs typeface="Arial" panose="020B0604020202020204" pitchFamily="34" charset="0"/>
              </a:rPr>
              <a:t>Tuttavia, la discussione sulla riabilitazione completa continua. Le vittime e la Commissione peritale indipendente sostengono che i 25.000 franchi non compenserebbero nemmeno i danni materiali subiti dalla maggior parte delle persone colpite, per non parlare dei danni psicologici. Chiedono, ad esempio, una pensione personalizzata, un sostegno da parte delle vittime stesse per elaborare le loro esperienze, l'accesso gratuito a eventi educativi e culturali o un sostegno alla mobilità, come un abbonamento generale alle FFS. Il Progetto di ricerca nazionale 75 “Welfare e coercizione” ha fornito un notevole pulso per ulteriori ricerche affinché le misure coercitive e i collocamenti extrafamiliari siano in futuro coerenti con l’applicazione dei diritti umani. Come potrebbero essere concepite ulteriori misure? - Questa domanda può essere posta agli studenti dopo il lavoro con la piattaforma didattica.</a:t>
            </a:r>
            <a:endParaRPr lang="de-CH" dirty="0">
              <a:latin typeface="Arial" panose="020B0604020202020204" pitchFamily="34" charset="0"/>
              <a:cs typeface="Arial" panose="020B0604020202020204" pitchFamily="34" charset="0"/>
            </a:endParaRPr>
          </a:p>
        </p:txBody>
      </p:sp>
      <p:sp>
        <p:nvSpPr>
          <p:cNvPr id="4" name="Foliennummernplatzhalter 3"/>
          <p:cNvSpPr>
            <a:spLocks noGrp="1"/>
          </p:cNvSpPr>
          <p:nvPr>
            <p:ph type="sldNum" sz="quarter" idx="5"/>
          </p:nvPr>
        </p:nvSpPr>
        <p:spPr/>
        <p:txBody>
          <a:bodyPr/>
          <a:lstStyle/>
          <a:p>
            <a:fld id="{ED7DC97A-72F8-45EB-8D83-54DCFBD2216E}" type="slidenum">
              <a:rPr lang="de-CH" smtClean="0"/>
              <a:t>5</a:t>
            </a:fld>
            <a:endParaRPr lang="de-CH"/>
          </a:p>
        </p:txBody>
      </p:sp>
    </p:spTree>
    <p:extLst>
      <p:ext uri="{BB962C8B-B14F-4D97-AF65-F5344CB8AC3E}">
        <p14:creationId xmlns:p14="http://schemas.microsoft.com/office/powerpoint/2010/main" val="2955135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515694"/>
            <a:ext cx="7772400" cy="556968"/>
          </a:xfrm>
        </p:spPr>
        <p:txBody>
          <a:bodyPr anchor="b">
            <a:normAutofit/>
          </a:bodyPr>
          <a:lstStyle>
            <a:lvl1pPr algn="ctr">
              <a:defRPr sz="3600">
                <a:latin typeface="Calibri" panose="020F0502020204030204" pitchFamily="34" charset="0"/>
                <a:cs typeface="Calibri" panose="020F0502020204030204" pitchFamily="34" charset="0"/>
              </a:defRPr>
            </a:lvl1pPr>
          </a:lstStyle>
          <a:p>
            <a:r>
              <a:rPr lang="de-DE" dirty="0"/>
              <a:t>Mastertitelformat bearbeiten</a:t>
            </a:r>
            <a:endParaRPr lang="en-US" dirty="0"/>
          </a:p>
        </p:txBody>
      </p:sp>
      <p:sp>
        <p:nvSpPr>
          <p:cNvPr id="4" name="Date Placeholder 3"/>
          <p:cNvSpPr>
            <a:spLocks noGrp="1"/>
          </p:cNvSpPr>
          <p:nvPr>
            <p:ph type="dt" sz="half" idx="10"/>
          </p:nvPr>
        </p:nvSpPr>
        <p:spPr/>
        <p:txBody>
          <a:bodyPr/>
          <a:lstStyle>
            <a:lvl1pPr>
              <a:defRPr/>
            </a:lvl1pPr>
          </a:lstStyle>
          <a:p>
            <a:r>
              <a:rPr lang="de-CH" dirty="0"/>
              <a:t>www.fuersorge-zwang.ch</a:t>
            </a:r>
          </a:p>
        </p:txBody>
      </p:sp>
      <p:sp>
        <p:nvSpPr>
          <p:cNvPr id="5" name="Footer Placeholder 4"/>
          <p:cNvSpPr>
            <a:spLocks noGrp="1"/>
          </p:cNvSpPr>
          <p:nvPr>
            <p:ph type="ftr" sz="quarter" idx="11"/>
          </p:nvPr>
        </p:nvSpPr>
        <p:spPr/>
        <p:txBody>
          <a:bodyPr/>
          <a:lstStyle/>
          <a:p>
            <a:r>
              <a:rPr lang="de-CH" dirty="0"/>
              <a:t>B.1 Begriffe</a:t>
            </a:r>
          </a:p>
        </p:txBody>
      </p:sp>
      <p:sp>
        <p:nvSpPr>
          <p:cNvPr id="6" name="Slide Number Placeholder 5"/>
          <p:cNvSpPr>
            <a:spLocks noGrp="1"/>
          </p:cNvSpPr>
          <p:nvPr>
            <p:ph type="sldNum" sz="quarter" idx="12"/>
          </p:nvPr>
        </p:nvSpPr>
        <p:spPr/>
        <p:txBody>
          <a:bodyPr/>
          <a:lstStyle/>
          <a:p>
            <a:fld id="{96B04690-5415-440D-982E-F82DC19B1CE7}" type="slidenum">
              <a:rPr lang="de-CH" smtClean="0"/>
              <a:t>‹Nr.›</a:t>
            </a:fld>
            <a:endParaRPr lang="de-CH"/>
          </a:p>
        </p:txBody>
      </p:sp>
    </p:spTree>
    <p:extLst>
      <p:ext uri="{BB962C8B-B14F-4D97-AF65-F5344CB8AC3E}">
        <p14:creationId xmlns:p14="http://schemas.microsoft.com/office/powerpoint/2010/main" val="4221692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2DE1474-EEFB-495A-A54F-52C026F89B92}" type="datetimeFigureOut">
              <a:rPr lang="de-CH" smtClean="0"/>
              <a:t>10.12.2024</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96B04690-5415-440D-982E-F82DC19B1CE7}" type="slidenum">
              <a:rPr lang="de-CH" smtClean="0"/>
              <a:t>‹Nr.›</a:t>
            </a:fld>
            <a:endParaRPr lang="de-CH"/>
          </a:p>
        </p:txBody>
      </p:sp>
    </p:spTree>
    <p:extLst>
      <p:ext uri="{BB962C8B-B14F-4D97-AF65-F5344CB8AC3E}">
        <p14:creationId xmlns:p14="http://schemas.microsoft.com/office/powerpoint/2010/main" val="3395262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2DE1474-EEFB-495A-A54F-52C026F89B92}" type="datetimeFigureOut">
              <a:rPr lang="de-CH" smtClean="0"/>
              <a:t>10.12.2024</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96B04690-5415-440D-982E-F82DC19B1CE7}" type="slidenum">
              <a:rPr lang="de-CH" smtClean="0"/>
              <a:t>‹Nr.›</a:t>
            </a:fld>
            <a:endParaRPr lang="de-CH"/>
          </a:p>
        </p:txBody>
      </p:sp>
    </p:spTree>
    <p:extLst>
      <p:ext uri="{BB962C8B-B14F-4D97-AF65-F5344CB8AC3E}">
        <p14:creationId xmlns:p14="http://schemas.microsoft.com/office/powerpoint/2010/main" val="2530757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365126"/>
          </a:xfrm>
        </p:spPr>
        <p:txBody>
          <a:bodyPr>
            <a:normAutofit/>
          </a:bodyPr>
          <a:lstStyle>
            <a:lvl1pPr algn="ctr">
              <a:defRPr sz="2400">
                <a:latin typeface="Calibri" panose="020F0502020204030204" pitchFamily="34" charset="0"/>
                <a:cs typeface="Calibri" panose="020F0502020204030204" pitchFamily="34" charset="0"/>
              </a:defRPr>
            </a:lvl1pPr>
          </a:lstStyle>
          <a:p>
            <a:r>
              <a:rPr lang="de-DE" dirty="0"/>
              <a:t>Mastertitelformat bearbeiten</a:t>
            </a:r>
            <a:endParaRPr lang="en-US" dirty="0"/>
          </a:p>
        </p:txBody>
      </p:sp>
      <p:sp>
        <p:nvSpPr>
          <p:cNvPr id="4" name="Date Placeholder 3"/>
          <p:cNvSpPr>
            <a:spLocks noGrp="1"/>
          </p:cNvSpPr>
          <p:nvPr>
            <p:ph type="dt" sz="half" idx="10"/>
          </p:nvPr>
        </p:nvSpPr>
        <p:spPr/>
        <p:txBody>
          <a:bodyPr/>
          <a:lstStyle/>
          <a:p>
            <a:r>
              <a:rPr lang="de-CH" dirty="0"/>
              <a:t>www.fuersorge-zwang.ch</a:t>
            </a:r>
          </a:p>
        </p:txBody>
      </p:sp>
      <p:sp>
        <p:nvSpPr>
          <p:cNvPr id="5" name="Footer Placeholder 4"/>
          <p:cNvSpPr>
            <a:spLocks noGrp="1"/>
          </p:cNvSpPr>
          <p:nvPr>
            <p:ph type="ftr" sz="quarter" idx="11"/>
          </p:nvPr>
        </p:nvSpPr>
        <p:spPr/>
        <p:txBody>
          <a:bodyPr/>
          <a:lstStyle/>
          <a:p>
            <a:r>
              <a:rPr lang="de-CH" dirty="0"/>
              <a:t>B.1 Begriffe</a:t>
            </a:r>
          </a:p>
        </p:txBody>
      </p:sp>
      <p:sp>
        <p:nvSpPr>
          <p:cNvPr id="6" name="Slide Number Placeholder 5"/>
          <p:cNvSpPr>
            <a:spLocks noGrp="1"/>
          </p:cNvSpPr>
          <p:nvPr>
            <p:ph type="sldNum" sz="quarter" idx="12"/>
          </p:nvPr>
        </p:nvSpPr>
        <p:spPr/>
        <p:txBody>
          <a:bodyPr/>
          <a:lstStyle/>
          <a:p>
            <a:fld id="{96B04690-5415-440D-982E-F82DC19B1CE7}" type="slidenum">
              <a:rPr lang="de-CH" smtClean="0"/>
              <a:t>‹Nr.›</a:t>
            </a:fld>
            <a:endParaRPr lang="de-CH"/>
          </a:p>
        </p:txBody>
      </p:sp>
    </p:spTree>
    <p:extLst>
      <p:ext uri="{BB962C8B-B14F-4D97-AF65-F5344CB8AC3E}">
        <p14:creationId xmlns:p14="http://schemas.microsoft.com/office/powerpoint/2010/main" val="2249382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E2DE1474-EEFB-495A-A54F-52C026F89B92}" type="datetimeFigureOut">
              <a:rPr lang="de-CH" smtClean="0"/>
              <a:t>10.12.2024</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96B04690-5415-440D-982E-F82DC19B1CE7}" type="slidenum">
              <a:rPr lang="de-CH" smtClean="0"/>
              <a:t>‹Nr.›</a:t>
            </a:fld>
            <a:endParaRPr lang="de-CH"/>
          </a:p>
        </p:txBody>
      </p:sp>
    </p:spTree>
    <p:extLst>
      <p:ext uri="{BB962C8B-B14F-4D97-AF65-F5344CB8AC3E}">
        <p14:creationId xmlns:p14="http://schemas.microsoft.com/office/powerpoint/2010/main" val="1948352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E2DE1474-EEFB-495A-A54F-52C026F89B92}" type="datetimeFigureOut">
              <a:rPr lang="de-CH" smtClean="0"/>
              <a:t>10.12.2024</a:t>
            </a:fld>
            <a:endParaRPr lang="de-CH"/>
          </a:p>
        </p:txBody>
      </p:sp>
      <p:sp>
        <p:nvSpPr>
          <p:cNvPr id="6" name="Footer Placeholder 5"/>
          <p:cNvSpPr>
            <a:spLocks noGrp="1"/>
          </p:cNvSpPr>
          <p:nvPr>
            <p:ph type="ftr" sz="quarter" idx="11"/>
          </p:nvPr>
        </p:nvSpPr>
        <p:spPr/>
        <p:txBody>
          <a:bodyPr/>
          <a:lstStyle/>
          <a:p>
            <a:endParaRPr lang="de-CH"/>
          </a:p>
        </p:txBody>
      </p:sp>
      <p:sp>
        <p:nvSpPr>
          <p:cNvPr id="7" name="Slide Number Placeholder 6"/>
          <p:cNvSpPr>
            <a:spLocks noGrp="1"/>
          </p:cNvSpPr>
          <p:nvPr>
            <p:ph type="sldNum" sz="quarter" idx="12"/>
          </p:nvPr>
        </p:nvSpPr>
        <p:spPr/>
        <p:txBody>
          <a:bodyPr/>
          <a:lstStyle/>
          <a:p>
            <a:fld id="{96B04690-5415-440D-982E-F82DC19B1CE7}" type="slidenum">
              <a:rPr lang="de-CH" smtClean="0"/>
              <a:t>‹Nr.›</a:t>
            </a:fld>
            <a:endParaRPr lang="de-CH"/>
          </a:p>
        </p:txBody>
      </p:sp>
    </p:spTree>
    <p:extLst>
      <p:ext uri="{BB962C8B-B14F-4D97-AF65-F5344CB8AC3E}">
        <p14:creationId xmlns:p14="http://schemas.microsoft.com/office/powerpoint/2010/main" val="485276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E2DE1474-EEFB-495A-A54F-52C026F89B92}" type="datetimeFigureOut">
              <a:rPr lang="de-CH" smtClean="0"/>
              <a:t>10.12.2024</a:t>
            </a:fld>
            <a:endParaRPr lang="de-CH"/>
          </a:p>
        </p:txBody>
      </p:sp>
      <p:sp>
        <p:nvSpPr>
          <p:cNvPr id="8" name="Footer Placeholder 7"/>
          <p:cNvSpPr>
            <a:spLocks noGrp="1"/>
          </p:cNvSpPr>
          <p:nvPr>
            <p:ph type="ftr" sz="quarter" idx="11"/>
          </p:nvPr>
        </p:nvSpPr>
        <p:spPr/>
        <p:txBody>
          <a:bodyPr/>
          <a:lstStyle/>
          <a:p>
            <a:endParaRPr lang="de-CH"/>
          </a:p>
        </p:txBody>
      </p:sp>
      <p:sp>
        <p:nvSpPr>
          <p:cNvPr id="9" name="Slide Number Placeholder 8"/>
          <p:cNvSpPr>
            <a:spLocks noGrp="1"/>
          </p:cNvSpPr>
          <p:nvPr>
            <p:ph type="sldNum" sz="quarter" idx="12"/>
          </p:nvPr>
        </p:nvSpPr>
        <p:spPr/>
        <p:txBody>
          <a:bodyPr/>
          <a:lstStyle/>
          <a:p>
            <a:fld id="{96B04690-5415-440D-982E-F82DC19B1CE7}" type="slidenum">
              <a:rPr lang="de-CH" smtClean="0"/>
              <a:t>‹Nr.›</a:t>
            </a:fld>
            <a:endParaRPr lang="de-CH"/>
          </a:p>
        </p:txBody>
      </p:sp>
    </p:spTree>
    <p:extLst>
      <p:ext uri="{BB962C8B-B14F-4D97-AF65-F5344CB8AC3E}">
        <p14:creationId xmlns:p14="http://schemas.microsoft.com/office/powerpoint/2010/main" val="1527054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E2DE1474-EEFB-495A-A54F-52C026F89B92}" type="datetimeFigureOut">
              <a:rPr lang="de-CH" smtClean="0"/>
              <a:t>10.12.2024</a:t>
            </a:fld>
            <a:endParaRPr lang="de-CH"/>
          </a:p>
        </p:txBody>
      </p:sp>
      <p:sp>
        <p:nvSpPr>
          <p:cNvPr id="4" name="Footer Placeholder 3"/>
          <p:cNvSpPr>
            <a:spLocks noGrp="1"/>
          </p:cNvSpPr>
          <p:nvPr>
            <p:ph type="ftr" sz="quarter" idx="11"/>
          </p:nvPr>
        </p:nvSpPr>
        <p:spPr/>
        <p:txBody>
          <a:bodyPr/>
          <a:lstStyle/>
          <a:p>
            <a:endParaRPr lang="de-CH"/>
          </a:p>
        </p:txBody>
      </p:sp>
      <p:sp>
        <p:nvSpPr>
          <p:cNvPr id="5" name="Slide Number Placeholder 4"/>
          <p:cNvSpPr>
            <a:spLocks noGrp="1"/>
          </p:cNvSpPr>
          <p:nvPr>
            <p:ph type="sldNum" sz="quarter" idx="12"/>
          </p:nvPr>
        </p:nvSpPr>
        <p:spPr/>
        <p:txBody>
          <a:bodyPr/>
          <a:lstStyle/>
          <a:p>
            <a:fld id="{96B04690-5415-440D-982E-F82DC19B1CE7}" type="slidenum">
              <a:rPr lang="de-CH" smtClean="0"/>
              <a:t>‹Nr.›</a:t>
            </a:fld>
            <a:endParaRPr lang="de-CH"/>
          </a:p>
        </p:txBody>
      </p:sp>
    </p:spTree>
    <p:extLst>
      <p:ext uri="{BB962C8B-B14F-4D97-AF65-F5344CB8AC3E}">
        <p14:creationId xmlns:p14="http://schemas.microsoft.com/office/powerpoint/2010/main" val="2781388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DE1474-EEFB-495A-A54F-52C026F89B92}" type="datetimeFigureOut">
              <a:rPr lang="de-CH" smtClean="0"/>
              <a:t>10.12.2024</a:t>
            </a:fld>
            <a:endParaRPr lang="de-CH"/>
          </a:p>
        </p:txBody>
      </p:sp>
      <p:sp>
        <p:nvSpPr>
          <p:cNvPr id="3" name="Footer Placeholder 2"/>
          <p:cNvSpPr>
            <a:spLocks noGrp="1"/>
          </p:cNvSpPr>
          <p:nvPr>
            <p:ph type="ftr" sz="quarter" idx="11"/>
          </p:nvPr>
        </p:nvSpPr>
        <p:spPr/>
        <p:txBody>
          <a:bodyPr/>
          <a:lstStyle/>
          <a:p>
            <a:endParaRPr lang="de-CH"/>
          </a:p>
        </p:txBody>
      </p:sp>
      <p:sp>
        <p:nvSpPr>
          <p:cNvPr id="4" name="Slide Number Placeholder 3"/>
          <p:cNvSpPr>
            <a:spLocks noGrp="1"/>
          </p:cNvSpPr>
          <p:nvPr>
            <p:ph type="sldNum" sz="quarter" idx="12"/>
          </p:nvPr>
        </p:nvSpPr>
        <p:spPr/>
        <p:txBody>
          <a:bodyPr/>
          <a:lstStyle/>
          <a:p>
            <a:fld id="{96B04690-5415-440D-982E-F82DC19B1CE7}" type="slidenum">
              <a:rPr lang="de-CH" smtClean="0"/>
              <a:t>‹Nr.›</a:t>
            </a:fld>
            <a:endParaRPr lang="de-CH"/>
          </a:p>
        </p:txBody>
      </p:sp>
    </p:spTree>
    <p:extLst>
      <p:ext uri="{BB962C8B-B14F-4D97-AF65-F5344CB8AC3E}">
        <p14:creationId xmlns:p14="http://schemas.microsoft.com/office/powerpoint/2010/main" val="2174738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E2DE1474-EEFB-495A-A54F-52C026F89B92}" type="datetimeFigureOut">
              <a:rPr lang="de-CH" smtClean="0"/>
              <a:t>10.12.2024</a:t>
            </a:fld>
            <a:endParaRPr lang="de-CH"/>
          </a:p>
        </p:txBody>
      </p:sp>
      <p:sp>
        <p:nvSpPr>
          <p:cNvPr id="6" name="Footer Placeholder 5"/>
          <p:cNvSpPr>
            <a:spLocks noGrp="1"/>
          </p:cNvSpPr>
          <p:nvPr>
            <p:ph type="ftr" sz="quarter" idx="11"/>
          </p:nvPr>
        </p:nvSpPr>
        <p:spPr/>
        <p:txBody>
          <a:bodyPr/>
          <a:lstStyle/>
          <a:p>
            <a:endParaRPr lang="de-CH"/>
          </a:p>
        </p:txBody>
      </p:sp>
      <p:sp>
        <p:nvSpPr>
          <p:cNvPr id="7" name="Slide Number Placeholder 6"/>
          <p:cNvSpPr>
            <a:spLocks noGrp="1"/>
          </p:cNvSpPr>
          <p:nvPr>
            <p:ph type="sldNum" sz="quarter" idx="12"/>
          </p:nvPr>
        </p:nvSpPr>
        <p:spPr/>
        <p:txBody>
          <a:bodyPr/>
          <a:lstStyle/>
          <a:p>
            <a:fld id="{96B04690-5415-440D-982E-F82DC19B1CE7}" type="slidenum">
              <a:rPr lang="de-CH" smtClean="0"/>
              <a:t>‹Nr.›</a:t>
            </a:fld>
            <a:endParaRPr lang="de-CH"/>
          </a:p>
        </p:txBody>
      </p:sp>
    </p:spTree>
    <p:extLst>
      <p:ext uri="{BB962C8B-B14F-4D97-AF65-F5344CB8AC3E}">
        <p14:creationId xmlns:p14="http://schemas.microsoft.com/office/powerpoint/2010/main" val="476617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E2DE1474-EEFB-495A-A54F-52C026F89B92}" type="datetimeFigureOut">
              <a:rPr lang="de-CH" smtClean="0"/>
              <a:t>10.12.2024</a:t>
            </a:fld>
            <a:endParaRPr lang="de-CH"/>
          </a:p>
        </p:txBody>
      </p:sp>
      <p:sp>
        <p:nvSpPr>
          <p:cNvPr id="6" name="Footer Placeholder 5"/>
          <p:cNvSpPr>
            <a:spLocks noGrp="1"/>
          </p:cNvSpPr>
          <p:nvPr>
            <p:ph type="ftr" sz="quarter" idx="11"/>
          </p:nvPr>
        </p:nvSpPr>
        <p:spPr/>
        <p:txBody>
          <a:bodyPr/>
          <a:lstStyle/>
          <a:p>
            <a:endParaRPr lang="de-CH"/>
          </a:p>
        </p:txBody>
      </p:sp>
      <p:sp>
        <p:nvSpPr>
          <p:cNvPr id="7" name="Slide Number Placeholder 6"/>
          <p:cNvSpPr>
            <a:spLocks noGrp="1"/>
          </p:cNvSpPr>
          <p:nvPr>
            <p:ph type="sldNum" sz="quarter" idx="12"/>
          </p:nvPr>
        </p:nvSpPr>
        <p:spPr/>
        <p:txBody>
          <a:bodyPr/>
          <a:lstStyle/>
          <a:p>
            <a:fld id="{96B04690-5415-440D-982E-F82DC19B1CE7}" type="slidenum">
              <a:rPr lang="de-CH" smtClean="0"/>
              <a:t>‹Nr.›</a:t>
            </a:fld>
            <a:endParaRPr lang="de-CH"/>
          </a:p>
        </p:txBody>
      </p:sp>
    </p:spTree>
    <p:extLst>
      <p:ext uri="{BB962C8B-B14F-4D97-AF65-F5344CB8AC3E}">
        <p14:creationId xmlns:p14="http://schemas.microsoft.com/office/powerpoint/2010/main" val="4115005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2DE1474-EEFB-495A-A54F-52C026F89B92}" type="datetimeFigureOut">
              <a:rPr lang="de-CH" smtClean="0"/>
              <a:t>10.12.2024</a:t>
            </a:fld>
            <a:endParaRPr lang="de-CH"/>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CH"/>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6B04690-5415-440D-982E-F82DC19B1CE7}" type="slidenum">
              <a:rPr lang="de-CH" smtClean="0"/>
              <a:t>‹Nr.›</a:t>
            </a:fld>
            <a:endParaRPr lang="de-CH"/>
          </a:p>
        </p:txBody>
      </p:sp>
    </p:spTree>
    <p:extLst>
      <p:ext uri="{BB962C8B-B14F-4D97-AF65-F5344CB8AC3E}">
        <p14:creationId xmlns:p14="http://schemas.microsoft.com/office/powerpoint/2010/main" val="39361511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5.sv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E12292-6763-DD08-BD8A-917A80EC4A86}"/>
              </a:ext>
            </a:extLst>
          </p:cNvPr>
          <p:cNvSpPr>
            <a:spLocks noGrp="1"/>
          </p:cNvSpPr>
          <p:nvPr>
            <p:ph type="ctrTitle"/>
          </p:nvPr>
        </p:nvSpPr>
        <p:spPr>
          <a:xfrm>
            <a:off x="731979" y="-97491"/>
            <a:ext cx="7772400" cy="1520924"/>
          </a:xfrm>
        </p:spPr>
        <p:txBody>
          <a:bodyPr>
            <a:noAutofit/>
          </a:bodyPr>
          <a:lstStyle/>
          <a:p>
            <a:r>
              <a:rPr lang="de-CH" kern="0" dirty="0">
                <a:effectLst/>
                <a:ea typeface="MS Mincho" panose="02020609040205080304" pitchFamily="49" charset="-128"/>
              </a:rPr>
              <a:t>B.5 </a:t>
            </a:r>
            <a:br>
              <a:rPr lang="de-CH" kern="0" dirty="0">
                <a:effectLst/>
                <a:ea typeface="MS Mincho" panose="02020609040205080304" pitchFamily="49" charset="-128"/>
              </a:rPr>
            </a:br>
            <a:r>
              <a:rPr lang="de-CH" sz="2800" i="0" u="none" strike="noStrike" baseline="0" dirty="0" err="1">
                <a:latin typeface="Arial" panose="020B0604020202020204" pitchFamily="34" charset="0"/>
                <a:cs typeface="Arial" panose="020B0604020202020204" pitchFamily="34" charset="0"/>
              </a:rPr>
              <a:t>L'ingiustizia</a:t>
            </a:r>
            <a:r>
              <a:rPr lang="de-CH" sz="2800" i="0" u="none" strike="noStrike" baseline="0" dirty="0">
                <a:latin typeface="Arial" panose="020B0604020202020204" pitchFamily="34" charset="0"/>
                <a:cs typeface="Arial" panose="020B0604020202020204" pitchFamily="34" charset="0"/>
              </a:rPr>
              <a:t> </a:t>
            </a:r>
            <a:r>
              <a:rPr lang="de-CH" sz="2800" i="0" u="none" strike="noStrike" baseline="0" dirty="0" err="1">
                <a:latin typeface="Arial" panose="020B0604020202020204" pitchFamily="34" charset="0"/>
                <a:cs typeface="Arial" panose="020B0604020202020204" pitchFamily="34" charset="0"/>
              </a:rPr>
              <a:t>può</a:t>
            </a:r>
            <a:r>
              <a:rPr lang="de-CH" sz="2800" i="0" u="none" strike="noStrike" baseline="0" dirty="0">
                <a:latin typeface="Arial" panose="020B0604020202020204" pitchFamily="34" charset="0"/>
                <a:cs typeface="Arial" panose="020B0604020202020204" pitchFamily="34" charset="0"/>
              </a:rPr>
              <a:t> </a:t>
            </a:r>
            <a:r>
              <a:rPr lang="de-CH" sz="2800" i="0" u="none" strike="noStrike" baseline="0" dirty="0" err="1">
                <a:latin typeface="Arial" panose="020B0604020202020204" pitchFamily="34" charset="0"/>
                <a:cs typeface="Arial" panose="020B0604020202020204" pitchFamily="34" charset="0"/>
              </a:rPr>
              <a:t>essere</a:t>
            </a:r>
            <a:r>
              <a:rPr lang="de-CH" sz="2800" i="0" u="none" strike="noStrike" baseline="0" dirty="0">
                <a:latin typeface="Arial" panose="020B0604020202020204" pitchFamily="34" charset="0"/>
                <a:cs typeface="Arial" panose="020B0604020202020204" pitchFamily="34" charset="0"/>
              </a:rPr>
              <a:t> «</a:t>
            </a:r>
            <a:r>
              <a:rPr lang="de-CH" sz="2800" i="0" u="none" strike="noStrike" baseline="0" dirty="0" err="1">
                <a:latin typeface="Arial" panose="020B0604020202020204" pitchFamily="34" charset="0"/>
                <a:cs typeface="Arial" panose="020B0604020202020204" pitchFamily="34" charset="0"/>
              </a:rPr>
              <a:t>riparata</a:t>
            </a:r>
            <a:r>
              <a:rPr lang="de-CH" sz="2800" i="0" u="none" strike="noStrike" baseline="0" dirty="0">
                <a:latin typeface="Arial" panose="020B0604020202020204" pitchFamily="34" charset="0"/>
                <a:cs typeface="Arial" panose="020B0604020202020204" pitchFamily="34" charset="0"/>
              </a:rPr>
              <a:t>»?</a:t>
            </a:r>
            <a:endParaRPr lang="de-CH" sz="2800" dirty="0">
              <a:latin typeface="Arial" panose="020B0604020202020204" pitchFamily="34" charset="0"/>
              <a:cs typeface="Arial" panose="020B0604020202020204" pitchFamily="34" charset="0"/>
            </a:endParaRPr>
          </a:p>
        </p:txBody>
      </p:sp>
      <p:sp>
        <p:nvSpPr>
          <p:cNvPr id="3" name="Rechteck: abgerundete Ecken 2">
            <a:extLst>
              <a:ext uri="{FF2B5EF4-FFF2-40B4-BE49-F238E27FC236}">
                <a16:creationId xmlns:a16="http://schemas.microsoft.com/office/drawing/2014/main" id="{A012AD60-3D4F-1CAA-B6F8-908056764131}"/>
              </a:ext>
            </a:extLst>
          </p:cNvPr>
          <p:cNvSpPr/>
          <p:nvPr/>
        </p:nvSpPr>
        <p:spPr>
          <a:xfrm>
            <a:off x="4077852" y="474752"/>
            <a:ext cx="1080655" cy="509154"/>
          </a:xfrm>
          <a:prstGeom prst="roundRect">
            <a:avLst>
              <a:gd name="adj" fmla="val 50000"/>
            </a:avLst>
          </a:prstGeom>
          <a:noFill/>
          <a:ln>
            <a:solidFill>
              <a:srgbClr val="DCB2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pic>
        <p:nvPicPr>
          <p:cNvPr id="5" name="Grafik 4" descr="Ein Bild, das Text, Screenshot, Schrift, Reihe enthält.&#10;&#10;Automatisch generierte Beschreibung">
            <a:extLst>
              <a:ext uri="{FF2B5EF4-FFF2-40B4-BE49-F238E27FC236}">
                <a16:creationId xmlns:a16="http://schemas.microsoft.com/office/drawing/2014/main" id="{D94CD7E1-7023-725B-3629-7B5D2B5D3FF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08037" y="1803041"/>
            <a:ext cx="7218381" cy="4405694"/>
          </a:xfrm>
          <a:prstGeom prst="rect">
            <a:avLst/>
          </a:prstGeom>
        </p:spPr>
      </p:pic>
    </p:spTree>
    <p:extLst>
      <p:ext uri="{BB962C8B-B14F-4D97-AF65-F5344CB8AC3E}">
        <p14:creationId xmlns:p14="http://schemas.microsoft.com/office/powerpoint/2010/main" val="2386666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F6E3F6-764C-0F5B-CE63-3EBD25BC416B}"/>
              </a:ext>
            </a:extLst>
          </p:cNvPr>
          <p:cNvSpPr>
            <a:spLocks noGrp="1"/>
          </p:cNvSpPr>
          <p:nvPr>
            <p:ph type="title"/>
          </p:nvPr>
        </p:nvSpPr>
        <p:spPr>
          <a:xfrm>
            <a:off x="628650" y="365127"/>
            <a:ext cx="7886700" cy="698902"/>
          </a:xfrm>
        </p:spPr>
        <p:txBody>
          <a:bodyPr>
            <a:noAutofit/>
          </a:bodyPr>
          <a:lstStyle/>
          <a:p>
            <a:r>
              <a:rPr lang="de-CH" sz="2400" i="0" u="none" strike="noStrike" baseline="0" dirty="0" err="1">
                <a:latin typeface="Arial" panose="020B0604020202020204" pitchFamily="34" charset="0"/>
                <a:cs typeface="Arial" panose="020B0604020202020204" pitchFamily="34" charset="0"/>
              </a:rPr>
              <a:t>L'ingiustizia</a:t>
            </a:r>
            <a:r>
              <a:rPr lang="de-CH" sz="2400" i="0" u="none" strike="noStrike" baseline="0" dirty="0">
                <a:latin typeface="Arial" panose="020B0604020202020204" pitchFamily="34" charset="0"/>
                <a:cs typeface="Arial" panose="020B0604020202020204" pitchFamily="34" charset="0"/>
              </a:rPr>
              <a:t> </a:t>
            </a:r>
            <a:r>
              <a:rPr lang="de-CH" sz="2400" i="0" u="none" strike="noStrike" baseline="0" dirty="0" err="1">
                <a:latin typeface="Arial" panose="020B0604020202020204" pitchFamily="34" charset="0"/>
                <a:cs typeface="Arial" panose="020B0604020202020204" pitchFamily="34" charset="0"/>
              </a:rPr>
              <a:t>può</a:t>
            </a:r>
            <a:r>
              <a:rPr lang="de-CH" sz="2400" i="0" u="none" strike="noStrike" baseline="0" dirty="0">
                <a:latin typeface="Arial" panose="020B0604020202020204" pitchFamily="34" charset="0"/>
                <a:cs typeface="Arial" panose="020B0604020202020204" pitchFamily="34" charset="0"/>
              </a:rPr>
              <a:t> </a:t>
            </a:r>
            <a:r>
              <a:rPr lang="de-CH" sz="2400" i="0" u="none" strike="noStrike" baseline="0" dirty="0" err="1">
                <a:latin typeface="Arial" panose="020B0604020202020204" pitchFamily="34" charset="0"/>
                <a:cs typeface="Arial" panose="020B0604020202020204" pitchFamily="34" charset="0"/>
              </a:rPr>
              <a:t>essere</a:t>
            </a:r>
            <a:r>
              <a:rPr lang="de-CH" sz="2400" i="0" u="none" strike="noStrike" baseline="0" dirty="0">
                <a:latin typeface="Arial" panose="020B0604020202020204" pitchFamily="34" charset="0"/>
                <a:cs typeface="Arial" panose="020B0604020202020204" pitchFamily="34" charset="0"/>
              </a:rPr>
              <a:t> «</a:t>
            </a:r>
            <a:r>
              <a:rPr lang="de-CH" sz="2400" i="0" u="none" strike="noStrike" baseline="0" dirty="0" err="1">
                <a:latin typeface="Arial" panose="020B0604020202020204" pitchFamily="34" charset="0"/>
                <a:cs typeface="Arial" panose="020B0604020202020204" pitchFamily="34" charset="0"/>
              </a:rPr>
              <a:t>riparata</a:t>
            </a:r>
            <a:r>
              <a:rPr lang="de-CH" sz="2400" i="0" u="none" strike="noStrike" baseline="0" dirty="0">
                <a:latin typeface="Arial" panose="020B0604020202020204" pitchFamily="34" charset="0"/>
                <a:cs typeface="Arial" panose="020B0604020202020204" pitchFamily="34" charset="0"/>
              </a:rPr>
              <a:t>»?</a:t>
            </a:r>
            <a:endParaRPr lang="de-CH" dirty="0">
              <a:latin typeface="Arial" panose="020B0604020202020204" pitchFamily="34" charset="0"/>
              <a:cs typeface="Arial" panose="020B0604020202020204" pitchFamily="34" charset="0"/>
            </a:endParaRPr>
          </a:p>
        </p:txBody>
      </p:sp>
      <p:sp>
        <p:nvSpPr>
          <p:cNvPr id="13" name="Ellipse 12">
            <a:extLst>
              <a:ext uri="{FF2B5EF4-FFF2-40B4-BE49-F238E27FC236}">
                <a16:creationId xmlns:a16="http://schemas.microsoft.com/office/drawing/2014/main" id="{36F20F5E-AE97-C6FA-85A5-6E7416CBEFE0}"/>
              </a:ext>
            </a:extLst>
          </p:cNvPr>
          <p:cNvSpPr/>
          <p:nvPr/>
        </p:nvSpPr>
        <p:spPr>
          <a:xfrm>
            <a:off x="708790" y="1265093"/>
            <a:ext cx="296141" cy="296141"/>
          </a:xfrm>
          <a:prstGeom prst="ellips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4" name="Textfeld 13">
            <a:extLst>
              <a:ext uri="{FF2B5EF4-FFF2-40B4-BE49-F238E27FC236}">
                <a16:creationId xmlns:a16="http://schemas.microsoft.com/office/drawing/2014/main" id="{3B2FD634-FF45-EB16-C67B-0CA72C63A5BD}"/>
              </a:ext>
            </a:extLst>
          </p:cNvPr>
          <p:cNvSpPr txBox="1"/>
          <p:nvPr/>
        </p:nvSpPr>
        <p:spPr>
          <a:xfrm>
            <a:off x="1035981" y="1225154"/>
            <a:ext cx="2527102" cy="369332"/>
          </a:xfrm>
          <a:prstGeom prst="rect">
            <a:avLst/>
          </a:prstGeom>
          <a:noFill/>
        </p:spPr>
        <p:txBody>
          <a:bodyPr wrap="none" rtlCol="0">
            <a:spAutoFit/>
          </a:bodyPr>
          <a:lstStyle/>
          <a:p>
            <a:r>
              <a:rPr lang="de-CH" dirty="0"/>
              <a:t>Jeremias Gotthelf, 1837</a:t>
            </a:r>
          </a:p>
        </p:txBody>
      </p:sp>
      <p:sp>
        <p:nvSpPr>
          <p:cNvPr id="15" name="Ellipse 14">
            <a:extLst>
              <a:ext uri="{FF2B5EF4-FFF2-40B4-BE49-F238E27FC236}">
                <a16:creationId xmlns:a16="http://schemas.microsoft.com/office/drawing/2014/main" id="{A7AD3807-D5F5-E6C6-B643-73644F2493E5}"/>
              </a:ext>
            </a:extLst>
          </p:cNvPr>
          <p:cNvSpPr/>
          <p:nvPr/>
        </p:nvSpPr>
        <p:spPr>
          <a:xfrm>
            <a:off x="974797" y="1626905"/>
            <a:ext cx="296141" cy="296141"/>
          </a:xfrm>
          <a:prstGeom prst="ellips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6" name="Textfeld 15">
            <a:extLst>
              <a:ext uri="{FF2B5EF4-FFF2-40B4-BE49-F238E27FC236}">
                <a16:creationId xmlns:a16="http://schemas.microsoft.com/office/drawing/2014/main" id="{5DC2086F-0CDB-DD8F-302C-745BF361A057}"/>
              </a:ext>
            </a:extLst>
          </p:cNvPr>
          <p:cNvSpPr txBox="1"/>
          <p:nvPr/>
        </p:nvSpPr>
        <p:spPr>
          <a:xfrm>
            <a:off x="1301988" y="1586966"/>
            <a:ext cx="2498376" cy="369332"/>
          </a:xfrm>
          <a:prstGeom prst="rect">
            <a:avLst/>
          </a:prstGeom>
          <a:noFill/>
        </p:spPr>
        <p:txBody>
          <a:bodyPr wrap="none" rtlCol="0">
            <a:spAutoFit/>
          </a:bodyPr>
          <a:lstStyle/>
          <a:p>
            <a:r>
              <a:rPr lang="de-CH" dirty="0"/>
              <a:t>Carl Albert Loosli, 1939</a:t>
            </a:r>
          </a:p>
        </p:txBody>
      </p:sp>
      <p:sp>
        <p:nvSpPr>
          <p:cNvPr id="17" name="Ellipse 16">
            <a:extLst>
              <a:ext uri="{FF2B5EF4-FFF2-40B4-BE49-F238E27FC236}">
                <a16:creationId xmlns:a16="http://schemas.microsoft.com/office/drawing/2014/main" id="{F73D2789-5DE3-1E35-F30F-0974CEC5A0BB}"/>
              </a:ext>
            </a:extLst>
          </p:cNvPr>
          <p:cNvSpPr/>
          <p:nvPr/>
        </p:nvSpPr>
        <p:spPr>
          <a:xfrm>
            <a:off x="1262625" y="1986327"/>
            <a:ext cx="296141" cy="296141"/>
          </a:xfrm>
          <a:prstGeom prst="ellips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8" name="Textfeld 17">
            <a:extLst>
              <a:ext uri="{FF2B5EF4-FFF2-40B4-BE49-F238E27FC236}">
                <a16:creationId xmlns:a16="http://schemas.microsoft.com/office/drawing/2014/main" id="{E71F5F41-6ADA-907D-905F-9EED95DC1BA5}"/>
              </a:ext>
            </a:extLst>
          </p:cNvPr>
          <p:cNvSpPr txBox="1"/>
          <p:nvPr/>
        </p:nvSpPr>
        <p:spPr>
          <a:xfrm>
            <a:off x="1573182" y="1946388"/>
            <a:ext cx="5076454" cy="369332"/>
          </a:xfrm>
          <a:prstGeom prst="rect">
            <a:avLst/>
          </a:prstGeom>
          <a:noFill/>
        </p:spPr>
        <p:txBody>
          <a:bodyPr wrap="none" rtlCol="0">
            <a:spAutoFit/>
          </a:bodyPr>
          <a:lstStyle/>
          <a:p>
            <a:r>
              <a:rPr lang="de-CH" dirty="0" err="1"/>
              <a:t>Sentenze</a:t>
            </a:r>
            <a:r>
              <a:rPr lang="de-CH" dirty="0"/>
              <a:t> del </a:t>
            </a:r>
            <a:r>
              <a:rPr lang="de-CH" dirty="0" err="1"/>
              <a:t>tribunale</a:t>
            </a:r>
            <a:r>
              <a:rPr lang="de-CH" dirty="0"/>
              <a:t> </a:t>
            </a:r>
            <a:r>
              <a:rPr lang="de-CH" dirty="0" err="1"/>
              <a:t>federale</a:t>
            </a:r>
            <a:r>
              <a:rPr lang="de-CH" dirty="0"/>
              <a:t>, 1947, 1963, 1968</a:t>
            </a:r>
          </a:p>
        </p:txBody>
      </p:sp>
      <p:sp>
        <p:nvSpPr>
          <p:cNvPr id="19" name="Ellipse 18">
            <a:extLst>
              <a:ext uri="{FF2B5EF4-FFF2-40B4-BE49-F238E27FC236}">
                <a16:creationId xmlns:a16="http://schemas.microsoft.com/office/drawing/2014/main" id="{BDF14793-32C7-0239-FEB7-495505833983}"/>
              </a:ext>
            </a:extLst>
          </p:cNvPr>
          <p:cNvSpPr/>
          <p:nvPr/>
        </p:nvSpPr>
        <p:spPr>
          <a:xfrm>
            <a:off x="1533828" y="2378167"/>
            <a:ext cx="296141" cy="296141"/>
          </a:xfrm>
          <a:prstGeom prst="ellips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0" name="Textfeld 19">
            <a:extLst>
              <a:ext uri="{FF2B5EF4-FFF2-40B4-BE49-F238E27FC236}">
                <a16:creationId xmlns:a16="http://schemas.microsoft.com/office/drawing/2014/main" id="{8F432849-4F08-0C60-EF09-4A9BE6947505}"/>
              </a:ext>
            </a:extLst>
          </p:cNvPr>
          <p:cNvSpPr txBox="1"/>
          <p:nvPr/>
        </p:nvSpPr>
        <p:spPr>
          <a:xfrm>
            <a:off x="1844385" y="2338228"/>
            <a:ext cx="3827651" cy="369332"/>
          </a:xfrm>
          <a:prstGeom prst="rect">
            <a:avLst/>
          </a:prstGeom>
          <a:noFill/>
        </p:spPr>
        <p:txBody>
          <a:bodyPr wrap="none" rtlCol="0">
            <a:spAutoFit/>
          </a:bodyPr>
          <a:lstStyle/>
          <a:p>
            <a:r>
              <a:rPr lang="de-CH" dirty="0"/>
              <a:t>Hans Caprez, «Beobachter», ab 1972</a:t>
            </a:r>
          </a:p>
        </p:txBody>
      </p:sp>
      <p:sp>
        <p:nvSpPr>
          <p:cNvPr id="21" name="Ellipse 20">
            <a:extLst>
              <a:ext uri="{FF2B5EF4-FFF2-40B4-BE49-F238E27FC236}">
                <a16:creationId xmlns:a16="http://schemas.microsoft.com/office/drawing/2014/main" id="{87B4F1C7-8DB0-11CC-9615-A9F799D18689}"/>
              </a:ext>
            </a:extLst>
          </p:cNvPr>
          <p:cNvSpPr/>
          <p:nvPr/>
        </p:nvSpPr>
        <p:spPr>
          <a:xfrm>
            <a:off x="1829969" y="2752735"/>
            <a:ext cx="296141" cy="296141"/>
          </a:xfrm>
          <a:prstGeom prst="ellips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2" name="Textfeld 21">
            <a:extLst>
              <a:ext uri="{FF2B5EF4-FFF2-40B4-BE49-F238E27FC236}">
                <a16:creationId xmlns:a16="http://schemas.microsoft.com/office/drawing/2014/main" id="{04742B8C-CCC5-3A0B-CD44-A9240E46E5CA}"/>
              </a:ext>
            </a:extLst>
          </p:cNvPr>
          <p:cNvSpPr txBox="1"/>
          <p:nvPr/>
        </p:nvSpPr>
        <p:spPr>
          <a:xfrm>
            <a:off x="2140526" y="2712796"/>
            <a:ext cx="6258893" cy="369332"/>
          </a:xfrm>
          <a:prstGeom prst="rect">
            <a:avLst/>
          </a:prstGeom>
          <a:noFill/>
        </p:spPr>
        <p:txBody>
          <a:bodyPr wrap="none" rtlCol="0">
            <a:spAutoFit/>
          </a:bodyPr>
          <a:lstStyle/>
          <a:p>
            <a:r>
              <a:rPr lang="it-IT" dirty="0"/>
              <a:t>Ratifica della Convenzione europea dei diritti dell'uomo</a:t>
            </a:r>
            <a:r>
              <a:rPr lang="de-CH" dirty="0"/>
              <a:t>, 1974</a:t>
            </a:r>
          </a:p>
        </p:txBody>
      </p:sp>
      <p:sp>
        <p:nvSpPr>
          <p:cNvPr id="3" name="Textfeld 2">
            <a:extLst>
              <a:ext uri="{FF2B5EF4-FFF2-40B4-BE49-F238E27FC236}">
                <a16:creationId xmlns:a16="http://schemas.microsoft.com/office/drawing/2014/main" id="{1E2278EF-0B93-A6CF-E053-0630E8CA8B6F}"/>
              </a:ext>
            </a:extLst>
          </p:cNvPr>
          <p:cNvSpPr txBox="1"/>
          <p:nvPr/>
        </p:nvSpPr>
        <p:spPr>
          <a:xfrm>
            <a:off x="6482560" y="1242925"/>
            <a:ext cx="1952650" cy="461665"/>
          </a:xfrm>
          <a:prstGeom prst="rect">
            <a:avLst/>
          </a:prstGeom>
          <a:solidFill>
            <a:schemeClr val="bg1">
              <a:lumMod val="85000"/>
            </a:schemeClr>
          </a:solidFill>
        </p:spPr>
        <p:txBody>
          <a:bodyPr wrap="none" rtlCol="0">
            <a:spAutoFit/>
          </a:bodyPr>
          <a:lstStyle/>
          <a:p>
            <a:r>
              <a:rPr lang="de-CH" sz="2400" b="1" dirty="0" err="1"/>
              <a:t>Disinteresse</a:t>
            </a:r>
            <a:endParaRPr lang="de-CH" sz="2400" dirty="0"/>
          </a:p>
        </p:txBody>
      </p:sp>
      <p:pic>
        <p:nvPicPr>
          <p:cNvPr id="7" name="Grafik 6">
            <a:extLst>
              <a:ext uri="{FF2B5EF4-FFF2-40B4-BE49-F238E27FC236}">
                <a16:creationId xmlns:a16="http://schemas.microsoft.com/office/drawing/2014/main" id="{9271DE2B-6339-64F3-0F35-7B5C2A86946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08790" y="4027390"/>
            <a:ext cx="7781925" cy="904875"/>
          </a:xfrm>
          <a:prstGeom prst="rect">
            <a:avLst/>
          </a:prstGeom>
        </p:spPr>
      </p:pic>
    </p:spTree>
    <p:extLst>
      <p:ext uri="{BB962C8B-B14F-4D97-AF65-F5344CB8AC3E}">
        <p14:creationId xmlns:p14="http://schemas.microsoft.com/office/powerpoint/2010/main" val="3526841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fade">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500"/>
                                        <p:tgtEl>
                                          <p:spTgt spid="1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500"/>
                                        <p:tgtEl>
                                          <p:spTgt spid="18"/>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500"/>
                                        <p:tgtEl>
                                          <p:spTgt spid="19"/>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fade">
                                      <p:cBhvr>
                                        <p:cTn id="34" dur="500"/>
                                        <p:tgtEl>
                                          <p:spTgt spid="2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fade">
                                      <p:cBhvr>
                                        <p:cTn id="39" dur="500"/>
                                        <p:tgtEl>
                                          <p:spTgt spid="21"/>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5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fade">
                                      <p:cBhvr>
                                        <p:cTn id="4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5" grpId="0" animBg="1"/>
      <p:bldP spid="16" grpId="0"/>
      <p:bldP spid="17" grpId="0" animBg="1"/>
      <p:bldP spid="18" grpId="0"/>
      <p:bldP spid="19" grpId="0" animBg="1"/>
      <p:bldP spid="20" grpId="0"/>
      <p:bldP spid="21" grpId="0" animBg="1"/>
      <p:bldP spid="22" grpId="0"/>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DE130FD9-D40C-2681-460A-1F0A5558AA02}"/>
              </a:ext>
            </a:extLst>
          </p:cNvPr>
          <p:cNvSpPr txBox="1"/>
          <p:nvPr/>
        </p:nvSpPr>
        <p:spPr>
          <a:xfrm>
            <a:off x="5981700" y="1274376"/>
            <a:ext cx="2390775" cy="461665"/>
          </a:xfrm>
          <a:prstGeom prst="rect">
            <a:avLst/>
          </a:prstGeom>
          <a:solidFill>
            <a:srgbClr val="EED8B7"/>
          </a:solidFill>
        </p:spPr>
        <p:txBody>
          <a:bodyPr wrap="square" rtlCol="0">
            <a:spAutoFit/>
          </a:bodyPr>
          <a:lstStyle/>
          <a:p>
            <a:r>
              <a:rPr lang="de-CH" sz="2400" b="1" dirty="0" err="1"/>
              <a:t>Stop</a:t>
            </a:r>
            <a:endParaRPr lang="de-CH" sz="2400" dirty="0"/>
          </a:p>
        </p:txBody>
      </p:sp>
      <p:sp>
        <p:nvSpPr>
          <p:cNvPr id="6" name="Bogen 5">
            <a:extLst>
              <a:ext uri="{FF2B5EF4-FFF2-40B4-BE49-F238E27FC236}">
                <a16:creationId xmlns:a16="http://schemas.microsoft.com/office/drawing/2014/main" id="{F7463A1F-AE53-17E9-7E99-6191B3B7C163}"/>
              </a:ext>
            </a:extLst>
          </p:cNvPr>
          <p:cNvSpPr/>
          <p:nvPr/>
        </p:nvSpPr>
        <p:spPr>
          <a:xfrm>
            <a:off x="-1419225" y="1505208"/>
            <a:ext cx="6372225" cy="1628518"/>
          </a:xfrm>
          <a:prstGeom prst="arc">
            <a:avLst/>
          </a:prstGeom>
          <a:ln w="88900">
            <a:solidFill>
              <a:srgbClr val="EED8B7"/>
            </a:solidFill>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de-CH"/>
          </a:p>
        </p:txBody>
      </p:sp>
      <p:sp>
        <p:nvSpPr>
          <p:cNvPr id="7" name="Textfeld 6">
            <a:extLst>
              <a:ext uri="{FF2B5EF4-FFF2-40B4-BE49-F238E27FC236}">
                <a16:creationId xmlns:a16="http://schemas.microsoft.com/office/drawing/2014/main" id="{75E76CEF-A39D-73D8-074E-ED571F148571}"/>
              </a:ext>
            </a:extLst>
          </p:cNvPr>
          <p:cNvSpPr txBox="1"/>
          <p:nvPr/>
        </p:nvSpPr>
        <p:spPr>
          <a:xfrm>
            <a:off x="1191073" y="1624406"/>
            <a:ext cx="2215671" cy="646331"/>
          </a:xfrm>
          <a:prstGeom prst="rect">
            <a:avLst/>
          </a:prstGeom>
          <a:noFill/>
        </p:spPr>
        <p:txBody>
          <a:bodyPr wrap="none" rtlCol="0">
            <a:spAutoFit/>
          </a:bodyPr>
          <a:lstStyle/>
          <a:p>
            <a:r>
              <a:rPr lang="de-CH" b="1" dirty="0" err="1"/>
              <a:t>Impulsi</a:t>
            </a:r>
            <a:r>
              <a:rPr lang="de-CH" b="1" dirty="0"/>
              <a:t> </a:t>
            </a:r>
            <a:r>
              <a:rPr lang="de-CH" b="1" dirty="0" err="1"/>
              <a:t>dalla</a:t>
            </a:r>
            <a:r>
              <a:rPr lang="de-CH" b="1" dirty="0"/>
              <a:t> CEDU</a:t>
            </a:r>
            <a:endParaRPr lang="de-CH" dirty="0"/>
          </a:p>
          <a:p>
            <a:endParaRPr lang="de-CH" dirty="0">
              <a:solidFill>
                <a:srgbClr val="EED8B7"/>
              </a:solidFill>
              <a:latin typeface="Arial" panose="020B0604020202020204" pitchFamily="34" charset="0"/>
              <a:cs typeface="Arial" panose="020B0604020202020204" pitchFamily="34" charset="0"/>
            </a:endParaRPr>
          </a:p>
        </p:txBody>
      </p:sp>
      <p:sp>
        <p:nvSpPr>
          <p:cNvPr id="8" name="Titel 1">
            <a:extLst>
              <a:ext uri="{FF2B5EF4-FFF2-40B4-BE49-F238E27FC236}">
                <a16:creationId xmlns:a16="http://schemas.microsoft.com/office/drawing/2014/main" id="{DB815379-C8B0-ABEA-A96C-8889145FBC4A}"/>
              </a:ext>
            </a:extLst>
          </p:cNvPr>
          <p:cNvSpPr>
            <a:spLocks noGrp="1"/>
          </p:cNvSpPr>
          <p:nvPr>
            <p:ph type="title"/>
          </p:nvPr>
        </p:nvSpPr>
        <p:spPr>
          <a:xfrm>
            <a:off x="628650" y="365127"/>
            <a:ext cx="7886700" cy="698902"/>
          </a:xfrm>
        </p:spPr>
        <p:txBody>
          <a:bodyPr>
            <a:noAutofit/>
          </a:bodyPr>
          <a:lstStyle/>
          <a:p>
            <a:r>
              <a:rPr lang="de-CH" sz="2400" i="0" u="none" strike="noStrike" baseline="0" dirty="0" err="1">
                <a:latin typeface="Arial" panose="020B0604020202020204" pitchFamily="34" charset="0"/>
                <a:cs typeface="Arial" panose="020B0604020202020204" pitchFamily="34" charset="0"/>
              </a:rPr>
              <a:t>L'ingiustizia</a:t>
            </a:r>
            <a:r>
              <a:rPr lang="de-CH" sz="2400" i="0" u="none" strike="noStrike" baseline="0" dirty="0">
                <a:latin typeface="Arial" panose="020B0604020202020204" pitchFamily="34" charset="0"/>
                <a:cs typeface="Arial" panose="020B0604020202020204" pitchFamily="34" charset="0"/>
              </a:rPr>
              <a:t> </a:t>
            </a:r>
            <a:r>
              <a:rPr lang="de-CH" sz="2400" i="0" u="none" strike="noStrike" baseline="0" dirty="0" err="1">
                <a:latin typeface="Arial" panose="020B0604020202020204" pitchFamily="34" charset="0"/>
                <a:cs typeface="Arial" panose="020B0604020202020204" pitchFamily="34" charset="0"/>
              </a:rPr>
              <a:t>può</a:t>
            </a:r>
            <a:r>
              <a:rPr lang="de-CH" sz="2400" i="0" u="none" strike="noStrike" baseline="0" dirty="0">
                <a:latin typeface="Arial" panose="020B0604020202020204" pitchFamily="34" charset="0"/>
                <a:cs typeface="Arial" panose="020B0604020202020204" pitchFamily="34" charset="0"/>
              </a:rPr>
              <a:t> </a:t>
            </a:r>
            <a:r>
              <a:rPr lang="de-CH" sz="2400" i="0" u="none" strike="noStrike" baseline="0" dirty="0" err="1">
                <a:latin typeface="Arial" panose="020B0604020202020204" pitchFamily="34" charset="0"/>
                <a:cs typeface="Arial" panose="020B0604020202020204" pitchFamily="34" charset="0"/>
              </a:rPr>
              <a:t>essere</a:t>
            </a:r>
            <a:r>
              <a:rPr lang="de-CH" sz="2400" i="0" u="none" strike="noStrike" baseline="0" dirty="0">
                <a:latin typeface="Arial" panose="020B0604020202020204" pitchFamily="34" charset="0"/>
                <a:cs typeface="Arial" panose="020B0604020202020204" pitchFamily="34" charset="0"/>
              </a:rPr>
              <a:t> «</a:t>
            </a:r>
            <a:r>
              <a:rPr lang="de-CH" sz="2400" i="0" u="none" strike="noStrike" baseline="0" dirty="0" err="1">
                <a:latin typeface="Arial" panose="020B0604020202020204" pitchFamily="34" charset="0"/>
                <a:cs typeface="Arial" panose="020B0604020202020204" pitchFamily="34" charset="0"/>
              </a:rPr>
              <a:t>riparata</a:t>
            </a:r>
            <a:r>
              <a:rPr lang="de-CH" sz="2400" i="0" u="none" strike="noStrike" baseline="0" dirty="0">
                <a:latin typeface="Arial" panose="020B0604020202020204" pitchFamily="34" charset="0"/>
                <a:cs typeface="Arial" panose="020B0604020202020204" pitchFamily="34" charset="0"/>
              </a:rPr>
              <a:t>»?</a:t>
            </a:r>
            <a:endParaRPr lang="de-CH" dirty="0">
              <a:latin typeface="Arial" panose="020B0604020202020204" pitchFamily="34" charset="0"/>
              <a:cs typeface="Arial" panose="020B0604020202020204" pitchFamily="34" charset="0"/>
            </a:endParaRPr>
          </a:p>
        </p:txBody>
      </p:sp>
      <p:pic>
        <p:nvPicPr>
          <p:cNvPr id="18" name="Grafik 17">
            <a:extLst>
              <a:ext uri="{FF2B5EF4-FFF2-40B4-BE49-F238E27FC236}">
                <a16:creationId xmlns:a16="http://schemas.microsoft.com/office/drawing/2014/main" id="{FD7C2031-6C41-2E5E-58E5-9213787F9DA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81037" y="2814492"/>
            <a:ext cx="7781925" cy="3352800"/>
          </a:xfrm>
          <a:prstGeom prst="rect">
            <a:avLst/>
          </a:prstGeom>
        </p:spPr>
      </p:pic>
      <p:pic>
        <p:nvPicPr>
          <p:cNvPr id="19" name="Grafik 18">
            <a:extLst>
              <a:ext uri="{FF2B5EF4-FFF2-40B4-BE49-F238E27FC236}">
                <a16:creationId xmlns:a16="http://schemas.microsoft.com/office/drawing/2014/main" id="{20ABD5E7-5334-E696-E711-4DB2B8888BE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87274" y="3650869"/>
            <a:ext cx="7781925" cy="904875"/>
          </a:xfrm>
          <a:prstGeom prst="rect">
            <a:avLst/>
          </a:prstGeom>
        </p:spPr>
      </p:pic>
    </p:spTree>
    <p:extLst>
      <p:ext uri="{BB962C8B-B14F-4D97-AF65-F5344CB8AC3E}">
        <p14:creationId xmlns:p14="http://schemas.microsoft.com/office/powerpoint/2010/main" val="950261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500"/>
                                        <p:tgtEl>
                                          <p:spTgt spid="1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rafik 9">
            <a:extLst>
              <a:ext uri="{FF2B5EF4-FFF2-40B4-BE49-F238E27FC236}">
                <a16:creationId xmlns:a16="http://schemas.microsoft.com/office/drawing/2014/main" id="{650A51A1-1F83-F1D8-6B5E-F215CAD42C7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0133" y="3126463"/>
            <a:ext cx="7781925" cy="3352800"/>
          </a:xfrm>
          <a:prstGeom prst="rect">
            <a:avLst/>
          </a:prstGeom>
        </p:spPr>
      </p:pic>
      <p:sp>
        <p:nvSpPr>
          <p:cNvPr id="3" name="Textfeld 2">
            <a:extLst>
              <a:ext uri="{FF2B5EF4-FFF2-40B4-BE49-F238E27FC236}">
                <a16:creationId xmlns:a16="http://schemas.microsoft.com/office/drawing/2014/main" id="{12CB58DA-6553-602A-93F9-7DD88A864F85}"/>
              </a:ext>
            </a:extLst>
          </p:cNvPr>
          <p:cNvSpPr txBox="1"/>
          <p:nvPr/>
        </p:nvSpPr>
        <p:spPr>
          <a:xfrm>
            <a:off x="5981700" y="1274376"/>
            <a:ext cx="2038350" cy="461665"/>
          </a:xfrm>
          <a:prstGeom prst="rect">
            <a:avLst/>
          </a:prstGeom>
          <a:solidFill>
            <a:srgbClr val="CBA664"/>
          </a:solidFill>
        </p:spPr>
        <p:txBody>
          <a:bodyPr wrap="square" rtlCol="0">
            <a:spAutoFit/>
          </a:bodyPr>
          <a:lstStyle/>
          <a:p>
            <a:r>
              <a:rPr lang="de-CH" sz="2400" b="1" dirty="0" err="1"/>
              <a:t>Riconoscere</a:t>
            </a:r>
            <a:endParaRPr lang="de-CH" sz="2400" dirty="0"/>
          </a:p>
        </p:txBody>
      </p:sp>
      <p:sp>
        <p:nvSpPr>
          <p:cNvPr id="7" name="Bogen 6">
            <a:extLst>
              <a:ext uri="{FF2B5EF4-FFF2-40B4-BE49-F238E27FC236}">
                <a16:creationId xmlns:a16="http://schemas.microsoft.com/office/drawing/2014/main" id="{462A1ADD-0FE1-CE0C-B8BA-532D3F72ECDA}"/>
              </a:ext>
            </a:extLst>
          </p:cNvPr>
          <p:cNvSpPr/>
          <p:nvPr/>
        </p:nvSpPr>
        <p:spPr>
          <a:xfrm>
            <a:off x="-3228975" y="1505208"/>
            <a:ext cx="8181975" cy="1628518"/>
          </a:xfrm>
          <a:prstGeom prst="arc">
            <a:avLst/>
          </a:prstGeom>
          <a:ln w="88900">
            <a:solidFill>
              <a:srgbClr val="CBA664"/>
            </a:solidFill>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de-CH"/>
          </a:p>
        </p:txBody>
      </p:sp>
      <p:sp>
        <p:nvSpPr>
          <p:cNvPr id="8" name="Textfeld 7">
            <a:extLst>
              <a:ext uri="{FF2B5EF4-FFF2-40B4-BE49-F238E27FC236}">
                <a16:creationId xmlns:a16="http://schemas.microsoft.com/office/drawing/2014/main" id="{A7785F54-A1C3-46E4-CF28-EEC155C0BF86}"/>
              </a:ext>
            </a:extLst>
          </p:cNvPr>
          <p:cNvSpPr txBox="1"/>
          <p:nvPr/>
        </p:nvSpPr>
        <p:spPr>
          <a:xfrm>
            <a:off x="771525" y="1698185"/>
            <a:ext cx="3354636" cy="1754326"/>
          </a:xfrm>
          <a:prstGeom prst="rect">
            <a:avLst/>
          </a:prstGeom>
          <a:noFill/>
        </p:spPr>
        <p:txBody>
          <a:bodyPr wrap="none" rtlCol="0">
            <a:spAutoFit/>
          </a:bodyPr>
          <a:lstStyle/>
          <a:p>
            <a:r>
              <a:rPr lang="it-IT" b="1" dirty="0"/>
              <a:t>Impulso attraverso l'impegno </a:t>
            </a:r>
          </a:p>
          <a:p>
            <a:r>
              <a:rPr lang="it-IT" b="1" dirty="0"/>
              <a:t>civile, impegno sociale, </a:t>
            </a:r>
          </a:p>
          <a:p>
            <a:r>
              <a:rPr lang="it-IT" b="1" dirty="0"/>
              <a:t>memoria, ricerca, mostre, </a:t>
            </a:r>
          </a:p>
          <a:p>
            <a:r>
              <a:rPr lang="it-IT" b="1" dirty="0"/>
              <a:t>iniziative popolari</a:t>
            </a:r>
            <a:endParaRPr lang="it-IT" dirty="0"/>
          </a:p>
          <a:p>
            <a:endParaRPr lang="de-CH" b="1" dirty="0">
              <a:solidFill>
                <a:schemeClr val="tx1">
                  <a:lumMod val="75000"/>
                  <a:lumOff val="25000"/>
                </a:schemeClr>
              </a:solidFill>
              <a:latin typeface="Arial" panose="020B0604020202020204" pitchFamily="34" charset="0"/>
              <a:cs typeface="Arial" panose="020B0604020202020204" pitchFamily="34" charset="0"/>
            </a:endParaRPr>
          </a:p>
          <a:p>
            <a:endParaRPr lang="de-CH" dirty="0">
              <a:latin typeface="Arial" panose="020B0604020202020204" pitchFamily="34" charset="0"/>
              <a:cs typeface="Arial" panose="020B0604020202020204" pitchFamily="34" charset="0"/>
            </a:endParaRPr>
          </a:p>
        </p:txBody>
      </p:sp>
      <p:sp>
        <p:nvSpPr>
          <p:cNvPr id="9" name="Titel 1">
            <a:extLst>
              <a:ext uri="{FF2B5EF4-FFF2-40B4-BE49-F238E27FC236}">
                <a16:creationId xmlns:a16="http://schemas.microsoft.com/office/drawing/2014/main" id="{691B4265-260D-662C-2EA8-C9AE29445B45}"/>
              </a:ext>
            </a:extLst>
          </p:cNvPr>
          <p:cNvSpPr>
            <a:spLocks noGrp="1"/>
          </p:cNvSpPr>
          <p:nvPr>
            <p:ph type="title"/>
          </p:nvPr>
        </p:nvSpPr>
        <p:spPr>
          <a:xfrm>
            <a:off x="628650" y="365127"/>
            <a:ext cx="7886700" cy="698902"/>
          </a:xfrm>
        </p:spPr>
        <p:txBody>
          <a:bodyPr>
            <a:noAutofit/>
          </a:bodyPr>
          <a:lstStyle/>
          <a:p>
            <a:r>
              <a:rPr lang="de-CH" sz="2400" i="0" u="none" strike="noStrike" baseline="0" dirty="0" err="1">
                <a:latin typeface="Arial" panose="020B0604020202020204" pitchFamily="34" charset="0"/>
                <a:cs typeface="Arial" panose="020B0604020202020204" pitchFamily="34" charset="0"/>
              </a:rPr>
              <a:t>L'ingiustizia</a:t>
            </a:r>
            <a:r>
              <a:rPr lang="de-CH" sz="2400" i="0" u="none" strike="noStrike" baseline="0" dirty="0">
                <a:latin typeface="Arial" panose="020B0604020202020204" pitchFamily="34" charset="0"/>
                <a:cs typeface="Arial" panose="020B0604020202020204" pitchFamily="34" charset="0"/>
              </a:rPr>
              <a:t> </a:t>
            </a:r>
            <a:r>
              <a:rPr lang="de-CH" sz="2400" i="0" u="none" strike="noStrike" baseline="0" dirty="0" err="1">
                <a:latin typeface="Arial" panose="020B0604020202020204" pitchFamily="34" charset="0"/>
                <a:cs typeface="Arial" panose="020B0604020202020204" pitchFamily="34" charset="0"/>
              </a:rPr>
              <a:t>può</a:t>
            </a:r>
            <a:r>
              <a:rPr lang="de-CH" sz="2400" i="0" u="none" strike="noStrike" baseline="0" dirty="0">
                <a:latin typeface="Arial" panose="020B0604020202020204" pitchFamily="34" charset="0"/>
                <a:cs typeface="Arial" panose="020B0604020202020204" pitchFamily="34" charset="0"/>
              </a:rPr>
              <a:t> </a:t>
            </a:r>
            <a:r>
              <a:rPr lang="de-CH" sz="2400" i="0" u="none" strike="noStrike" baseline="0" dirty="0" err="1">
                <a:latin typeface="Arial" panose="020B0604020202020204" pitchFamily="34" charset="0"/>
                <a:cs typeface="Arial" panose="020B0604020202020204" pitchFamily="34" charset="0"/>
              </a:rPr>
              <a:t>essere</a:t>
            </a:r>
            <a:r>
              <a:rPr lang="de-CH" sz="2400" i="0" u="none" strike="noStrike" baseline="0" dirty="0">
                <a:latin typeface="Arial" panose="020B0604020202020204" pitchFamily="34" charset="0"/>
                <a:cs typeface="Arial" panose="020B0604020202020204" pitchFamily="34" charset="0"/>
              </a:rPr>
              <a:t> «</a:t>
            </a:r>
            <a:r>
              <a:rPr lang="de-CH" sz="2400" i="0" u="none" strike="noStrike" baseline="0" dirty="0" err="1">
                <a:latin typeface="Arial" panose="020B0604020202020204" pitchFamily="34" charset="0"/>
                <a:cs typeface="Arial" panose="020B0604020202020204" pitchFamily="34" charset="0"/>
              </a:rPr>
              <a:t>riparata</a:t>
            </a:r>
            <a:r>
              <a:rPr lang="de-CH" sz="2400" i="0" u="none" strike="noStrike" baseline="0" dirty="0">
                <a:latin typeface="Arial" panose="020B0604020202020204" pitchFamily="34" charset="0"/>
                <a:cs typeface="Arial" panose="020B0604020202020204" pitchFamily="34" charset="0"/>
              </a:rPr>
              <a:t>»?</a:t>
            </a:r>
            <a:endParaRPr lang="de-CH" dirty="0">
              <a:latin typeface="Arial" panose="020B0604020202020204" pitchFamily="34" charset="0"/>
              <a:cs typeface="Arial" panose="020B0604020202020204" pitchFamily="34" charset="0"/>
            </a:endParaRPr>
          </a:p>
        </p:txBody>
      </p:sp>
      <p:pic>
        <p:nvPicPr>
          <p:cNvPr id="6" name="Grafik 5">
            <a:extLst>
              <a:ext uri="{FF2B5EF4-FFF2-40B4-BE49-F238E27FC236}">
                <a16:creationId xmlns:a16="http://schemas.microsoft.com/office/drawing/2014/main" id="{0CFF3533-C7FE-00B3-1DB0-BF0AFA9A5F8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09767" y="2518482"/>
            <a:ext cx="7781925" cy="3952875"/>
          </a:xfrm>
          <a:prstGeom prst="rect">
            <a:avLst/>
          </a:prstGeom>
        </p:spPr>
      </p:pic>
    </p:spTree>
    <p:extLst>
      <p:ext uri="{BB962C8B-B14F-4D97-AF65-F5344CB8AC3E}">
        <p14:creationId xmlns:p14="http://schemas.microsoft.com/office/powerpoint/2010/main" val="2900260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a:extLst>
              <a:ext uri="{FF2B5EF4-FFF2-40B4-BE49-F238E27FC236}">
                <a16:creationId xmlns:a16="http://schemas.microsoft.com/office/drawing/2014/main" id="{8677E683-69CE-8B9C-AA3F-466DF95D7295}"/>
              </a:ext>
            </a:extLst>
          </p:cNvPr>
          <p:cNvSpPr>
            <a:spLocks noGrp="1"/>
          </p:cNvSpPr>
          <p:nvPr>
            <p:ph type="title"/>
          </p:nvPr>
        </p:nvSpPr>
        <p:spPr>
          <a:xfrm>
            <a:off x="628650" y="365127"/>
            <a:ext cx="7886700" cy="698902"/>
          </a:xfrm>
        </p:spPr>
        <p:txBody>
          <a:bodyPr>
            <a:noAutofit/>
          </a:bodyPr>
          <a:lstStyle/>
          <a:p>
            <a:r>
              <a:rPr lang="de-CH" sz="2400" i="0" u="none" strike="noStrike" baseline="0" dirty="0" err="1">
                <a:latin typeface="Arial" panose="020B0604020202020204" pitchFamily="34" charset="0"/>
                <a:cs typeface="Arial" panose="020B0604020202020204" pitchFamily="34" charset="0"/>
              </a:rPr>
              <a:t>L'ingiustizia</a:t>
            </a:r>
            <a:r>
              <a:rPr lang="de-CH" sz="2400" i="0" u="none" strike="noStrike" baseline="0" dirty="0">
                <a:latin typeface="Arial" panose="020B0604020202020204" pitchFamily="34" charset="0"/>
                <a:cs typeface="Arial" panose="020B0604020202020204" pitchFamily="34" charset="0"/>
              </a:rPr>
              <a:t> </a:t>
            </a:r>
            <a:r>
              <a:rPr lang="de-CH" sz="2400" i="0" u="none" strike="noStrike" baseline="0" dirty="0" err="1">
                <a:latin typeface="Arial" panose="020B0604020202020204" pitchFamily="34" charset="0"/>
                <a:cs typeface="Arial" panose="020B0604020202020204" pitchFamily="34" charset="0"/>
              </a:rPr>
              <a:t>può</a:t>
            </a:r>
            <a:r>
              <a:rPr lang="de-CH" sz="2400" i="0" u="none" strike="noStrike" baseline="0" dirty="0">
                <a:latin typeface="Arial" panose="020B0604020202020204" pitchFamily="34" charset="0"/>
                <a:cs typeface="Arial" panose="020B0604020202020204" pitchFamily="34" charset="0"/>
              </a:rPr>
              <a:t> </a:t>
            </a:r>
            <a:r>
              <a:rPr lang="de-CH" sz="2400" i="0" u="none" strike="noStrike" baseline="0" dirty="0" err="1">
                <a:latin typeface="Arial" panose="020B0604020202020204" pitchFamily="34" charset="0"/>
                <a:cs typeface="Arial" panose="020B0604020202020204" pitchFamily="34" charset="0"/>
              </a:rPr>
              <a:t>essere</a:t>
            </a:r>
            <a:r>
              <a:rPr lang="de-CH" sz="2400" i="0" u="none" strike="noStrike" baseline="0" dirty="0">
                <a:latin typeface="Arial" panose="020B0604020202020204" pitchFamily="34" charset="0"/>
                <a:cs typeface="Arial" panose="020B0604020202020204" pitchFamily="34" charset="0"/>
              </a:rPr>
              <a:t> «</a:t>
            </a:r>
            <a:r>
              <a:rPr lang="de-CH" sz="2400" i="0" u="none" strike="noStrike" baseline="0" dirty="0" err="1">
                <a:latin typeface="Arial" panose="020B0604020202020204" pitchFamily="34" charset="0"/>
                <a:cs typeface="Arial" panose="020B0604020202020204" pitchFamily="34" charset="0"/>
              </a:rPr>
              <a:t>riparata</a:t>
            </a:r>
            <a:r>
              <a:rPr lang="de-CH" sz="2400" i="0" u="none" strike="noStrike" baseline="0" dirty="0">
                <a:latin typeface="Arial" panose="020B0604020202020204" pitchFamily="34" charset="0"/>
                <a:cs typeface="Arial" panose="020B0604020202020204" pitchFamily="34" charset="0"/>
              </a:rPr>
              <a:t>»?</a:t>
            </a:r>
            <a:endParaRPr lang="de-CH" dirty="0">
              <a:latin typeface="Arial" panose="020B0604020202020204" pitchFamily="34" charset="0"/>
              <a:cs typeface="Arial" panose="020B0604020202020204" pitchFamily="34" charset="0"/>
            </a:endParaRPr>
          </a:p>
        </p:txBody>
      </p:sp>
      <p:pic>
        <p:nvPicPr>
          <p:cNvPr id="2" name="Grafik 1" descr="Ein Bild, das Text, Screenshot, Schrift, Reihe enthält.&#10;&#10;Automatisch generierte Beschreibung">
            <a:extLst>
              <a:ext uri="{FF2B5EF4-FFF2-40B4-BE49-F238E27FC236}">
                <a16:creationId xmlns:a16="http://schemas.microsoft.com/office/drawing/2014/main" id="{61655BAB-6013-843F-A2AF-195B3E5F671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62809" y="1351219"/>
            <a:ext cx="7218381" cy="4405694"/>
          </a:xfrm>
          <a:prstGeom prst="rect">
            <a:avLst/>
          </a:prstGeom>
        </p:spPr>
      </p:pic>
    </p:spTree>
    <p:extLst>
      <p:ext uri="{BB962C8B-B14F-4D97-AF65-F5344CB8AC3E}">
        <p14:creationId xmlns:p14="http://schemas.microsoft.com/office/powerpoint/2010/main" val="91509889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713</Words>
  <Application>Microsoft Office PowerPoint</Application>
  <PresentationFormat>Bildschirmpräsentation (4:3)</PresentationFormat>
  <Paragraphs>28</Paragraphs>
  <Slides>5</Slides>
  <Notes>5</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5</vt:i4>
      </vt:variant>
    </vt:vector>
  </HeadingPairs>
  <TitlesOfParts>
    <vt:vector size="11" baseType="lpstr">
      <vt:lpstr>Aptos</vt:lpstr>
      <vt:lpstr>Aptos Display</vt:lpstr>
      <vt:lpstr>Arial</vt:lpstr>
      <vt:lpstr>Calibri</vt:lpstr>
      <vt:lpstr>Frutiger Neue</vt:lpstr>
      <vt:lpstr>Office</vt:lpstr>
      <vt:lpstr>B.5  L'ingiustizia può essere «riparata»?</vt:lpstr>
      <vt:lpstr>L'ingiustizia può essere «riparata»?</vt:lpstr>
      <vt:lpstr>L'ingiustizia può essere «riparata»?</vt:lpstr>
      <vt:lpstr>L'ingiustizia può essere «riparata»?</vt:lpstr>
      <vt:lpstr>L'ingiustizia può essere «riparata»?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Utz Hans PH Luzern</dc:creator>
  <cp:lastModifiedBy>Utz Hans PH Luzern</cp:lastModifiedBy>
  <cp:revision>18</cp:revision>
  <dcterms:created xsi:type="dcterms:W3CDTF">2024-04-14T06:19:19Z</dcterms:created>
  <dcterms:modified xsi:type="dcterms:W3CDTF">2024-12-10T09:49:23Z</dcterms:modified>
</cp:coreProperties>
</file>