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8" r:id="rId3"/>
    <p:sldId id="260" r:id="rId4"/>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664"/>
    <a:srgbClr val="EED8B7"/>
    <a:srgbClr val="DDDC00"/>
    <a:srgbClr val="94C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2" autoAdjust="0"/>
    <p:restoredTop sz="78781" autoAdjust="0"/>
  </p:normalViewPr>
  <p:slideViewPr>
    <p:cSldViewPr snapToGrid="0">
      <p:cViewPr varScale="1">
        <p:scale>
          <a:sx n="84" d="100"/>
          <a:sy n="84" d="100"/>
        </p:scale>
        <p:origin x="13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FF1A5-BBDE-4DD3-9643-526FAD4454A1}" type="datetimeFigureOut">
              <a:rPr lang="de-CH" smtClean="0"/>
              <a:t>26.12.2024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DC97A-72F8-45EB-8D83-54DCFBD2216E}" type="slidenum">
              <a:rPr lang="de-CH" smtClean="0"/>
              <a:t>‹Nr.›</a:t>
            </a:fld>
            <a:endParaRPr lang="de-CH"/>
          </a:p>
        </p:txBody>
      </p:sp>
    </p:spTree>
    <p:extLst>
      <p:ext uri="{BB962C8B-B14F-4D97-AF65-F5344CB8AC3E}">
        <p14:creationId xmlns:p14="http://schemas.microsoft.com/office/powerpoint/2010/main" val="2093669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trike="noStrike" noProof="0" dirty="0">
                <a:latin typeface="Arial" panose="020B0604020202020204" pitchFamily="34" charset="0"/>
                <a:cs typeface="Arial" panose="020B0604020202020204" pitchFamily="34" charset="0"/>
              </a:rPr>
              <a:t>Il s’agit ici du schéma d’ensemble. Celui-ci est introduit et construit étape par étape dans les diapositives suivantes.</a:t>
            </a:r>
          </a:p>
          <a:p>
            <a:r>
              <a:rPr lang="fr-CH" dirty="0">
                <a:latin typeface="Arial" panose="020B0604020202020204" pitchFamily="34" charset="0"/>
                <a:cs typeface="Arial" panose="020B0604020202020204" pitchFamily="34" charset="0"/>
              </a:rPr>
              <a:t>La présentation ne comprend que les étapes les plus importantes. Elle montre que si des critiques isolées existaient déjà, le problème des mesures de coercition à des fins d'assistance et des placements extrafamiliaux a longtemps été pris en compte en tant que problème d'une minorité et de groupes marginaux. La présentation articule le schéma en quatre étapes : «mettre en garde»,  «arrêter», «reconnaître».</a:t>
            </a:r>
          </a:p>
        </p:txBody>
      </p:sp>
      <p:sp>
        <p:nvSpPr>
          <p:cNvPr id="4" name="Foliennummernplatzhalter 3"/>
          <p:cNvSpPr>
            <a:spLocks noGrp="1"/>
          </p:cNvSpPr>
          <p:nvPr>
            <p:ph type="sldNum" sz="quarter" idx="5"/>
          </p:nvPr>
        </p:nvSpPr>
        <p:spPr/>
        <p:txBody>
          <a:bodyPr/>
          <a:lstStyle/>
          <a:p>
            <a:fld id="{ED7DC97A-72F8-45EB-8D83-54DCFBD2216E}" type="slidenum">
              <a:rPr lang="de-CH" smtClean="0"/>
              <a:t>1</a:t>
            </a:fld>
            <a:endParaRPr lang="de-CH"/>
          </a:p>
        </p:txBody>
      </p:sp>
    </p:spTree>
    <p:extLst>
      <p:ext uri="{BB962C8B-B14F-4D97-AF65-F5344CB8AC3E}">
        <p14:creationId xmlns:p14="http://schemas.microsoft.com/office/powerpoint/2010/main" val="313302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mises en garde contre les mesures de contrainte et les placements incontrôlés remontent déjà au 19e siècle. En 1837, le pasteur Albert </a:t>
            </a:r>
            <a:r>
              <a:rPr lang="fr-CH" noProof="0" dirty="0" err="1">
                <a:latin typeface="Arial" panose="020B0604020202020204" pitchFamily="34" charset="0"/>
                <a:cs typeface="Arial" panose="020B0604020202020204" pitchFamily="34" charset="0"/>
              </a:rPr>
              <a:t>Bitzius</a:t>
            </a:r>
            <a:r>
              <a:rPr lang="fr-CH" noProof="0" dirty="0">
                <a:latin typeface="Arial" panose="020B0604020202020204" pitchFamily="34" charset="0"/>
                <a:cs typeface="Arial" panose="020B0604020202020204" pitchFamily="34" charset="0"/>
              </a:rPr>
              <a:t> dénonçait, sous le nom de </a:t>
            </a:r>
            <a:r>
              <a:rPr lang="fr-CH" noProof="0" dirty="0" err="1">
                <a:latin typeface="Arial" panose="020B0604020202020204" pitchFamily="34" charset="0"/>
                <a:cs typeface="Arial" panose="020B0604020202020204" pitchFamily="34" charset="0"/>
              </a:rPr>
              <a:t>Jeremias</a:t>
            </a:r>
            <a:r>
              <a:rPr lang="fr-CH" noProof="0" dirty="0">
                <a:latin typeface="Arial" panose="020B0604020202020204" pitchFamily="34" charset="0"/>
                <a:cs typeface="Arial" panose="020B0604020202020204" pitchFamily="34" charset="0"/>
              </a:rPr>
              <a:t> Gotthelf, la vente aux enchères des enfants placés dans son roman </a:t>
            </a:r>
            <a:r>
              <a:rPr lang="fr-CH" i="1" noProof="0" dirty="0"/>
              <a:t>Le Miroir des paysans</a:t>
            </a:r>
            <a:r>
              <a:rPr lang="fr-CH" noProof="0" dirty="0">
                <a:latin typeface="Arial" panose="020B0604020202020204" pitchFamily="34" charset="0"/>
                <a:cs typeface="Arial" panose="020B0604020202020204" pitchFamily="34" charset="0"/>
              </a:rPr>
              <a:t> ; Carl Albert </a:t>
            </a:r>
            <a:r>
              <a:rPr lang="fr-CH" noProof="0" dirty="0" err="1">
                <a:latin typeface="Arial" panose="020B0604020202020204" pitchFamily="34" charset="0"/>
                <a:cs typeface="Arial" panose="020B0604020202020204" pitchFamily="34" charset="0"/>
              </a:rPr>
              <a:t>Loosli</a:t>
            </a:r>
            <a:r>
              <a:rPr lang="fr-CH" noProof="0" dirty="0">
                <a:latin typeface="Arial" panose="020B0604020202020204" pitchFamily="34" charset="0"/>
                <a:cs typeface="Arial" panose="020B0604020202020204" pitchFamily="34" charset="0"/>
              </a:rPr>
              <a:t>, qui avait lui-même grandi dans un établissement, parlait même de «camps de concentration suisses» en 1939 ; les </a:t>
            </a:r>
            <a:r>
              <a:rPr lang="fr-CH" sz="1800" kern="0" noProof="0" dirty="0">
                <a:effectLst/>
                <a:latin typeface="Times New Roman" panose="02020603050405020304" pitchFamily="18" charset="0"/>
                <a:ea typeface="MS Mincho" panose="02020609040205080304" pitchFamily="49" charset="-128"/>
              </a:rPr>
              <a:t>articles du journal </a:t>
            </a:r>
            <a:r>
              <a:rPr lang="fr-CH" sz="1800" i="1" kern="0" noProof="0" dirty="0">
                <a:effectLst/>
                <a:latin typeface="Times New Roman" panose="02020603050405020304" pitchFamily="18" charset="0"/>
                <a:ea typeface="MS Mincho" panose="02020609040205080304" pitchFamily="49" charset="-128"/>
              </a:rPr>
              <a:t>Le Bonjour </a:t>
            </a:r>
            <a:r>
              <a:rPr lang="fr-CH" sz="1800" kern="0" noProof="0" dirty="0">
                <a:effectLst/>
                <a:latin typeface="Times New Roman" panose="02020603050405020304" pitchFamily="18" charset="0"/>
                <a:ea typeface="MS Mincho" panose="02020609040205080304" pitchFamily="49" charset="-128"/>
              </a:rPr>
              <a:t>de Jacques Roland</a:t>
            </a:r>
            <a:r>
              <a:rPr lang="fr-CH" noProof="0" dirty="0">
                <a:effectLst/>
              </a:rPr>
              <a:t> </a:t>
            </a:r>
            <a:r>
              <a:rPr lang="fr-CH" noProof="0" dirty="0">
                <a:effectLst/>
                <a:latin typeface="Arial" panose="020B0604020202020204" pitchFamily="34" charset="0"/>
                <a:cs typeface="Arial" panose="020B0604020202020204" pitchFamily="34" charset="0"/>
              </a:rPr>
              <a:t>dès la fin des années 50 ;</a:t>
            </a:r>
            <a:r>
              <a:rPr lang="fr-CH" noProof="0" dirty="0">
                <a:latin typeface="Arial" panose="020B0604020202020204" pitchFamily="34" charset="0"/>
                <a:cs typeface="Arial" panose="020B0604020202020204" pitchFamily="34" charset="0"/>
              </a:rPr>
              <a:t> Hans </a:t>
            </a:r>
            <a:r>
              <a:rPr lang="fr-CH" noProof="0" dirty="0" err="1">
                <a:latin typeface="Arial" panose="020B0604020202020204" pitchFamily="34" charset="0"/>
                <a:cs typeface="Arial" panose="020B0604020202020204" pitchFamily="34" charset="0"/>
              </a:rPr>
              <a:t>Caprez</a:t>
            </a:r>
            <a:r>
              <a:rPr lang="fr-CH" noProof="0" dirty="0">
                <a:latin typeface="Arial" panose="020B0604020202020204" pitchFamily="34" charset="0"/>
                <a:cs typeface="Arial" panose="020B0604020202020204" pitchFamily="34" charset="0"/>
              </a:rPr>
              <a:t> a commencé à dénoncer les agissements de l'œuvre d'entraide de Pro </a:t>
            </a:r>
            <a:r>
              <a:rPr lang="fr-CH" noProof="0" dirty="0" err="1">
                <a:latin typeface="Arial" panose="020B0604020202020204" pitchFamily="34" charset="0"/>
                <a:cs typeface="Arial" panose="020B0604020202020204" pitchFamily="34" charset="0"/>
              </a:rPr>
              <a:t>Juventute</a:t>
            </a:r>
            <a:r>
              <a:rPr lang="fr-CH" noProof="0" dirty="0">
                <a:latin typeface="Arial" panose="020B0604020202020204" pitchFamily="34" charset="0"/>
                <a:cs typeface="Arial" panose="020B0604020202020204" pitchFamily="34" charset="0"/>
              </a:rPr>
              <a:t> « Les Enfants de la grand-route », ce qui a conduit à sa disparition. Une mesure de politique extérieure, à savoir la ratification de la Convention européenne des droits de l'homme après l'introduction du droit de vote des femmes (auparavant, cela n'aurait été possible qu'avec des réserves), a également contraint la Confédération à agir. La ratification de la CIDE (1989) en 1997 a entériné le respect des droits de l’enfant dans la législation suisse.</a:t>
            </a:r>
          </a:p>
        </p:txBody>
      </p:sp>
      <p:sp>
        <p:nvSpPr>
          <p:cNvPr id="4" name="Foliennummernplatzhalter 3"/>
          <p:cNvSpPr>
            <a:spLocks noGrp="1"/>
          </p:cNvSpPr>
          <p:nvPr>
            <p:ph type="sldNum" sz="quarter" idx="5"/>
          </p:nvPr>
        </p:nvSpPr>
        <p:spPr/>
        <p:txBody>
          <a:bodyPr/>
          <a:lstStyle/>
          <a:p>
            <a:fld id="{ED7DC97A-72F8-45EB-8D83-54DCFBD2216E}" type="slidenum">
              <a:rPr lang="de-CH" smtClean="0"/>
              <a:t>2</a:t>
            </a:fld>
            <a:endParaRPr lang="de-CH"/>
          </a:p>
        </p:txBody>
      </p:sp>
    </p:spTree>
    <p:extLst>
      <p:ext uri="{BB962C8B-B14F-4D97-AF65-F5344CB8AC3E}">
        <p14:creationId xmlns:p14="http://schemas.microsoft.com/office/powerpoint/2010/main" val="409068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Avec l'ordonnance sur le placement d'enfants (OPE), que le Conseil fédéral a fait entrer en vigueur de sa propre compétence en 1978, le contrôle des placements hors du foyer familial est également devenu obligatoire pour les cantons et les communes, même si sa mise en œuvre a été plus ou moins conséquente. La révision du Code civil en 1981 a réglementé le contrôle et la possibilité de contester les mesures de contrainte et la nouvelle révision en 2013 l'obligation d'avoir des autorités de tutelle professionnelles plutôt que non professionnelles et composées de membres de partis politiques (autorités de protection de l'enfant et de l'adulte, APEA). </a:t>
            </a:r>
          </a:p>
          <a:p>
            <a:r>
              <a:rPr lang="fr-CH" noProof="0" dirty="0">
                <a:latin typeface="Arial" panose="020B0604020202020204" pitchFamily="34" charset="0"/>
                <a:cs typeface="Arial" panose="020B0604020202020204" pitchFamily="34" charset="0"/>
              </a:rPr>
              <a:t>L'impulsion pour cet arrêt des mesures de coercition à des fins d'assistance et des placements extrafamiliaux sans possibilité de contestation et de contrôle est venue de la discussion sur la ratification de la Convention européenne des droits de l'homme (CEDH) et des alternatives, comme le traitement médical, l'ouverture des établissements, également la question des coûts.   </a:t>
            </a:r>
          </a:p>
        </p:txBody>
      </p:sp>
      <p:sp>
        <p:nvSpPr>
          <p:cNvPr id="4" name="Foliennummernplatzhalter 3"/>
          <p:cNvSpPr>
            <a:spLocks noGrp="1"/>
          </p:cNvSpPr>
          <p:nvPr>
            <p:ph type="sldNum" sz="quarter" idx="5"/>
          </p:nvPr>
        </p:nvSpPr>
        <p:spPr/>
        <p:txBody>
          <a:bodyPr/>
          <a:lstStyle/>
          <a:p>
            <a:fld id="{ED7DC97A-72F8-45EB-8D83-54DCFBD2216E}" type="slidenum">
              <a:rPr lang="de-CH" smtClean="0"/>
              <a:t>3</a:t>
            </a:fld>
            <a:endParaRPr lang="de-CH"/>
          </a:p>
        </p:txBody>
      </p:sp>
    </p:spTree>
    <p:extLst>
      <p:ext uri="{BB962C8B-B14F-4D97-AF65-F5344CB8AC3E}">
        <p14:creationId xmlns:p14="http://schemas.microsoft.com/office/powerpoint/2010/main" val="201372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Des excuses ponctuelles concernant l'œuvre d'entraide « Les Enfants de la grand-route » (1986) et les femmes non délinquantes enfermées dans l'établissement pour femmes de </a:t>
            </a:r>
            <a:r>
              <a:rPr lang="fr-CH" noProof="0" dirty="0" err="1">
                <a:latin typeface="Arial" panose="020B0604020202020204" pitchFamily="34" charset="0"/>
                <a:cs typeface="Arial" panose="020B0604020202020204" pitchFamily="34" charset="0"/>
              </a:rPr>
              <a:t>Hindelbank</a:t>
            </a:r>
            <a:r>
              <a:rPr lang="fr-CH" noProof="0" dirty="0">
                <a:latin typeface="Arial" panose="020B0604020202020204" pitchFamily="34" charset="0"/>
                <a:cs typeface="Arial" panose="020B0604020202020204" pitchFamily="34" charset="0"/>
              </a:rPr>
              <a:t> (2010) ont été suivies en 2013 par des excuses générales du Conseil fédéral, puis en 2014 par une loi fédérale sur la réhabilitation des personnes concernées, qui a été complétée en 2017, sous la pression de l'initiative sur la réparation, par la </a:t>
            </a:r>
            <a:r>
              <a:rPr lang="fr-CH" sz="1800" noProof="0" dirty="0">
                <a:effectLst/>
                <a:latin typeface="Arial" panose="020B0604020202020204" pitchFamily="34" charset="0"/>
                <a:ea typeface="MS Mincho" panose="02020609040205080304" pitchFamily="49" charset="-128"/>
                <a:cs typeface="Arial" panose="020B0604020202020204" pitchFamily="34" charset="0"/>
              </a:rPr>
              <a:t>« </a:t>
            </a:r>
            <a:r>
              <a:rPr lang="fr-CH" sz="1800" noProof="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Loi fédérale sur le traitement des mesures de coercition à des fins d'assistance et des placements extrafamiliaux antérieurs à 1981 » (LMCFA).  Elle accordait aux personnes concernées une contribution de solidarité de 25 000 francs. </a:t>
            </a:r>
            <a:endParaRPr lang="fr-CH" noProof="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ED7DC97A-72F8-45EB-8D83-54DCFBD2216E}" type="slidenum">
              <a:rPr lang="de-CH" smtClean="0"/>
              <a:t>4</a:t>
            </a:fld>
            <a:endParaRPr lang="de-CH"/>
          </a:p>
        </p:txBody>
      </p:sp>
    </p:spTree>
    <p:extLst>
      <p:ext uri="{BB962C8B-B14F-4D97-AF65-F5344CB8AC3E}">
        <p14:creationId xmlns:p14="http://schemas.microsoft.com/office/powerpoint/2010/main" val="204751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La discussion sur une réhabilitation complète se poursuit. En effet, les personnes concernées ainsi que la commission indépendante d'experts (CIE) font valoir que pour la plupart des personnes concernées, 25 000 francs n'ont même pas permis de compenser le préjudice matériel, et encore moins d'obtenir une réparation morale. Ils demandent par exemple une rente adaptée individuellement, le soutien de la mise à jour par les personnes concernées elles-mêmes, l'accès à des formations et à des manifestations culturelles qui n'étaient pas ouvertes aux personnes concernées ou un soutien en matière de mobilité, comme par exemple un abonnement général des CFF.  Les impulsions données par le Projet national de recherche 76 "Assistance et coercition" visent à poursuivre la recherche afin de rendre à l'avenir les mesures de coercition à des fins d'assistance et les placements extrafamiliaux respectueux des droits humains. </a:t>
            </a:r>
          </a:p>
          <a:p>
            <a:r>
              <a:rPr lang="fr-CH" noProof="0" dirty="0">
                <a:latin typeface="Arial" panose="020B0604020202020204" pitchFamily="34" charset="0"/>
                <a:cs typeface="Arial" panose="020B0604020202020204" pitchFamily="34" charset="0"/>
              </a:rPr>
              <a:t>Comment d'autres mesures pourraient-elles être conçues ? Cette question peut être posée aux élèves à la suite de leur étude du média éducatif.</a:t>
            </a:r>
          </a:p>
        </p:txBody>
      </p:sp>
      <p:sp>
        <p:nvSpPr>
          <p:cNvPr id="4" name="Foliennummernplatzhalter 3"/>
          <p:cNvSpPr>
            <a:spLocks noGrp="1"/>
          </p:cNvSpPr>
          <p:nvPr>
            <p:ph type="sldNum" sz="quarter" idx="5"/>
          </p:nvPr>
        </p:nvSpPr>
        <p:spPr/>
        <p:txBody>
          <a:bodyPr/>
          <a:lstStyle/>
          <a:p>
            <a:fld id="{ED7DC97A-72F8-45EB-8D83-54DCFBD2216E}" type="slidenum">
              <a:rPr lang="de-CH" smtClean="0"/>
              <a:t>5</a:t>
            </a:fld>
            <a:endParaRPr lang="de-CH"/>
          </a:p>
        </p:txBody>
      </p:sp>
    </p:spTree>
    <p:extLst>
      <p:ext uri="{BB962C8B-B14F-4D97-AF65-F5344CB8AC3E}">
        <p14:creationId xmlns:p14="http://schemas.microsoft.com/office/powerpoint/2010/main" val="295513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r>
              <a:rPr lang="de-CH" dirty="0"/>
              <a:t>www.fuersorge-zwang.ch</a:t>
            </a:r>
          </a:p>
        </p:txBody>
      </p:sp>
      <p:sp>
        <p:nvSpPr>
          <p:cNvPr id="5" name="Footer Placeholder 4"/>
          <p:cNvSpPr>
            <a:spLocks noGrp="1"/>
          </p:cNvSpPr>
          <p:nvPr>
            <p:ph type="ftr" sz="quarter" idx="11"/>
          </p:nvPr>
        </p:nvSpPr>
        <p:spPr/>
        <p:txBody>
          <a:bodyPr/>
          <a:lstStyle/>
          <a:p>
            <a:r>
              <a:rPr lang="de-CH" dirty="0"/>
              <a:t>B.1 Begriffe</a:t>
            </a:r>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DE1474-EEFB-495A-A54F-52C026F89B92}" type="datetimeFigureOut">
              <a:rPr lang="de-CH" smtClean="0"/>
              <a:t>26.12.2024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2DE1474-EEFB-495A-A54F-52C026F89B92}" type="datetimeFigureOut">
              <a:rPr lang="de-CH" smtClean="0"/>
              <a:t>26.12.2024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2DE1474-EEFB-495A-A54F-52C026F89B92}" type="datetimeFigureOut">
              <a:rPr lang="de-CH" smtClean="0"/>
              <a:t>26.12.2024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E1474-EEFB-495A-A54F-52C026F89B92}" type="datetimeFigureOut">
              <a:rPr lang="de-CH" smtClean="0"/>
              <a:t>26.12.2024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2DE1474-EEFB-495A-A54F-52C026F89B92}" type="datetimeFigureOut">
              <a:rPr lang="de-CH" smtClean="0"/>
              <a:t>26.12.2024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Modifier le format du titre maître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DE1474-EEFB-495A-A54F-52C026F89B92}" type="datetimeFigureOut">
              <a:rPr lang="de-CH" smtClean="0"/>
              <a:t>26.12.2024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12292-6763-DD08-BD8A-917A80EC4A86}"/>
              </a:ext>
            </a:extLst>
          </p:cNvPr>
          <p:cNvSpPr>
            <a:spLocks noGrp="1"/>
          </p:cNvSpPr>
          <p:nvPr>
            <p:ph type="ctrTitle"/>
          </p:nvPr>
        </p:nvSpPr>
        <p:spPr>
          <a:xfrm>
            <a:off x="731979" y="20278"/>
            <a:ext cx="7772400" cy="1520924"/>
          </a:xfrm>
        </p:spPr>
        <p:txBody>
          <a:bodyPr>
            <a:noAutofit/>
          </a:bodyPr>
          <a:lstStyle/>
          <a:p>
            <a:r>
              <a:rPr lang="de-CH" sz="3200" kern="0" dirty="0">
                <a:effectLst/>
                <a:latin typeface="Arial" panose="020B0604020202020204" pitchFamily="34" charset="0"/>
                <a:ea typeface="MS Mincho" panose="02020609040205080304" pitchFamily="49" charset="-128"/>
                <a:cs typeface="Arial" panose="020B0604020202020204" pitchFamily="34" charset="0"/>
              </a:rPr>
              <a:t>B.5 </a:t>
            </a:r>
            <a:br>
              <a:rPr lang="de-CH" sz="3200" kern="0" dirty="0">
                <a:effectLst/>
                <a:latin typeface="Arial" panose="020B0604020202020204" pitchFamily="34" charset="0"/>
                <a:ea typeface="MS Mincho" panose="02020609040205080304" pitchFamily="49" charset="-128"/>
                <a:cs typeface="Arial" panose="020B0604020202020204" pitchFamily="34" charset="0"/>
              </a:rPr>
            </a:br>
            <a:r>
              <a:rPr lang="de-CH" sz="3200" kern="0" dirty="0">
                <a:effectLst/>
                <a:latin typeface="Arial" panose="020B0604020202020204" pitchFamily="34" charset="0"/>
                <a:ea typeface="MS Mincho" panose="02020609040205080304" pitchFamily="49" charset="-128"/>
                <a:cs typeface="Arial" panose="020B0604020202020204" pitchFamily="34" charset="0"/>
              </a:rPr>
              <a:t>L'injustice peut-elle </a:t>
            </a:r>
            <a:r>
              <a:rPr lang="de-CH" sz="3200" kern="0" dirty="0" err="1">
                <a:effectLst/>
                <a:latin typeface="Arial" panose="020B0604020202020204" pitchFamily="34" charset="0"/>
                <a:ea typeface="MS Mincho" panose="02020609040205080304" pitchFamily="49" charset="-128"/>
                <a:cs typeface="Arial" panose="020B0604020202020204" pitchFamily="34" charset="0"/>
              </a:rPr>
              <a:t>être</a:t>
            </a:r>
            <a:r>
              <a:rPr lang="de-CH" sz="3200" kern="0" dirty="0">
                <a:effectLst/>
                <a:latin typeface="Arial" panose="020B0604020202020204" pitchFamily="34" charset="0"/>
                <a:ea typeface="MS Mincho" panose="02020609040205080304" pitchFamily="49" charset="-128"/>
                <a:cs typeface="Arial" panose="020B0604020202020204" pitchFamily="34" charset="0"/>
              </a:rPr>
              <a:t> « </a:t>
            </a:r>
            <a:r>
              <a:rPr lang="de-CH" sz="3200" kern="0" dirty="0" err="1">
                <a:effectLst/>
                <a:latin typeface="Arial" panose="020B0604020202020204" pitchFamily="34" charset="0"/>
                <a:ea typeface="MS Mincho" panose="02020609040205080304" pitchFamily="49" charset="-128"/>
                <a:cs typeface="Arial" panose="020B0604020202020204" pitchFamily="34" charset="0"/>
              </a:rPr>
              <a:t>réparée</a:t>
            </a:r>
            <a:r>
              <a:rPr lang="de-CH" sz="3200" kern="0" dirty="0">
                <a:effectLst/>
                <a:latin typeface="Arial" panose="020B0604020202020204" pitchFamily="34" charset="0"/>
                <a:ea typeface="MS Mincho" panose="02020609040205080304" pitchFamily="49" charset="-128"/>
                <a:cs typeface="Arial" panose="020B0604020202020204" pitchFamily="34" charset="0"/>
              </a:rPr>
              <a:t> » ?</a:t>
            </a:r>
            <a:endParaRPr lang="de-CH" sz="3200" dirty="0">
              <a:latin typeface="Arial" panose="020B0604020202020204" pitchFamily="34" charset="0"/>
              <a:cs typeface="Arial" panose="020B0604020202020204" pitchFamily="34" charset="0"/>
            </a:endParaRPr>
          </a:p>
        </p:txBody>
      </p:sp>
      <p:sp>
        <p:nvSpPr>
          <p:cNvPr id="3" name="Rechteck: abgerundete Ecken 2">
            <a:extLst>
              <a:ext uri="{FF2B5EF4-FFF2-40B4-BE49-F238E27FC236}">
                <a16:creationId xmlns:a16="http://schemas.microsoft.com/office/drawing/2014/main" id="{A012AD60-3D4F-1CAA-B6F8-908056764131}"/>
              </a:ext>
            </a:extLst>
          </p:cNvPr>
          <p:cNvSpPr/>
          <p:nvPr/>
        </p:nvSpPr>
        <p:spPr>
          <a:xfrm>
            <a:off x="4077852" y="531902"/>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descr="Ein Bild, das Text, Screenshot, Schrift, Zahl enthält.&#10;&#10;Automatisch generierte Beschreibung">
            <a:extLst>
              <a:ext uri="{FF2B5EF4-FFF2-40B4-BE49-F238E27FC236}">
                <a16:creationId xmlns:a16="http://schemas.microsoft.com/office/drawing/2014/main" id="{88A7C1AC-C944-C5EE-8892-B36E9B09B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730" y="2041396"/>
            <a:ext cx="6892290" cy="4004131"/>
          </a:xfrm>
          <a:prstGeom prst="rect">
            <a:avLst/>
          </a:prstGeom>
        </p:spPr>
      </p:pic>
    </p:spTree>
    <p:extLst>
      <p:ext uri="{BB962C8B-B14F-4D97-AF65-F5344CB8AC3E}">
        <p14:creationId xmlns:p14="http://schemas.microsoft.com/office/powerpoint/2010/main" val="238666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6E3F6-764C-0F5B-CE63-3EBD25BC416B}"/>
              </a:ext>
            </a:extLst>
          </p:cNvPr>
          <p:cNvSpPr>
            <a:spLocks noGrp="1"/>
          </p:cNvSpPr>
          <p:nvPr>
            <p:ph type="title"/>
          </p:nvPr>
        </p:nvSpPr>
        <p:spPr>
          <a:xfrm>
            <a:off x="628650" y="365127"/>
            <a:ext cx="7886700" cy="698902"/>
          </a:xfrm>
        </p:spPr>
        <p:txBody>
          <a:bodyPr>
            <a:noAutofit/>
          </a:bodyPr>
          <a:lstStyle/>
          <a:p>
            <a:r>
              <a:rPr lang="fr-CH" sz="2800" kern="0" noProof="0" dirty="0">
                <a:effectLst/>
                <a:latin typeface="Arial" panose="020B0604020202020204" pitchFamily="34" charset="0"/>
                <a:ea typeface="MS Mincho" panose="02020609040205080304" pitchFamily="49" charset="-128"/>
                <a:cs typeface="Arial" panose="020B0604020202020204" pitchFamily="34" charset="0"/>
              </a:rPr>
              <a:t>L'injustice peut-elle être « réparée » ?</a:t>
            </a:r>
            <a:endParaRPr lang="fr-CH" sz="2800" noProof="0" dirty="0">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36F20F5E-AE97-C6FA-85A5-6E7416CBEFE0}"/>
              </a:ext>
            </a:extLst>
          </p:cNvPr>
          <p:cNvSpPr/>
          <p:nvPr/>
        </p:nvSpPr>
        <p:spPr>
          <a:xfrm>
            <a:off x="710228" y="1261749"/>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a:extLst>
              <a:ext uri="{FF2B5EF4-FFF2-40B4-BE49-F238E27FC236}">
                <a16:creationId xmlns:a16="http://schemas.microsoft.com/office/drawing/2014/main" id="{3B2FD634-FF45-EB16-C67B-0CA72C63A5BD}"/>
              </a:ext>
            </a:extLst>
          </p:cNvPr>
          <p:cNvSpPr txBox="1"/>
          <p:nvPr/>
        </p:nvSpPr>
        <p:spPr>
          <a:xfrm>
            <a:off x="1035981" y="1225154"/>
            <a:ext cx="4768037" cy="369332"/>
          </a:xfrm>
          <a:prstGeom prst="rect">
            <a:avLst/>
          </a:prstGeom>
          <a:noFill/>
        </p:spPr>
        <p:txBody>
          <a:bodyPr wrap="none" rtlCol="0">
            <a:spAutoFit/>
          </a:bodyPr>
          <a:lstStyle/>
          <a:p>
            <a:r>
              <a:rPr lang="de-CH" dirty="0"/>
              <a:t>Jeremias Gotthelf, </a:t>
            </a:r>
            <a:r>
              <a:rPr lang="fr-CH" i="1" dirty="0"/>
              <a:t>Le Miroir des paysans,</a:t>
            </a:r>
            <a:r>
              <a:rPr lang="fr-CH" dirty="0"/>
              <a:t> </a:t>
            </a:r>
            <a:r>
              <a:rPr lang="de-CH" dirty="0"/>
              <a:t>1837</a:t>
            </a:r>
          </a:p>
        </p:txBody>
      </p:sp>
      <p:sp>
        <p:nvSpPr>
          <p:cNvPr id="15" name="Ellipse 14">
            <a:extLst>
              <a:ext uri="{FF2B5EF4-FFF2-40B4-BE49-F238E27FC236}">
                <a16:creationId xmlns:a16="http://schemas.microsoft.com/office/drawing/2014/main" id="{A7AD3807-D5F5-E6C6-B643-73644F2493E5}"/>
              </a:ext>
            </a:extLst>
          </p:cNvPr>
          <p:cNvSpPr/>
          <p:nvPr/>
        </p:nvSpPr>
        <p:spPr>
          <a:xfrm>
            <a:off x="974797" y="1626905"/>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15">
            <a:extLst>
              <a:ext uri="{FF2B5EF4-FFF2-40B4-BE49-F238E27FC236}">
                <a16:creationId xmlns:a16="http://schemas.microsoft.com/office/drawing/2014/main" id="{5DC2086F-0CDB-DD8F-302C-745BF361A057}"/>
              </a:ext>
            </a:extLst>
          </p:cNvPr>
          <p:cNvSpPr txBox="1"/>
          <p:nvPr/>
        </p:nvSpPr>
        <p:spPr>
          <a:xfrm>
            <a:off x="1301988" y="1586966"/>
            <a:ext cx="2498376" cy="369332"/>
          </a:xfrm>
          <a:prstGeom prst="rect">
            <a:avLst/>
          </a:prstGeom>
          <a:noFill/>
        </p:spPr>
        <p:txBody>
          <a:bodyPr wrap="none" rtlCol="0">
            <a:spAutoFit/>
          </a:bodyPr>
          <a:lstStyle/>
          <a:p>
            <a:r>
              <a:rPr lang="de-CH" dirty="0"/>
              <a:t>Carl Albert Loosli, 1939</a:t>
            </a:r>
          </a:p>
        </p:txBody>
      </p:sp>
      <p:sp>
        <p:nvSpPr>
          <p:cNvPr id="20" name="Textfeld 19">
            <a:extLst>
              <a:ext uri="{FF2B5EF4-FFF2-40B4-BE49-F238E27FC236}">
                <a16:creationId xmlns:a16="http://schemas.microsoft.com/office/drawing/2014/main" id="{8F432849-4F08-0C60-EF09-4A9BE6947505}"/>
              </a:ext>
            </a:extLst>
          </p:cNvPr>
          <p:cNvSpPr txBox="1"/>
          <p:nvPr/>
        </p:nvSpPr>
        <p:spPr>
          <a:xfrm>
            <a:off x="1844385" y="2338228"/>
            <a:ext cx="7334828" cy="369332"/>
          </a:xfrm>
          <a:prstGeom prst="rect">
            <a:avLst/>
          </a:prstGeom>
          <a:noFill/>
        </p:spPr>
        <p:txBody>
          <a:bodyPr wrap="none" rtlCol="0">
            <a:spAutoFit/>
          </a:bodyPr>
          <a:lstStyle/>
          <a:p>
            <a:r>
              <a:rPr lang="de-CH" dirty="0"/>
              <a:t>Hans Caprez, </a:t>
            </a:r>
            <a:r>
              <a:rPr lang="fr-CH" noProof="0" dirty="0"/>
              <a:t>reportages du magazine </a:t>
            </a:r>
            <a:r>
              <a:rPr lang="de-CH" i="1" dirty="0"/>
              <a:t>Der Beobachter</a:t>
            </a:r>
            <a:r>
              <a:rPr lang="de-CH" dirty="0"/>
              <a:t>, à partir de 1972</a:t>
            </a:r>
          </a:p>
        </p:txBody>
      </p:sp>
      <p:sp>
        <p:nvSpPr>
          <p:cNvPr id="22" name="Textfeld 21">
            <a:extLst>
              <a:ext uri="{FF2B5EF4-FFF2-40B4-BE49-F238E27FC236}">
                <a16:creationId xmlns:a16="http://schemas.microsoft.com/office/drawing/2014/main" id="{04742B8C-CCC5-3A0B-CD44-A9240E46E5CA}"/>
              </a:ext>
            </a:extLst>
          </p:cNvPr>
          <p:cNvSpPr txBox="1"/>
          <p:nvPr/>
        </p:nvSpPr>
        <p:spPr>
          <a:xfrm>
            <a:off x="2140526" y="2712796"/>
            <a:ext cx="5893665" cy="369332"/>
          </a:xfrm>
          <a:prstGeom prst="rect">
            <a:avLst/>
          </a:prstGeom>
          <a:noFill/>
        </p:spPr>
        <p:txBody>
          <a:bodyPr wrap="none" rtlCol="0">
            <a:spAutoFit/>
          </a:bodyPr>
          <a:lstStyle/>
          <a:p>
            <a:r>
              <a:rPr lang="de-CH" dirty="0"/>
              <a:t>Ratification de la Convention des droits de l'homme, 1974</a:t>
            </a:r>
          </a:p>
        </p:txBody>
      </p:sp>
      <p:sp>
        <p:nvSpPr>
          <p:cNvPr id="3" name="Textfeld 2">
            <a:extLst>
              <a:ext uri="{FF2B5EF4-FFF2-40B4-BE49-F238E27FC236}">
                <a16:creationId xmlns:a16="http://schemas.microsoft.com/office/drawing/2014/main" id="{1E2278EF-0B93-A6CF-E053-0630E8CA8B6F}"/>
              </a:ext>
            </a:extLst>
          </p:cNvPr>
          <p:cNvSpPr txBox="1"/>
          <p:nvPr/>
        </p:nvSpPr>
        <p:spPr>
          <a:xfrm>
            <a:off x="5981700" y="1274376"/>
            <a:ext cx="2256772" cy="461665"/>
          </a:xfrm>
          <a:prstGeom prst="rect">
            <a:avLst/>
          </a:prstGeom>
          <a:solidFill>
            <a:schemeClr val="bg1">
              <a:lumMod val="85000"/>
            </a:schemeClr>
          </a:solidFill>
        </p:spPr>
        <p:txBody>
          <a:bodyPr wrap="none" rtlCol="0">
            <a:spAutoFit/>
          </a:bodyPr>
          <a:lstStyle/>
          <a:p>
            <a:r>
              <a:rPr lang="de-CH" sz="2400" b="1" dirty="0" err="1">
                <a:latin typeface="Calibri" panose="020F0502020204030204" pitchFamily="34" charset="0"/>
                <a:cs typeface="Calibri" panose="020F0502020204030204" pitchFamily="34" charset="0"/>
              </a:rPr>
              <a:t>Mettre</a:t>
            </a:r>
            <a:r>
              <a:rPr lang="de-CH" sz="2400" b="1" dirty="0">
                <a:latin typeface="Calibri" panose="020F0502020204030204" pitchFamily="34" charset="0"/>
                <a:cs typeface="Calibri" panose="020F0502020204030204" pitchFamily="34" charset="0"/>
              </a:rPr>
              <a:t> en </a:t>
            </a:r>
            <a:r>
              <a:rPr lang="de-CH" sz="2400" b="1" dirty="0" err="1">
                <a:latin typeface="Calibri" panose="020F0502020204030204" pitchFamily="34" charset="0"/>
                <a:cs typeface="Calibri" panose="020F0502020204030204" pitchFamily="34" charset="0"/>
              </a:rPr>
              <a:t>garde</a:t>
            </a:r>
            <a:endParaRPr lang="de-CH" sz="2400" b="1" dirty="0">
              <a:latin typeface="Calibri" panose="020F0502020204030204" pitchFamily="34" charset="0"/>
              <a:cs typeface="Calibri" panose="020F0502020204030204" pitchFamily="34" charset="0"/>
            </a:endParaRPr>
          </a:p>
        </p:txBody>
      </p:sp>
      <p:pic>
        <p:nvPicPr>
          <p:cNvPr id="5" name="Grafik 4">
            <a:extLst>
              <a:ext uri="{FF2B5EF4-FFF2-40B4-BE49-F238E27FC236}">
                <a16:creationId xmlns:a16="http://schemas.microsoft.com/office/drawing/2014/main" id="{F04FC159-9E6C-AB3C-47B1-D0E9163BE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8650" y="4306305"/>
            <a:ext cx="7781925" cy="1257300"/>
          </a:xfrm>
          <a:prstGeom prst="rect">
            <a:avLst/>
          </a:prstGeom>
        </p:spPr>
      </p:pic>
      <p:sp>
        <p:nvSpPr>
          <p:cNvPr id="7" name="Textfeld 21">
            <a:extLst>
              <a:ext uri="{FF2B5EF4-FFF2-40B4-BE49-F238E27FC236}">
                <a16:creationId xmlns:a16="http://schemas.microsoft.com/office/drawing/2014/main" id="{6CB71011-11A5-1373-D8B7-16C6198EC4AE}"/>
              </a:ext>
            </a:extLst>
          </p:cNvPr>
          <p:cNvSpPr txBox="1"/>
          <p:nvPr/>
        </p:nvSpPr>
        <p:spPr>
          <a:xfrm>
            <a:off x="2423354" y="3088547"/>
            <a:ext cx="5769593" cy="369332"/>
          </a:xfrm>
          <a:prstGeom prst="rect">
            <a:avLst/>
          </a:prstGeom>
          <a:noFill/>
        </p:spPr>
        <p:txBody>
          <a:bodyPr wrap="none" rtlCol="0">
            <a:spAutoFit/>
          </a:bodyPr>
          <a:lstStyle/>
          <a:p>
            <a:r>
              <a:rPr lang="de-CH" dirty="0"/>
              <a:t>Ratification de la Convention des droits de </a:t>
            </a:r>
            <a:r>
              <a:rPr lang="fr-CH" noProof="0" dirty="0"/>
              <a:t>l’enfant</a:t>
            </a:r>
            <a:r>
              <a:rPr lang="de-CH" dirty="0"/>
              <a:t>, 1997</a:t>
            </a:r>
          </a:p>
        </p:txBody>
      </p:sp>
      <p:sp>
        <p:nvSpPr>
          <p:cNvPr id="8" name="Textfeld 15">
            <a:extLst>
              <a:ext uri="{FF2B5EF4-FFF2-40B4-BE49-F238E27FC236}">
                <a16:creationId xmlns:a16="http://schemas.microsoft.com/office/drawing/2014/main" id="{8F9B1D8C-45DE-2D2C-4E39-D7CD638BAD53}"/>
              </a:ext>
            </a:extLst>
          </p:cNvPr>
          <p:cNvSpPr txBox="1"/>
          <p:nvPr/>
        </p:nvSpPr>
        <p:spPr>
          <a:xfrm>
            <a:off x="1634894" y="1942263"/>
            <a:ext cx="7189340" cy="369332"/>
          </a:xfrm>
          <a:prstGeom prst="rect">
            <a:avLst/>
          </a:prstGeom>
          <a:noFill/>
        </p:spPr>
        <p:txBody>
          <a:bodyPr wrap="none" rtlCol="0">
            <a:spAutoFit/>
          </a:bodyPr>
          <a:lstStyle/>
          <a:p>
            <a:r>
              <a:rPr lang="de-CH" dirty="0"/>
              <a:t>Jacques Roland, </a:t>
            </a:r>
            <a:r>
              <a:rPr lang="fr-CH" noProof="0" dirty="0"/>
              <a:t>articles du journal </a:t>
            </a:r>
            <a:r>
              <a:rPr lang="fr-CH" i="1" noProof="0" dirty="0"/>
              <a:t>Le Bonjour </a:t>
            </a:r>
            <a:r>
              <a:rPr lang="fr-CH" noProof="0" dirty="0"/>
              <a:t>à la fin des années </a:t>
            </a:r>
            <a:r>
              <a:rPr lang="de-CH" dirty="0"/>
              <a:t>1950</a:t>
            </a:r>
          </a:p>
        </p:txBody>
      </p:sp>
      <p:sp>
        <p:nvSpPr>
          <p:cNvPr id="11" name="Ellipse 10">
            <a:extLst>
              <a:ext uri="{FF2B5EF4-FFF2-40B4-BE49-F238E27FC236}">
                <a16:creationId xmlns:a16="http://schemas.microsoft.com/office/drawing/2014/main" id="{13564944-491B-6AC3-491D-2F73A958D14C}"/>
              </a:ext>
            </a:extLst>
          </p:cNvPr>
          <p:cNvSpPr/>
          <p:nvPr/>
        </p:nvSpPr>
        <p:spPr>
          <a:xfrm>
            <a:off x="1270938" y="1992065"/>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B264FB28-245C-751F-9960-F15D523484E5}"/>
              </a:ext>
            </a:extLst>
          </p:cNvPr>
          <p:cNvSpPr/>
          <p:nvPr/>
        </p:nvSpPr>
        <p:spPr>
          <a:xfrm>
            <a:off x="1548244" y="2330577"/>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Ellipse 22">
            <a:extLst>
              <a:ext uri="{FF2B5EF4-FFF2-40B4-BE49-F238E27FC236}">
                <a16:creationId xmlns:a16="http://schemas.microsoft.com/office/drawing/2014/main" id="{2FEBC521-3770-EBA0-E539-EC471E7D75A2}"/>
              </a:ext>
            </a:extLst>
          </p:cNvPr>
          <p:cNvSpPr/>
          <p:nvPr/>
        </p:nvSpPr>
        <p:spPr>
          <a:xfrm>
            <a:off x="1844385" y="2716947"/>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Ellipse 23">
            <a:extLst>
              <a:ext uri="{FF2B5EF4-FFF2-40B4-BE49-F238E27FC236}">
                <a16:creationId xmlns:a16="http://schemas.microsoft.com/office/drawing/2014/main" id="{1B6C80CF-8179-EAFE-06A3-5DE61EE9BC39}"/>
              </a:ext>
            </a:extLst>
          </p:cNvPr>
          <p:cNvSpPr/>
          <p:nvPr/>
        </p:nvSpPr>
        <p:spPr>
          <a:xfrm>
            <a:off x="2110326" y="3119947"/>
            <a:ext cx="296141" cy="296141"/>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5268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20" grpId="0"/>
      <p:bldP spid="22" grpId="0"/>
      <p:bldP spid="3" grpId="0" animBg="1"/>
      <p:bldP spid="7" grpId="0"/>
      <p:bldP spid="8" grpId="0"/>
      <p:bldP spid="11" grpId="0" animBg="1"/>
      <p:bldP spid="1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130FD9-D40C-2681-460A-1F0A5558AA02}"/>
              </a:ext>
            </a:extLst>
          </p:cNvPr>
          <p:cNvSpPr txBox="1"/>
          <p:nvPr/>
        </p:nvSpPr>
        <p:spPr>
          <a:xfrm>
            <a:off x="5981701" y="1274376"/>
            <a:ext cx="1375064" cy="461665"/>
          </a:xfrm>
          <a:prstGeom prst="rect">
            <a:avLst/>
          </a:prstGeom>
          <a:solidFill>
            <a:srgbClr val="EED8B7"/>
          </a:solidFill>
        </p:spPr>
        <p:txBody>
          <a:bodyPr wrap="square" rtlCol="0">
            <a:spAutoFit/>
          </a:bodyPr>
          <a:lstStyle/>
          <a:p>
            <a:r>
              <a:rPr lang="de-CH" sz="2400" b="1" dirty="0">
                <a:latin typeface="Arial" panose="020B0604020202020204" pitchFamily="34" charset="0"/>
                <a:cs typeface="Arial" panose="020B0604020202020204" pitchFamily="34" charset="0"/>
              </a:rPr>
              <a:t>Arrêter</a:t>
            </a:r>
          </a:p>
        </p:txBody>
      </p:sp>
      <p:sp>
        <p:nvSpPr>
          <p:cNvPr id="6" name="Bogen 5">
            <a:extLst>
              <a:ext uri="{FF2B5EF4-FFF2-40B4-BE49-F238E27FC236}">
                <a16:creationId xmlns:a16="http://schemas.microsoft.com/office/drawing/2014/main" id="{F7463A1F-AE53-17E9-7E99-6191B3B7C163}"/>
              </a:ext>
            </a:extLst>
          </p:cNvPr>
          <p:cNvSpPr/>
          <p:nvPr/>
        </p:nvSpPr>
        <p:spPr>
          <a:xfrm>
            <a:off x="-1419225" y="1505208"/>
            <a:ext cx="6372225" cy="1628518"/>
          </a:xfrm>
          <a:prstGeom prst="arc">
            <a:avLst/>
          </a:prstGeom>
          <a:ln w="88900">
            <a:solidFill>
              <a:srgbClr val="EED8B7"/>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7" name="Textfeld 6">
            <a:extLst>
              <a:ext uri="{FF2B5EF4-FFF2-40B4-BE49-F238E27FC236}">
                <a16:creationId xmlns:a16="http://schemas.microsoft.com/office/drawing/2014/main" id="{75E76CEF-A39D-73D8-074E-ED571F148571}"/>
              </a:ext>
            </a:extLst>
          </p:cNvPr>
          <p:cNvSpPr txBox="1"/>
          <p:nvPr/>
        </p:nvSpPr>
        <p:spPr>
          <a:xfrm>
            <a:off x="659316" y="1698185"/>
            <a:ext cx="1758815" cy="1754326"/>
          </a:xfrm>
          <a:prstGeom prst="rect">
            <a:avLst/>
          </a:prstGeom>
          <a:noFill/>
        </p:spPr>
        <p:txBody>
          <a:bodyPr wrap="none" rtlCol="0">
            <a:spAutoFit/>
          </a:bodyPr>
          <a:lstStyle/>
          <a:p>
            <a:pPr algn="ctr"/>
            <a:r>
              <a:rPr lang="fr-CH" b="1" noProof="0" dirty="0">
                <a:latin typeface="Arial" panose="020B0604020202020204" pitchFamily="34" charset="0"/>
                <a:cs typeface="Arial" panose="020B0604020202020204" pitchFamily="34" charset="0"/>
              </a:rPr>
              <a:t>L'impulsion </a:t>
            </a:r>
          </a:p>
          <a:p>
            <a:pPr algn="ctr"/>
            <a:r>
              <a:rPr lang="fr-CH" b="1" noProof="0" dirty="0">
                <a:latin typeface="Arial" panose="020B0604020202020204" pitchFamily="34" charset="0"/>
                <a:cs typeface="Arial" panose="020B0604020202020204" pitchFamily="34" charset="0"/>
              </a:rPr>
              <a:t>de la </a:t>
            </a:r>
          </a:p>
          <a:p>
            <a:pPr algn="ctr"/>
            <a:r>
              <a:rPr lang="fr-CH" b="1" noProof="0" dirty="0">
                <a:latin typeface="Arial" panose="020B0604020202020204" pitchFamily="34" charset="0"/>
                <a:cs typeface="Arial" panose="020B0604020202020204" pitchFamily="34" charset="0"/>
              </a:rPr>
              <a:t>CEDH </a:t>
            </a:r>
          </a:p>
          <a:p>
            <a:pPr algn="ctr"/>
            <a:r>
              <a:rPr lang="fr-CH" b="1" noProof="0" dirty="0">
                <a:latin typeface="Arial" panose="020B0604020202020204" pitchFamily="34" charset="0"/>
                <a:cs typeface="Arial" panose="020B0604020202020204" pitchFamily="34" charset="0"/>
              </a:rPr>
              <a:t>et de la </a:t>
            </a:r>
          </a:p>
          <a:p>
            <a:pPr algn="ctr"/>
            <a:r>
              <a:rPr lang="fr-CH" b="1" noProof="0" dirty="0">
                <a:latin typeface="Arial" panose="020B0604020202020204" pitchFamily="34" charset="0"/>
                <a:cs typeface="Arial" panose="020B0604020202020204" pitchFamily="34" charset="0"/>
              </a:rPr>
              <a:t>CIDE</a:t>
            </a:r>
          </a:p>
          <a:p>
            <a:endParaRPr lang="fr-CH" noProof="0" dirty="0">
              <a:solidFill>
                <a:srgbClr val="EED8B7"/>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DB815379-C8B0-ABEA-A96C-8889145FBC4A}"/>
              </a:ext>
            </a:extLst>
          </p:cNvPr>
          <p:cNvSpPr>
            <a:spLocks noGrp="1"/>
          </p:cNvSpPr>
          <p:nvPr>
            <p:ph type="title"/>
          </p:nvPr>
        </p:nvSpPr>
        <p:spPr>
          <a:xfrm>
            <a:off x="628650" y="365127"/>
            <a:ext cx="7886700" cy="698902"/>
          </a:xfrm>
        </p:spPr>
        <p:txBody>
          <a:bodyPr>
            <a:noAutofit/>
          </a:bodyPr>
          <a:lstStyle/>
          <a:p>
            <a:r>
              <a:rPr lang="fr-CH" sz="2800" kern="0" noProof="0" dirty="0">
                <a:effectLst/>
                <a:latin typeface="Arial" panose="020B0604020202020204" pitchFamily="34" charset="0"/>
                <a:ea typeface="MS Mincho" panose="02020609040205080304" pitchFamily="49" charset="-128"/>
                <a:cs typeface="Arial" panose="020B0604020202020204" pitchFamily="34" charset="0"/>
              </a:rPr>
              <a:t>L'injustice peut-elle être « réparée » ?</a:t>
            </a:r>
            <a:endParaRPr lang="fr-CH" sz="2800" noProof="0"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CD5DC7E7-159A-201C-CAA7-86D99E8484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550" y="3099487"/>
            <a:ext cx="7781925" cy="3124200"/>
          </a:xfrm>
          <a:prstGeom prst="rect">
            <a:avLst/>
          </a:prstGeom>
        </p:spPr>
      </p:pic>
    </p:spTree>
    <p:extLst>
      <p:ext uri="{BB962C8B-B14F-4D97-AF65-F5344CB8AC3E}">
        <p14:creationId xmlns:p14="http://schemas.microsoft.com/office/powerpoint/2010/main" val="95026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2CB58DA-6553-602A-93F9-7DD88A864F85}"/>
              </a:ext>
            </a:extLst>
          </p:cNvPr>
          <p:cNvSpPr txBox="1"/>
          <p:nvPr/>
        </p:nvSpPr>
        <p:spPr>
          <a:xfrm>
            <a:off x="5981700" y="1274376"/>
            <a:ext cx="2038350" cy="461665"/>
          </a:xfrm>
          <a:prstGeom prst="rect">
            <a:avLst/>
          </a:prstGeom>
          <a:solidFill>
            <a:srgbClr val="CBA664"/>
          </a:solidFill>
        </p:spPr>
        <p:txBody>
          <a:bodyPr wrap="square" rtlCol="0">
            <a:spAutoFit/>
          </a:bodyPr>
          <a:lstStyle/>
          <a:p>
            <a:r>
              <a:rPr lang="de-CH" sz="2400" b="1" dirty="0">
                <a:latin typeface="Arial" panose="020B0604020202020204" pitchFamily="34" charset="0"/>
                <a:cs typeface="Arial" panose="020B0604020202020204" pitchFamily="34" charset="0"/>
              </a:rPr>
              <a:t>Reconnaître</a:t>
            </a:r>
          </a:p>
        </p:txBody>
      </p:sp>
      <p:sp>
        <p:nvSpPr>
          <p:cNvPr id="7" name="Bogen 6">
            <a:extLst>
              <a:ext uri="{FF2B5EF4-FFF2-40B4-BE49-F238E27FC236}">
                <a16:creationId xmlns:a16="http://schemas.microsoft.com/office/drawing/2014/main" id="{462A1ADD-0FE1-CE0C-B8BA-532D3F72ECDA}"/>
              </a:ext>
            </a:extLst>
          </p:cNvPr>
          <p:cNvSpPr/>
          <p:nvPr/>
        </p:nvSpPr>
        <p:spPr>
          <a:xfrm>
            <a:off x="-3228975" y="1505208"/>
            <a:ext cx="8181975" cy="1628518"/>
          </a:xfrm>
          <a:prstGeom prst="arc">
            <a:avLst/>
          </a:prstGeom>
          <a:ln w="88900">
            <a:solidFill>
              <a:srgbClr val="CBA664"/>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CH"/>
          </a:p>
        </p:txBody>
      </p:sp>
      <p:sp>
        <p:nvSpPr>
          <p:cNvPr id="8" name="Textfeld 7">
            <a:extLst>
              <a:ext uri="{FF2B5EF4-FFF2-40B4-BE49-F238E27FC236}">
                <a16:creationId xmlns:a16="http://schemas.microsoft.com/office/drawing/2014/main" id="{A7785F54-A1C3-46E4-CF28-EEC155C0BF86}"/>
              </a:ext>
            </a:extLst>
          </p:cNvPr>
          <p:cNvSpPr txBox="1"/>
          <p:nvPr/>
        </p:nvSpPr>
        <p:spPr>
          <a:xfrm>
            <a:off x="1123950" y="1736041"/>
            <a:ext cx="2749471" cy="2308324"/>
          </a:xfrm>
          <a:prstGeom prst="rect">
            <a:avLst/>
          </a:prstGeom>
          <a:noFill/>
        </p:spPr>
        <p:txBody>
          <a:bodyPr wrap="none" rtlCol="0">
            <a:spAutoFit/>
          </a:bodyPr>
          <a:lstStyle/>
          <a:p>
            <a:r>
              <a:rPr lang="fr-CH" b="1" noProof="0" dirty="0">
                <a:solidFill>
                  <a:schemeClr val="tx1">
                    <a:lumMod val="75000"/>
                    <a:lumOff val="25000"/>
                  </a:schemeClr>
                </a:solidFill>
                <a:latin typeface="Arial" panose="020B0604020202020204" pitchFamily="34" charset="0"/>
                <a:cs typeface="Arial" panose="020B0604020202020204" pitchFamily="34" charset="0"/>
              </a:rPr>
              <a:t>Incitations </a:t>
            </a:r>
          </a:p>
          <a:p>
            <a:r>
              <a:rPr lang="fr-CH" b="1" noProof="0" dirty="0">
                <a:solidFill>
                  <a:schemeClr val="tx1">
                    <a:lumMod val="75000"/>
                    <a:lumOff val="25000"/>
                  </a:schemeClr>
                </a:solidFill>
                <a:latin typeface="Arial" panose="020B0604020202020204" pitchFamily="34" charset="0"/>
                <a:cs typeface="Arial" panose="020B0604020202020204" pitchFamily="34" charset="0"/>
              </a:rPr>
              <a:t>par le </a:t>
            </a:r>
          </a:p>
          <a:p>
            <a:r>
              <a:rPr lang="fr-CH" b="1" noProof="0" dirty="0">
                <a:solidFill>
                  <a:schemeClr val="tx1">
                    <a:lumMod val="75000"/>
                    <a:lumOff val="25000"/>
                  </a:schemeClr>
                </a:solidFill>
                <a:latin typeface="Arial" panose="020B0604020202020204" pitchFamily="34" charset="0"/>
                <a:cs typeface="Arial" panose="020B0604020202020204" pitchFamily="34" charset="0"/>
              </a:rPr>
              <a:t>droit civil:</a:t>
            </a:r>
          </a:p>
          <a:p>
            <a:endParaRPr lang="fr-CH" b="1" noProof="0" dirty="0">
              <a:solidFill>
                <a:schemeClr val="tx1">
                  <a:lumMod val="75000"/>
                  <a:lumOff val="25000"/>
                </a:schemeClr>
              </a:solidFill>
              <a:latin typeface="Arial" panose="020B0604020202020204" pitchFamily="34" charset="0"/>
              <a:cs typeface="Arial" panose="020B0604020202020204" pitchFamily="34" charset="0"/>
            </a:endParaRPr>
          </a:p>
          <a:p>
            <a:r>
              <a:rPr lang="fr-CH" b="1" noProof="0" dirty="0">
                <a:solidFill>
                  <a:schemeClr val="tx1">
                    <a:lumMod val="75000"/>
                    <a:lumOff val="25000"/>
                  </a:schemeClr>
                </a:solidFill>
                <a:latin typeface="Arial" panose="020B0604020202020204" pitchFamily="34" charset="0"/>
                <a:cs typeface="Arial" panose="020B0604020202020204" pitchFamily="34" charset="0"/>
              </a:rPr>
              <a:t>Mémoires, recherches, </a:t>
            </a:r>
          </a:p>
          <a:p>
            <a:r>
              <a:rPr lang="fr-CH" b="1" noProof="0" dirty="0">
                <a:solidFill>
                  <a:schemeClr val="tx1">
                    <a:lumMod val="75000"/>
                    <a:lumOff val="25000"/>
                  </a:schemeClr>
                </a:solidFill>
                <a:latin typeface="Arial" panose="020B0604020202020204" pitchFamily="34" charset="0"/>
                <a:cs typeface="Arial" panose="020B0604020202020204" pitchFamily="34" charset="0"/>
              </a:rPr>
              <a:t>Expositions, </a:t>
            </a:r>
          </a:p>
          <a:p>
            <a:r>
              <a:rPr lang="fr-CH" b="1" noProof="0" dirty="0">
                <a:solidFill>
                  <a:schemeClr val="tx1">
                    <a:lumMod val="75000"/>
                    <a:lumOff val="25000"/>
                  </a:schemeClr>
                </a:solidFill>
                <a:latin typeface="Arial" panose="020B0604020202020204" pitchFamily="34" charset="0"/>
                <a:cs typeface="Arial" panose="020B0604020202020204" pitchFamily="34" charset="0"/>
              </a:rPr>
              <a:t>Initiative populaire.</a:t>
            </a:r>
          </a:p>
          <a:p>
            <a:endParaRPr lang="fr-CH" noProof="0" dirty="0">
              <a:latin typeface="Arial" panose="020B0604020202020204" pitchFamily="34" charset="0"/>
              <a:cs typeface="Arial" panose="020B0604020202020204" pitchFamily="34" charset="0"/>
            </a:endParaRPr>
          </a:p>
        </p:txBody>
      </p:sp>
      <p:sp>
        <p:nvSpPr>
          <p:cNvPr id="9" name="Titel 1">
            <a:extLst>
              <a:ext uri="{FF2B5EF4-FFF2-40B4-BE49-F238E27FC236}">
                <a16:creationId xmlns:a16="http://schemas.microsoft.com/office/drawing/2014/main" id="{691B4265-260D-662C-2EA8-C9AE29445B45}"/>
              </a:ext>
            </a:extLst>
          </p:cNvPr>
          <p:cNvSpPr>
            <a:spLocks noGrp="1"/>
          </p:cNvSpPr>
          <p:nvPr>
            <p:ph type="title"/>
          </p:nvPr>
        </p:nvSpPr>
        <p:spPr>
          <a:xfrm>
            <a:off x="628650" y="365127"/>
            <a:ext cx="7886700" cy="698902"/>
          </a:xfrm>
        </p:spPr>
        <p:txBody>
          <a:bodyPr>
            <a:noAutofit/>
          </a:bodyPr>
          <a:lstStyle/>
          <a:p>
            <a:r>
              <a:rPr lang="fr-CH" sz="2800" kern="0" noProof="0" dirty="0">
                <a:effectLst/>
                <a:latin typeface="Arial" panose="020B0604020202020204" pitchFamily="34" charset="0"/>
                <a:ea typeface="MS Mincho" panose="02020609040205080304" pitchFamily="49" charset="-128"/>
                <a:cs typeface="Arial" panose="020B0604020202020204" pitchFamily="34" charset="0"/>
              </a:rPr>
              <a:t>L'injustice peut-elle être « réparée » ?</a:t>
            </a:r>
            <a:endParaRPr lang="fr-CH" sz="2800" noProof="0" dirty="0">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520F9048-D665-0A48-2F27-186823FA7B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425" y="2768598"/>
            <a:ext cx="7781925" cy="3724275"/>
          </a:xfrm>
          <a:prstGeom prst="rect">
            <a:avLst/>
          </a:prstGeom>
        </p:spPr>
      </p:pic>
    </p:spTree>
    <p:extLst>
      <p:ext uri="{BB962C8B-B14F-4D97-AF65-F5344CB8AC3E}">
        <p14:creationId xmlns:p14="http://schemas.microsoft.com/office/powerpoint/2010/main" val="29002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677E683-69CE-8B9C-AA3F-466DF95D7295}"/>
              </a:ext>
            </a:extLst>
          </p:cNvPr>
          <p:cNvSpPr>
            <a:spLocks noGrp="1"/>
          </p:cNvSpPr>
          <p:nvPr>
            <p:ph type="title"/>
          </p:nvPr>
        </p:nvSpPr>
        <p:spPr>
          <a:xfrm>
            <a:off x="628650" y="365127"/>
            <a:ext cx="7886700" cy="698902"/>
          </a:xfrm>
        </p:spPr>
        <p:txBody>
          <a:bodyPr>
            <a:noAutofit/>
          </a:bodyPr>
          <a:lstStyle/>
          <a:p>
            <a:r>
              <a:rPr lang="fr-CH" sz="2800" kern="0" noProof="0" dirty="0">
                <a:effectLst/>
                <a:latin typeface="Arial" panose="020B0604020202020204" pitchFamily="34" charset="0"/>
                <a:ea typeface="MS Mincho" panose="02020609040205080304" pitchFamily="49" charset="-128"/>
                <a:cs typeface="Arial" panose="020B0604020202020204" pitchFamily="34" charset="0"/>
              </a:rPr>
              <a:t>L'injustice peut-elle être « réparée » ?</a:t>
            </a:r>
            <a:endParaRPr lang="fr-CH" sz="2800" noProof="0" dirty="0">
              <a:latin typeface="Arial" panose="020B0604020202020204" pitchFamily="34" charset="0"/>
              <a:cs typeface="Arial" panose="020B0604020202020204" pitchFamily="34" charset="0"/>
            </a:endParaRPr>
          </a:p>
        </p:txBody>
      </p:sp>
      <p:pic>
        <p:nvPicPr>
          <p:cNvPr id="3" name="Grafik 2" descr="Ein Bild, das Text, Screenshot, Schrift, Zahl enthält.&#10;&#10;Automatisch generierte Beschreibung">
            <a:extLst>
              <a:ext uri="{FF2B5EF4-FFF2-40B4-BE49-F238E27FC236}">
                <a16:creationId xmlns:a16="http://schemas.microsoft.com/office/drawing/2014/main" id="{65C8F725-57AC-C36C-8649-08751CC75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730" y="2041396"/>
            <a:ext cx="6892290" cy="4004131"/>
          </a:xfrm>
          <a:prstGeom prst="rect">
            <a:avLst/>
          </a:prstGeom>
        </p:spPr>
      </p:pic>
    </p:spTree>
    <p:extLst>
      <p:ext uri="{BB962C8B-B14F-4D97-AF65-F5344CB8AC3E}">
        <p14:creationId xmlns:p14="http://schemas.microsoft.com/office/powerpoint/2010/main" val="91509889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877</Words>
  <Application>Microsoft Office PowerPoint</Application>
  <PresentationFormat>Bildschirmpräsentation (4:3)</PresentationFormat>
  <Paragraphs>39</Paragraphs>
  <Slides>5</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Aptos</vt:lpstr>
      <vt:lpstr>Aptos Display</vt:lpstr>
      <vt:lpstr>Arial</vt:lpstr>
      <vt:lpstr>Calibri</vt:lpstr>
      <vt:lpstr>Times New Roman</vt:lpstr>
      <vt:lpstr>Office</vt:lpstr>
      <vt:lpstr>B.5  L'injustice peut-elle être « réparée » ?</vt:lpstr>
      <vt:lpstr>L'injustice peut-elle être « réparée » ?</vt:lpstr>
      <vt:lpstr>L'injustice peut-elle être « réparée » ?</vt:lpstr>
      <vt:lpstr>L'injustice peut-elle être « réparée » ?</vt:lpstr>
      <vt:lpstr>L'injustice peut-elle être « réparée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keywords>, docId:E40DF29B77D097BAA588F18E9AF1C950</cp:keywords>
  <cp:lastModifiedBy>Utz Hans PH Luzern</cp:lastModifiedBy>
  <cp:revision>24</cp:revision>
  <dcterms:created xsi:type="dcterms:W3CDTF">2024-04-14T06:19:19Z</dcterms:created>
  <dcterms:modified xsi:type="dcterms:W3CDTF">2024-12-26T19:55:41Z</dcterms:modified>
</cp:coreProperties>
</file>