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60"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664"/>
    <a:srgbClr val="EED8B7"/>
    <a:srgbClr val="DDDC00"/>
    <a:srgbClr val="94C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298" autoAdjust="0"/>
  </p:normalViewPr>
  <p:slideViewPr>
    <p:cSldViewPr snapToGrid="0">
      <p:cViewPr varScale="1">
        <p:scale>
          <a:sx n="89" d="100"/>
          <a:sy n="89" d="100"/>
        </p:scale>
        <p:origin x="20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FF1A5-BBDE-4DD3-9643-526FAD4454A1}" type="datetimeFigureOut">
              <a:rPr lang="de-CH" smtClean="0"/>
              <a:t>07.12.2024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DC97A-72F8-45EB-8D83-54DCFBD2216E}" type="slidenum">
              <a:rPr lang="de-CH" smtClean="0"/>
              <a:t>‹Nr.›</a:t>
            </a:fld>
            <a:endParaRPr lang="de-CH"/>
          </a:p>
        </p:txBody>
      </p:sp>
    </p:spTree>
    <p:extLst>
      <p:ext uri="{BB962C8B-B14F-4D97-AF65-F5344CB8AC3E}">
        <p14:creationId xmlns:p14="http://schemas.microsoft.com/office/powerpoint/2010/main" val="209366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latin typeface="Arial" panose="020B0604020202020204" pitchFamily="34" charset="0"/>
                <a:cs typeface="Arial" panose="020B0604020202020204" pitchFamily="34" charset="0"/>
              </a:rPr>
              <a:t>Hier handelt es sich um die Visualisierung als Ganzes. In den folgenden Slides wird sie eingeleitet und Schritt für Schritt aufgebaut. </a:t>
            </a:r>
          </a:p>
          <a:p>
            <a:r>
              <a:rPr lang="de-CH" dirty="0">
                <a:latin typeface="Arial" panose="020B0604020202020204" pitchFamily="34" charset="0"/>
                <a:cs typeface="Arial" panose="020B0604020202020204" pitchFamily="34" charset="0"/>
              </a:rPr>
              <a:t>Die Präsentation umfasst nur die wichtigsten Stationen. Es wird dargestellt, dass zwar vereinzelte Kritik eine lange Tradition hat, dass aber das Problem der fürsorgerischen Zwangsmassnahmen  und Fremdplatzierungen lange als Problem einer Minderheit und von Randgruppen nicht aufgenommen wurde.  Die Präsentation gliedert die Visualisierung in die vier Stufen «Beiseiteschieben» «Stoppen» «Anerkennen» und «weitere Massnahmen»</a:t>
            </a:r>
          </a:p>
        </p:txBody>
      </p:sp>
      <p:sp>
        <p:nvSpPr>
          <p:cNvPr id="4" name="Foliennummernplatzhalter 3"/>
          <p:cNvSpPr>
            <a:spLocks noGrp="1"/>
          </p:cNvSpPr>
          <p:nvPr>
            <p:ph type="sldNum" sz="quarter" idx="5"/>
          </p:nvPr>
        </p:nvSpPr>
        <p:spPr/>
        <p:txBody>
          <a:bodyPr/>
          <a:lstStyle/>
          <a:p>
            <a:fld id="{ED7DC97A-72F8-45EB-8D83-54DCFBD2216E}" type="slidenum">
              <a:rPr lang="de-CH" smtClean="0"/>
              <a:t>1</a:t>
            </a:fld>
            <a:endParaRPr lang="de-CH"/>
          </a:p>
        </p:txBody>
      </p:sp>
    </p:spTree>
    <p:extLst>
      <p:ext uri="{BB962C8B-B14F-4D97-AF65-F5344CB8AC3E}">
        <p14:creationId xmlns:p14="http://schemas.microsoft.com/office/powerpoint/2010/main" val="31330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Warnungen vor unkontrollierten Zwangsmassnahmen und Fremdplatzierungen reichen bereits ins 19. Jahrhundert zurück: 1837 prangerte der Pfarrer Albert </a:t>
            </a:r>
            <a:r>
              <a:rPr lang="de-CH" dirty="0" err="1">
                <a:latin typeface="Arial" panose="020B0604020202020204" pitchFamily="34" charset="0"/>
                <a:cs typeface="Arial" panose="020B0604020202020204" pitchFamily="34" charset="0"/>
              </a:rPr>
              <a:t>Bitzius</a:t>
            </a:r>
            <a:r>
              <a:rPr lang="de-CH" dirty="0">
                <a:latin typeface="Arial" panose="020B0604020202020204" pitchFamily="34" charset="0"/>
                <a:cs typeface="Arial" panose="020B0604020202020204" pitchFamily="34" charset="0"/>
              </a:rPr>
              <a:t> unter dem Schriftstellernamen Jeremias Gotthelf das Versteigern von Verdingkindern im Roman «Der Bauernspiegel» an; Carl Albert Loosli, selbst in einer Anstalt aufgewachsen, sprach gar von «schweizerischen Konzentrationslagern»; verschiedene Aspekte der Zwangsmassnahmen wurden vom Bundesgericht kritisch beurteilt; 1972 begann Hans Caprez die Aufdeckung der Machenschaften des Pro Juventute-Hilfswerk «Kinder der Landstrasse», das zu dessen Ende führte. Auch eine aussenpolitische Massnahme, nämlich die Ratifizierung der Europäischen Menschenrechtskonvention nach der Einführung des Frauenstimmrechts (vorher wäre das nur unter Vorbehalt möglich gewesen) zwang den Bund zum Handeln.   </a:t>
            </a:r>
          </a:p>
        </p:txBody>
      </p:sp>
      <p:sp>
        <p:nvSpPr>
          <p:cNvPr id="4" name="Foliennummernplatzhalter 3"/>
          <p:cNvSpPr>
            <a:spLocks noGrp="1"/>
          </p:cNvSpPr>
          <p:nvPr>
            <p:ph type="sldNum" sz="quarter" idx="5"/>
          </p:nvPr>
        </p:nvSpPr>
        <p:spPr/>
        <p:txBody>
          <a:bodyPr/>
          <a:lstStyle/>
          <a:p>
            <a:fld id="{ED7DC97A-72F8-45EB-8D83-54DCFBD2216E}" type="slidenum">
              <a:rPr lang="de-CH" smtClean="0"/>
              <a:t>2</a:t>
            </a:fld>
            <a:endParaRPr lang="de-CH"/>
          </a:p>
        </p:txBody>
      </p:sp>
    </p:spTree>
    <p:extLst>
      <p:ext uri="{BB962C8B-B14F-4D97-AF65-F5344CB8AC3E}">
        <p14:creationId xmlns:p14="http://schemas.microsoft.com/office/powerpoint/2010/main" val="40906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Mit der </a:t>
            </a:r>
            <a:r>
              <a:rPr lang="de-CH" dirty="0" err="1">
                <a:latin typeface="Arial" panose="020B0604020202020204" pitchFamily="34" charset="0"/>
                <a:cs typeface="Arial" panose="020B0604020202020204" pitchFamily="34" charset="0"/>
              </a:rPr>
              <a:t>Pflegekindverordnung</a:t>
            </a:r>
            <a:r>
              <a:rPr lang="de-CH" dirty="0">
                <a:latin typeface="Arial" panose="020B0604020202020204" pitchFamily="34" charset="0"/>
                <a:cs typeface="Arial" panose="020B0604020202020204" pitchFamily="34" charset="0"/>
              </a:rPr>
              <a:t> (PAVO), die der Bundesrat 1978 aus eigener Kompetenz in Kraft setzte, wurde die Kontrolle der Fremdplatzierungen auch für Kantone und Gemeinden obligatorisch, wenn auch unterschiedlich konsequent umgesetzt. Die Revision des Zivilgesetzbuches 1981 regelte die Kontrolle und Anfechtbarkeit von Zwangsmassnahmen und die erneute Revision 2013 die Verpflichtung zu professionellen statt Laien- und parteipolitisch zusammengesetzten Vormundschaftsbehörden (Kinder- und Erwachsenenschutzbehörden, KESB). </a:t>
            </a:r>
          </a:p>
          <a:p>
            <a:r>
              <a:rPr lang="de-CH" dirty="0">
                <a:latin typeface="Arial" panose="020B0604020202020204" pitchFamily="34" charset="0"/>
                <a:cs typeface="Arial" panose="020B0604020202020204" pitchFamily="34" charset="0"/>
              </a:rPr>
              <a:t>Die Anstösse zu diesem Stoppen der fürsorgerischen Zwangsmassnahmen und Fremdplatzierungen ohne Anfechtungsmöglichkeit und Kontrolle kamen durch die Diskussion um die Ratifikation der Europäischen Menschenrechtskonvention (EMRK) und Alternativen, wie medizinische Behandlung, Öffnung von Anstalten, auch die Frage nach den Kosten auf.   </a:t>
            </a:r>
          </a:p>
        </p:txBody>
      </p:sp>
      <p:sp>
        <p:nvSpPr>
          <p:cNvPr id="4" name="Foliennummernplatzhalter 3"/>
          <p:cNvSpPr>
            <a:spLocks noGrp="1"/>
          </p:cNvSpPr>
          <p:nvPr>
            <p:ph type="sldNum" sz="quarter" idx="5"/>
          </p:nvPr>
        </p:nvSpPr>
        <p:spPr/>
        <p:txBody>
          <a:bodyPr/>
          <a:lstStyle/>
          <a:p>
            <a:fld id="{ED7DC97A-72F8-45EB-8D83-54DCFBD2216E}" type="slidenum">
              <a:rPr lang="de-CH" smtClean="0"/>
              <a:t>3</a:t>
            </a:fld>
            <a:endParaRPr lang="de-CH"/>
          </a:p>
        </p:txBody>
      </p:sp>
    </p:spTree>
    <p:extLst>
      <p:ext uri="{BB962C8B-B14F-4D97-AF65-F5344CB8AC3E}">
        <p14:creationId xmlns:p14="http://schemas.microsoft.com/office/powerpoint/2010/main" val="201372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Auf punktuelle Entschuldigungen bezüglich des Hilfswerks «Kinder der Landstrasse» (1986) und der in der Frauenanstalt Hindelbank eingesperrten, nicht straffällig gewordenen Frauen (2010) folgte 2013 eine generelle Entschuldigung des Bundesrates, 2014 ein Bundesgesetz zur Rehabilitierung der Betroffenen, das unter dem Druck der Wiedergutmachungsinitiative 2017 erweitert wurde durch das </a:t>
            </a:r>
            <a:r>
              <a:rPr lang="de-CH" sz="1800" dirty="0">
                <a:effectLst/>
                <a:latin typeface="Arial" panose="020B0604020202020204" pitchFamily="34" charset="0"/>
                <a:ea typeface="MS Mincho" panose="02020609040205080304" pitchFamily="49" charset="-128"/>
                <a:cs typeface="Arial" panose="020B0604020202020204" pitchFamily="34" charset="0"/>
              </a:rPr>
              <a:t>«</a:t>
            </a:r>
            <a:r>
              <a:rPr lang="de-CH"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Bundesgesetz über die Aufarbeitung der fürsorgerischen Zwangsmassnahmen und Fremdplatzierungen vor 1981» (AFZFG).  Es sprach Betroffenen einen Solidaritätsbeitrag von 25'000 Franken zu. </a:t>
            </a:r>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ED7DC97A-72F8-45EB-8D83-54DCFBD2216E}" type="slidenum">
              <a:rPr lang="de-CH" smtClean="0"/>
              <a:t>4</a:t>
            </a:fld>
            <a:endParaRPr lang="de-CH"/>
          </a:p>
        </p:txBody>
      </p:sp>
    </p:spTree>
    <p:extLst>
      <p:ext uri="{BB962C8B-B14F-4D97-AF65-F5344CB8AC3E}">
        <p14:creationId xmlns:p14="http://schemas.microsoft.com/office/powerpoint/2010/main" val="204751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panose="020B0604020202020204" pitchFamily="34" charset="0"/>
                <a:cs typeface="Arial" panose="020B0604020202020204" pitchFamily="34" charset="0"/>
              </a:rPr>
              <a:t>Die Diskussion um eine umfassende Rehabilitation geht aber weiter. Denn die Betroffenen und auch die Unabhängige Expertenkommission machen geltend, dass mit 25'000 Franken für die meisten Betroffenen nicht einmal der materielle Schaden kompensiert worden, geschweige denn eine Genugtuung verbunden sei. Sie verlangen beispielsweise eine individuell angepasste Rente, die Unterstützung der Aufarbeitung durch die Betroffenen selbst, den Zugang zu Ausbildungs- und kulturellen Veranstaltungen, die den Betroffenen nicht offen standen oder Unterstützung bei der Mobilität wie etwa ein Generalabonnement der SBB.  Die Impulse des Nationalforschungsprojektes 75 «Fürsorge und Zwang» zielen auf eine weiterführende Forschung ab, um fürsorgerische Zwangsmassnahmen und Fremdplatzierungen in Zukunft noch menschenrechtsgerechter zu gestalten. </a:t>
            </a:r>
          </a:p>
          <a:p>
            <a:r>
              <a:rPr lang="de-CH" dirty="0">
                <a:latin typeface="Arial" panose="020B0604020202020204" pitchFamily="34" charset="0"/>
                <a:cs typeface="Arial" panose="020B0604020202020204" pitchFamily="34" charset="0"/>
              </a:rPr>
              <a:t>Wie könnten weitere Massnahmen gestaltet werden? – Diese Frage kann den Schülerinnen und Schülern im Anschluss an ihre Beschäftigung mit der Lern-App gestellt werden. </a:t>
            </a:r>
          </a:p>
        </p:txBody>
      </p:sp>
      <p:sp>
        <p:nvSpPr>
          <p:cNvPr id="4" name="Foliennummernplatzhalter 3"/>
          <p:cNvSpPr>
            <a:spLocks noGrp="1"/>
          </p:cNvSpPr>
          <p:nvPr>
            <p:ph type="sldNum" sz="quarter" idx="5"/>
          </p:nvPr>
        </p:nvSpPr>
        <p:spPr/>
        <p:txBody>
          <a:bodyPr/>
          <a:lstStyle/>
          <a:p>
            <a:fld id="{ED7DC97A-72F8-45EB-8D83-54DCFBD2216E}" type="slidenum">
              <a:rPr lang="de-CH" smtClean="0"/>
              <a:t>5</a:t>
            </a:fld>
            <a:endParaRPr lang="de-CH"/>
          </a:p>
        </p:txBody>
      </p:sp>
    </p:spTree>
    <p:extLst>
      <p:ext uri="{BB962C8B-B14F-4D97-AF65-F5344CB8AC3E}">
        <p14:creationId xmlns:p14="http://schemas.microsoft.com/office/powerpoint/2010/main" val="295513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07.12.2024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07.12.2024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DE1474-EEFB-495A-A54F-52C026F89B92}" type="datetimeFigureOut">
              <a:rPr lang="de-CH" smtClean="0"/>
              <a:t>07.12.2024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2DE1474-EEFB-495A-A54F-52C026F89B92}" type="datetimeFigureOut">
              <a:rPr lang="de-CH" smtClean="0"/>
              <a:t>07.12.2024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DE1474-EEFB-495A-A54F-52C026F89B92}" type="datetimeFigureOut">
              <a:rPr lang="de-CH" smtClean="0"/>
              <a:t>07.12.2024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2DE1474-EEFB-495A-A54F-52C026F89B92}" type="datetimeFigureOut">
              <a:rPr lang="de-CH" smtClean="0"/>
              <a:t>07.12.2024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1474-EEFB-495A-A54F-52C026F89B92}" type="datetimeFigureOut">
              <a:rPr lang="de-CH" smtClean="0"/>
              <a:t>07.12.2024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07.12.2024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07.12.2024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E1474-EEFB-495A-A54F-52C026F89B92}" type="datetimeFigureOut">
              <a:rPr lang="de-CH" smtClean="0"/>
              <a:t>07.12.2024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I:\PHLU\fszm_bj\LP_manual\Strukturierung\fszm_aufarbeitung_01.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12292-6763-DD08-BD8A-917A80EC4A86}"/>
              </a:ext>
            </a:extLst>
          </p:cNvPr>
          <p:cNvSpPr>
            <a:spLocks noGrp="1"/>
          </p:cNvSpPr>
          <p:nvPr>
            <p:ph type="ctrTitle"/>
          </p:nvPr>
        </p:nvSpPr>
        <p:spPr>
          <a:xfrm>
            <a:off x="742950" y="515694"/>
            <a:ext cx="7772400" cy="1520924"/>
          </a:xfrm>
        </p:spPr>
        <p:txBody>
          <a:bodyPr>
            <a:noAutofit/>
          </a:bodyPr>
          <a:lstStyle/>
          <a:p>
            <a:r>
              <a:rPr lang="de-CH" kern="0" dirty="0">
                <a:effectLst/>
                <a:ea typeface="MS Mincho" panose="02020609040205080304" pitchFamily="49" charset="-128"/>
              </a:rPr>
              <a:t>B.5 </a:t>
            </a:r>
            <a:br>
              <a:rPr lang="de-CH" kern="0" dirty="0">
                <a:effectLst/>
                <a:ea typeface="MS Mincho" panose="02020609040205080304" pitchFamily="49" charset="-128"/>
              </a:rPr>
            </a:br>
            <a:r>
              <a:rPr lang="de-CH" kern="0" dirty="0">
                <a:effectLst/>
                <a:ea typeface="MS Mincho" panose="02020609040205080304" pitchFamily="49" charset="-128"/>
              </a:rPr>
              <a:t>Lässt sich das Unrecht «wiedergutmachen»?</a:t>
            </a:r>
            <a:endParaRPr lang="de-CH" dirty="0"/>
          </a:p>
        </p:txBody>
      </p:sp>
      <p:sp>
        <p:nvSpPr>
          <p:cNvPr id="3" name="Rechteck: abgerundete Ecken 2">
            <a:extLst>
              <a:ext uri="{FF2B5EF4-FFF2-40B4-BE49-F238E27FC236}">
                <a16:creationId xmlns:a16="http://schemas.microsoft.com/office/drawing/2014/main" id="{A012AD60-3D4F-1CAA-B6F8-908056764131}"/>
              </a:ext>
            </a:extLst>
          </p:cNvPr>
          <p:cNvSpPr/>
          <p:nvPr/>
        </p:nvSpPr>
        <p:spPr>
          <a:xfrm>
            <a:off x="4077852" y="474752"/>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descr="Ein Bild, das Text, Screenshot, Schrift, Reihe enthält.&#10;&#10;Automatisch generierte Beschreibung">
            <a:extLst>
              <a:ext uri="{FF2B5EF4-FFF2-40B4-BE49-F238E27FC236}">
                <a16:creationId xmlns:a16="http://schemas.microsoft.com/office/drawing/2014/main" id="{ADB10639-3094-D9B1-27C7-106485260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41" y="2350746"/>
            <a:ext cx="7231117" cy="3991560"/>
          </a:xfrm>
          <a:prstGeom prst="rect">
            <a:avLst/>
          </a:prstGeom>
        </p:spPr>
      </p:pic>
    </p:spTree>
    <p:extLst>
      <p:ext uri="{BB962C8B-B14F-4D97-AF65-F5344CB8AC3E}">
        <p14:creationId xmlns:p14="http://schemas.microsoft.com/office/powerpoint/2010/main" val="238666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6E3F6-764C-0F5B-CE63-3EBD25BC416B}"/>
              </a:ext>
            </a:extLst>
          </p:cNvPr>
          <p:cNvSpPr>
            <a:spLocks noGrp="1"/>
          </p:cNvSpPr>
          <p:nvPr>
            <p:ph type="title"/>
          </p:nvPr>
        </p:nvSpPr>
        <p:spPr>
          <a:xfrm>
            <a:off x="628650" y="365127"/>
            <a:ext cx="7886700" cy="698902"/>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Lässt sich das Unrecht «wiedergutmachen»?</a:t>
            </a:r>
            <a:endParaRPr lang="de-CH" dirty="0">
              <a:latin typeface="Arial" panose="020B0604020202020204" pitchFamily="34" charset="0"/>
              <a:cs typeface="Arial" panose="020B0604020202020204" pitchFamily="34" charset="0"/>
            </a:endParaRPr>
          </a:p>
        </p:txBody>
      </p:sp>
      <p:grpSp>
        <p:nvGrpSpPr>
          <p:cNvPr id="12" name="Gruppieren 11">
            <a:extLst>
              <a:ext uri="{FF2B5EF4-FFF2-40B4-BE49-F238E27FC236}">
                <a16:creationId xmlns:a16="http://schemas.microsoft.com/office/drawing/2014/main" id="{F2540E93-1FC9-F238-C01E-9FA1624F7283}"/>
              </a:ext>
            </a:extLst>
          </p:cNvPr>
          <p:cNvGrpSpPr/>
          <p:nvPr/>
        </p:nvGrpSpPr>
        <p:grpSpPr>
          <a:xfrm>
            <a:off x="597600" y="3317649"/>
            <a:ext cx="8120422" cy="2326693"/>
            <a:chOff x="782509" y="3317649"/>
            <a:chExt cx="8120422" cy="2326693"/>
          </a:xfrm>
        </p:grpSpPr>
        <p:pic>
          <p:nvPicPr>
            <p:cNvPr id="10" name="Grafik 9" descr="Ein Bild, das Text, Screenshot, Schrift, Reihe enthält.&#10;&#10;Automatisch generierte Beschreibung">
              <a:extLst>
                <a:ext uri="{FF2B5EF4-FFF2-40B4-BE49-F238E27FC236}">
                  <a16:creationId xmlns:a16="http://schemas.microsoft.com/office/drawing/2014/main" id="{525B33E3-96CC-92DB-32D0-2F0F7BA40600}"/>
                </a:ext>
              </a:extLst>
            </p:cNvPr>
            <p:cNvPicPr>
              <a:picLocks noChangeAspect="1"/>
            </p:cNvPicPr>
            <p:nvPr/>
          </p:nvPicPr>
          <p:blipFill>
            <a:blip r:embed="rId3" r:link="rId4" cstate="print">
              <a:extLst>
                <a:ext uri="{28A0092B-C50C-407E-A947-70E740481C1C}">
                  <a14:useLocalDpi xmlns:a14="http://schemas.microsoft.com/office/drawing/2010/main"/>
                </a:ext>
              </a:extLst>
            </a:blip>
            <a:stretch>
              <a:fillRect/>
            </a:stretch>
          </p:blipFill>
          <p:spPr>
            <a:xfrm>
              <a:off x="782509" y="3317649"/>
              <a:ext cx="7920000" cy="2124424"/>
            </a:xfrm>
            <a:prstGeom prst="rect">
              <a:avLst/>
            </a:prstGeom>
          </p:spPr>
        </p:pic>
        <p:sp>
          <p:nvSpPr>
            <p:cNvPr id="11" name="Freihandform: Form 10">
              <a:extLst>
                <a:ext uri="{FF2B5EF4-FFF2-40B4-BE49-F238E27FC236}">
                  <a16:creationId xmlns:a16="http://schemas.microsoft.com/office/drawing/2014/main" id="{6155C18C-B90E-9164-F2DA-B6FE7CC93395}"/>
                </a:ext>
              </a:extLst>
            </p:cNvPr>
            <p:cNvSpPr/>
            <p:nvPr/>
          </p:nvSpPr>
          <p:spPr>
            <a:xfrm>
              <a:off x="6010102" y="4322618"/>
              <a:ext cx="2892829" cy="1321724"/>
            </a:xfrm>
            <a:custGeom>
              <a:avLst/>
              <a:gdLst>
                <a:gd name="connsiteX0" fmla="*/ 1213658 w 2892829"/>
                <a:gd name="connsiteY0" fmla="*/ 0 h 1321724"/>
                <a:gd name="connsiteX1" fmla="*/ 0 w 2892829"/>
                <a:gd name="connsiteY1" fmla="*/ 1122218 h 1321724"/>
                <a:gd name="connsiteX2" fmla="*/ 1812174 w 2892829"/>
                <a:gd name="connsiteY2" fmla="*/ 1321724 h 1321724"/>
                <a:gd name="connsiteX3" fmla="*/ 2892829 w 2892829"/>
                <a:gd name="connsiteY3" fmla="*/ 507077 h 1321724"/>
                <a:gd name="connsiteX4" fmla="*/ 2801389 w 2892829"/>
                <a:gd name="connsiteY4" fmla="*/ 8313 h 1321724"/>
                <a:gd name="connsiteX5" fmla="*/ 1213658 w 2892829"/>
                <a:gd name="connsiteY5" fmla="*/ 0 h 132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829" h="1321724">
                  <a:moveTo>
                    <a:pt x="1213658" y="0"/>
                  </a:moveTo>
                  <a:lnTo>
                    <a:pt x="0" y="1122218"/>
                  </a:lnTo>
                  <a:lnTo>
                    <a:pt x="1812174" y="1321724"/>
                  </a:lnTo>
                  <a:lnTo>
                    <a:pt x="2892829" y="507077"/>
                  </a:lnTo>
                  <a:lnTo>
                    <a:pt x="2801389" y="8313"/>
                  </a:lnTo>
                  <a:lnTo>
                    <a:pt x="121365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3" name="Ellipse 12">
            <a:extLst>
              <a:ext uri="{FF2B5EF4-FFF2-40B4-BE49-F238E27FC236}">
                <a16:creationId xmlns:a16="http://schemas.microsoft.com/office/drawing/2014/main" id="{36F20F5E-AE97-C6FA-85A5-6E7416CBEFE0}"/>
              </a:ext>
            </a:extLst>
          </p:cNvPr>
          <p:cNvSpPr/>
          <p:nvPr/>
        </p:nvSpPr>
        <p:spPr>
          <a:xfrm>
            <a:off x="708790" y="1265093"/>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3B2FD634-FF45-EB16-C67B-0CA72C63A5BD}"/>
              </a:ext>
            </a:extLst>
          </p:cNvPr>
          <p:cNvSpPr txBox="1"/>
          <p:nvPr/>
        </p:nvSpPr>
        <p:spPr>
          <a:xfrm>
            <a:off x="1035981" y="1225154"/>
            <a:ext cx="2527102" cy="369332"/>
          </a:xfrm>
          <a:prstGeom prst="rect">
            <a:avLst/>
          </a:prstGeom>
          <a:noFill/>
        </p:spPr>
        <p:txBody>
          <a:bodyPr wrap="none" rtlCol="0">
            <a:spAutoFit/>
          </a:bodyPr>
          <a:lstStyle/>
          <a:p>
            <a:r>
              <a:rPr lang="de-CH" dirty="0"/>
              <a:t>Jeremias Gotthelf, 1837</a:t>
            </a:r>
          </a:p>
        </p:txBody>
      </p:sp>
      <p:sp>
        <p:nvSpPr>
          <p:cNvPr id="15" name="Ellipse 14">
            <a:extLst>
              <a:ext uri="{FF2B5EF4-FFF2-40B4-BE49-F238E27FC236}">
                <a16:creationId xmlns:a16="http://schemas.microsoft.com/office/drawing/2014/main" id="{A7AD3807-D5F5-E6C6-B643-73644F2493E5}"/>
              </a:ext>
            </a:extLst>
          </p:cNvPr>
          <p:cNvSpPr/>
          <p:nvPr/>
        </p:nvSpPr>
        <p:spPr>
          <a:xfrm>
            <a:off x="974797" y="1626905"/>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5DC2086F-0CDB-DD8F-302C-745BF361A057}"/>
              </a:ext>
            </a:extLst>
          </p:cNvPr>
          <p:cNvSpPr txBox="1"/>
          <p:nvPr/>
        </p:nvSpPr>
        <p:spPr>
          <a:xfrm>
            <a:off x="1301988" y="1586966"/>
            <a:ext cx="2498376" cy="369332"/>
          </a:xfrm>
          <a:prstGeom prst="rect">
            <a:avLst/>
          </a:prstGeom>
          <a:noFill/>
        </p:spPr>
        <p:txBody>
          <a:bodyPr wrap="none" rtlCol="0">
            <a:spAutoFit/>
          </a:bodyPr>
          <a:lstStyle/>
          <a:p>
            <a:r>
              <a:rPr lang="de-CH" dirty="0"/>
              <a:t>Carl Albert Loosli, 1939</a:t>
            </a:r>
          </a:p>
        </p:txBody>
      </p:sp>
      <p:sp>
        <p:nvSpPr>
          <p:cNvPr id="17" name="Ellipse 16">
            <a:extLst>
              <a:ext uri="{FF2B5EF4-FFF2-40B4-BE49-F238E27FC236}">
                <a16:creationId xmlns:a16="http://schemas.microsoft.com/office/drawing/2014/main" id="{F73D2789-5DE3-1E35-F30F-0974CEC5A0BB}"/>
              </a:ext>
            </a:extLst>
          </p:cNvPr>
          <p:cNvSpPr/>
          <p:nvPr/>
        </p:nvSpPr>
        <p:spPr>
          <a:xfrm>
            <a:off x="1262625" y="1986327"/>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Textfeld 17">
            <a:extLst>
              <a:ext uri="{FF2B5EF4-FFF2-40B4-BE49-F238E27FC236}">
                <a16:creationId xmlns:a16="http://schemas.microsoft.com/office/drawing/2014/main" id="{E71F5F41-6ADA-907D-905F-9EED95DC1BA5}"/>
              </a:ext>
            </a:extLst>
          </p:cNvPr>
          <p:cNvSpPr txBox="1"/>
          <p:nvPr/>
        </p:nvSpPr>
        <p:spPr>
          <a:xfrm>
            <a:off x="1573182" y="1946388"/>
            <a:ext cx="4189480" cy="369332"/>
          </a:xfrm>
          <a:prstGeom prst="rect">
            <a:avLst/>
          </a:prstGeom>
          <a:noFill/>
        </p:spPr>
        <p:txBody>
          <a:bodyPr wrap="none" rtlCol="0">
            <a:spAutoFit/>
          </a:bodyPr>
          <a:lstStyle/>
          <a:p>
            <a:r>
              <a:rPr lang="de-CH" dirty="0"/>
              <a:t>Bundesgerichtsurteile, 1947, 1963, 1968</a:t>
            </a:r>
          </a:p>
        </p:txBody>
      </p:sp>
      <p:sp>
        <p:nvSpPr>
          <p:cNvPr id="19" name="Ellipse 18">
            <a:extLst>
              <a:ext uri="{FF2B5EF4-FFF2-40B4-BE49-F238E27FC236}">
                <a16:creationId xmlns:a16="http://schemas.microsoft.com/office/drawing/2014/main" id="{BDF14793-32C7-0239-FEB7-495505833983}"/>
              </a:ext>
            </a:extLst>
          </p:cNvPr>
          <p:cNvSpPr/>
          <p:nvPr/>
        </p:nvSpPr>
        <p:spPr>
          <a:xfrm>
            <a:off x="1533828" y="2378167"/>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Textfeld 19">
            <a:extLst>
              <a:ext uri="{FF2B5EF4-FFF2-40B4-BE49-F238E27FC236}">
                <a16:creationId xmlns:a16="http://schemas.microsoft.com/office/drawing/2014/main" id="{8F432849-4F08-0C60-EF09-4A9BE6947505}"/>
              </a:ext>
            </a:extLst>
          </p:cNvPr>
          <p:cNvSpPr txBox="1"/>
          <p:nvPr/>
        </p:nvSpPr>
        <p:spPr>
          <a:xfrm>
            <a:off x="1844385" y="2338228"/>
            <a:ext cx="3827651" cy="369332"/>
          </a:xfrm>
          <a:prstGeom prst="rect">
            <a:avLst/>
          </a:prstGeom>
          <a:noFill/>
        </p:spPr>
        <p:txBody>
          <a:bodyPr wrap="none" rtlCol="0">
            <a:spAutoFit/>
          </a:bodyPr>
          <a:lstStyle/>
          <a:p>
            <a:r>
              <a:rPr lang="de-CH" dirty="0"/>
              <a:t>Hans Caprez, «Beobachter», ab 1972</a:t>
            </a:r>
          </a:p>
        </p:txBody>
      </p:sp>
      <p:sp>
        <p:nvSpPr>
          <p:cNvPr id="21" name="Ellipse 20">
            <a:extLst>
              <a:ext uri="{FF2B5EF4-FFF2-40B4-BE49-F238E27FC236}">
                <a16:creationId xmlns:a16="http://schemas.microsoft.com/office/drawing/2014/main" id="{87B4F1C7-8DB0-11CC-9615-A9F799D18689}"/>
              </a:ext>
            </a:extLst>
          </p:cNvPr>
          <p:cNvSpPr/>
          <p:nvPr/>
        </p:nvSpPr>
        <p:spPr>
          <a:xfrm>
            <a:off x="1829969" y="2752735"/>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feld 21">
            <a:extLst>
              <a:ext uri="{FF2B5EF4-FFF2-40B4-BE49-F238E27FC236}">
                <a16:creationId xmlns:a16="http://schemas.microsoft.com/office/drawing/2014/main" id="{04742B8C-CCC5-3A0B-CD44-A9240E46E5CA}"/>
              </a:ext>
            </a:extLst>
          </p:cNvPr>
          <p:cNvSpPr txBox="1"/>
          <p:nvPr/>
        </p:nvSpPr>
        <p:spPr>
          <a:xfrm>
            <a:off x="2140526" y="2712796"/>
            <a:ext cx="5532990" cy="369332"/>
          </a:xfrm>
          <a:prstGeom prst="rect">
            <a:avLst/>
          </a:prstGeom>
          <a:noFill/>
        </p:spPr>
        <p:txBody>
          <a:bodyPr wrap="none" rtlCol="0">
            <a:spAutoFit/>
          </a:bodyPr>
          <a:lstStyle/>
          <a:p>
            <a:r>
              <a:rPr lang="de-CH" dirty="0"/>
              <a:t>Ratifikation der Eur. Menschenrechtskonvention, 1974</a:t>
            </a:r>
          </a:p>
        </p:txBody>
      </p:sp>
      <p:sp>
        <p:nvSpPr>
          <p:cNvPr id="3" name="Textfeld 2">
            <a:extLst>
              <a:ext uri="{FF2B5EF4-FFF2-40B4-BE49-F238E27FC236}">
                <a16:creationId xmlns:a16="http://schemas.microsoft.com/office/drawing/2014/main" id="{1E2278EF-0B93-A6CF-E053-0630E8CA8B6F}"/>
              </a:ext>
            </a:extLst>
          </p:cNvPr>
          <p:cNvSpPr txBox="1"/>
          <p:nvPr/>
        </p:nvSpPr>
        <p:spPr>
          <a:xfrm>
            <a:off x="5981700" y="1274376"/>
            <a:ext cx="2335319" cy="461665"/>
          </a:xfrm>
          <a:prstGeom prst="rect">
            <a:avLst/>
          </a:prstGeom>
          <a:solidFill>
            <a:schemeClr val="bg1">
              <a:lumMod val="85000"/>
            </a:schemeClr>
          </a:solidFill>
        </p:spPr>
        <p:txBody>
          <a:bodyPr wrap="none" rtlCol="0">
            <a:spAutoFit/>
          </a:bodyPr>
          <a:lstStyle/>
          <a:p>
            <a:r>
              <a:rPr lang="de-CH" sz="2400" b="1" dirty="0">
                <a:latin typeface="Calibri" panose="020F0502020204030204" pitchFamily="34" charset="0"/>
                <a:cs typeface="Calibri" panose="020F0502020204030204" pitchFamily="34" charset="0"/>
              </a:rPr>
              <a:t>Beiseiteschieben</a:t>
            </a:r>
          </a:p>
        </p:txBody>
      </p:sp>
    </p:spTree>
    <p:extLst>
      <p:ext uri="{BB962C8B-B14F-4D97-AF65-F5344CB8AC3E}">
        <p14:creationId xmlns:p14="http://schemas.microsoft.com/office/powerpoint/2010/main" val="35268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1" grpId="0" animBg="1"/>
      <p:bldP spid="2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130FD9-D40C-2681-460A-1F0A5558AA02}"/>
              </a:ext>
            </a:extLst>
          </p:cNvPr>
          <p:cNvSpPr txBox="1"/>
          <p:nvPr/>
        </p:nvSpPr>
        <p:spPr>
          <a:xfrm>
            <a:off x="5981700" y="1274376"/>
            <a:ext cx="2390775" cy="461665"/>
          </a:xfrm>
          <a:prstGeom prst="rect">
            <a:avLst/>
          </a:prstGeom>
          <a:solidFill>
            <a:srgbClr val="EED8B7"/>
          </a:solidFill>
        </p:spPr>
        <p:txBody>
          <a:bodyPr wrap="square" rtlCol="0">
            <a:spAutoFit/>
          </a:bodyPr>
          <a:lstStyle/>
          <a:p>
            <a:r>
              <a:rPr lang="de-CH" sz="2400" b="1" dirty="0">
                <a:latin typeface="Arial" panose="020B0604020202020204" pitchFamily="34" charset="0"/>
                <a:cs typeface="Arial" panose="020B0604020202020204" pitchFamily="34" charset="0"/>
              </a:rPr>
              <a:t>Stoppen</a:t>
            </a:r>
          </a:p>
        </p:txBody>
      </p:sp>
      <p:sp>
        <p:nvSpPr>
          <p:cNvPr id="6" name="Bogen 5">
            <a:extLst>
              <a:ext uri="{FF2B5EF4-FFF2-40B4-BE49-F238E27FC236}">
                <a16:creationId xmlns:a16="http://schemas.microsoft.com/office/drawing/2014/main" id="{F7463A1F-AE53-17E9-7E99-6191B3B7C163}"/>
              </a:ext>
            </a:extLst>
          </p:cNvPr>
          <p:cNvSpPr/>
          <p:nvPr/>
        </p:nvSpPr>
        <p:spPr>
          <a:xfrm>
            <a:off x="-1419225" y="1505208"/>
            <a:ext cx="6372225" cy="1628518"/>
          </a:xfrm>
          <a:prstGeom prst="arc">
            <a:avLst/>
          </a:prstGeom>
          <a:ln w="88900">
            <a:solidFill>
              <a:srgbClr val="EED8B7"/>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7" name="Textfeld 6">
            <a:extLst>
              <a:ext uri="{FF2B5EF4-FFF2-40B4-BE49-F238E27FC236}">
                <a16:creationId xmlns:a16="http://schemas.microsoft.com/office/drawing/2014/main" id="{75E76CEF-A39D-73D8-074E-ED571F148571}"/>
              </a:ext>
            </a:extLst>
          </p:cNvPr>
          <p:cNvSpPr txBox="1"/>
          <p:nvPr/>
        </p:nvSpPr>
        <p:spPr>
          <a:xfrm>
            <a:off x="771525" y="1698185"/>
            <a:ext cx="2800767" cy="646331"/>
          </a:xfrm>
          <a:prstGeom prst="rect">
            <a:avLst/>
          </a:prstGeom>
          <a:noFill/>
        </p:spPr>
        <p:txBody>
          <a:bodyPr wrap="none" rtlCol="0">
            <a:spAutoFit/>
          </a:bodyPr>
          <a:lstStyle/>
          <a:p>
            <a:r>
              <a:rPr lang="de-CH" b="1" dirty="0">
                <a:latin typeface="Arial" panose="020B0604020202020204" pitchFamily="34" charset="0"/>
                <a:cs typeface="Arial" panose="020B0604020202020204" pitchFamily="34" charset="0"/>
              </a:rPr>
              <a:t>Anstösse </a:t>
            </a:r>
            <a:r>
              <a:rPr lang="de-CH" b="1">
                <a:latin typeface="Arial" panose="020B0604020202020204" pitchFamily="34" charset="0"/>
                <a:cs typeface="Arial" panose="020B0604020202020204" pitchFamily="34" charset="0"/>
              </a:rPr>
              <a:t>durch EMRK </a:t>
            </a:r>
            <a:endParaRPr lang="de-CH" b="1" dirty="0">
              <a:latin typeface="Arial" panose="020B0604020202020204" pitchFamily="34" charset="0"/>
              <a:cs typeface="Arial" panose="020B0604020202020204" pitchFamily="34" charset="0"/>
            </a:endParaRPr>
          </a:p>
          <a:p>
            <a:endParaRPr lang="de-CH" dirty="0">
              <a:solidFill>
                <a:srgbClr val="EED8B7"/>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DB815379-C8B0-ABEA-A96C-8889145FBC4A}"/>
              </a:ext>
            </a:extLst>
          </p:cNvPr>
          <p:cNvSpPr>
            <a:spLocks noGrp="1"/>
          </p:cNvSpPr>
          <p:nvPr>
            <p:ph type="title"/>
          </p:nvPr>
        </p:nvSpPr>
        <p:spPr>
          <a:xfrm>
            <a:off x="628650" y="365127"/>
            <a:ext cx="7886700" cy="698902"/>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Lässt sich das Unrecht «wiedergutmachen»?</a:t>
            </a:r>
            <a:endParaRPr lang="de-CH" dirty="0">
              <a:latin typeface="Arial" panose="020B0604020202020204" pitchFamily="34" charset="0"/>
              <a:cs typeface="Arial" panose="020B0604020202020204" pitchFamily="34" charset="0"/>
            </a:endParaRPr>
          </a:p>
        </p:txBody>
      </p:sp>
      <p:pic>
        <p:nvPicPr>
          <p:cNvPr id="10" name="Grafik 9" descr="Ein Bild, das Text, Screenshot, Schrift, Reihe enthält.&#10;&#10;Automatisch generierte Beschreibung">
            <a:extLst>
              <a:ext uri="{FF2B5EF4-FFF2-40B4-BE49-F238E27FC236}">
                <a16:creationId xmlns:a16="http://schemas.microsoft.com/office/drawing/2014/main" id="{070F09AE-B1C6-D69C-BEA1-2C52321D7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41" y="2379528"/>
            <a:ext cx="7583865" cy="3758513"/>
          </a:xfrm>
          <a:prstGeom prst="rect">
            <a:avLst/>
          </a:prstGeom>
        </p:spPr>
      </p:pic>
    </p:spTree>
    <p:extLst>
      <p:ext uri="{BB962C8B-B14F-4D97-AF65-F5344CB8AC3E}">
        <p14:creationId xmlns:p14="http://schemas.microsoft.com/office/powerpoint/2010/main" val="9502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Screenshot, Schrift, Reihe enthält.&#10;&#10;Automatisch generierte Beschreibung">
            <a:extLst>
              <a:ext uri="{FF2B5EF4-FFF2-40B4-BE49-F238E27FC236}">
                <a16:creationId xmlns:a16="http://schemas.microsoft.com/office/drawing/2014/main" id="{523811D5-AC10-FF63-5B3B-1E7297CBE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95" y="2478891"/>
            <a:ext cx="7696870" cy="3814519"/>
          </a:xfrm>
          <a:prstGeom prst="rect">
            <a:avLst/>
          </a:prstGeom>
        </p:spPr>
      </p:pic>
      <p:sp>
        <p:nvSpPr>
          <p:cNvPr id="3" name="Textfeld 2">
            <a:extLst>
              <a:ext uri="{FF2B5EF4-FFF2-40B4-BE49-F238E27FC236}">
                <a16:creationId xmlns:a16="http://schemas.microsoft.com/office/drawing/2014/main" id="{12CB58DA-6553-602A-93F9-7DD88A864F85}"/>
              </a:ext>
            </a:extLst>
          </p:cNvPr>
          <p:cNvSpPr txBox="1"/>
          <p:nvPr/>
        </p:nvSpPr>
        <p:spPr>
          <a:xfrm>
            <a:off x="5981700" y="1274376"/>
            <a:ext cx="2038350" cy="461665"/>
          </a:xfrm>
          <a:prstGeom prst="rect">
            <a:avLst/>
          </a:prstGeom>
          <a:solidFill>
            <a:srgbClr val="CBA664"/>
          </a:solidFill>
        </p:spPr>
        <p:txBody>
          <a:bodyPr wrap="square" rtlCol="0">
            <a:spAutoFit/>
          </a:bodyPr>
          <a:lstStyle/>
          <a:p>
            <a:r>
              <a:rPr lang="de-CH" sz="2400" b="1" dirty="0">
                <a:latin typeface="Arial" panose="020B0604020202020204" pitchFamily="34" charset="0"/>
                <a:cs typeface="Arial" panose="020B0604020202020204" pitchFamily="34" charset="0"/>
              </a:rPr>
              <a:t>Anerkennen</a:t>
            </a:r>
          </a:p>
        </p:txBody>
      </p:sp>
      <p:sp>
        <p:nvSpPr>
          <p:cNvPr id="7" name="Bogen 6">
            <a:extLst>
              <a:ext uri="{FF2B5EF4-FFF2-40B4-BE49-F238E27FC236}">
                <a16:creationId xmlns:a16="http://schemas.microsoft.com/office/drawing/2014/main" id="{462A1ADD-0FE1-CE0C-B8BA-532D3F72ECDA}"/>
              </a:ext>
            </a:extLst>
          </p:cNvPr>
          <p:cNvSpPr/>
          <p:nvPr/>
        </p:nvSpPr>
        <p:spPr>
          <a:xfrm>
            <a:off x="-3228975" y="1505208"/>
            <a:ext cx="8181975" cy="1628518"/>
          </a:xfrm>
          <a:prstGeom prst="arc">
            <a:avLst/>
          </a:prstGeom>
          <a:ln w="88900">
            <a:solidFill>
              <a:srgbClr val="CBA66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8" name="Textfeld 7">
            <a:extLst>
              <a:ext uri="{FF2B5EF4-FFF2-40B4-BE49-F238E27FC236}">
                <a16:creationId xmlns:a16="http://schemas.microsoft.com/office/drawing/2014/main" id="{A7785F54-A1C3-46E4-CF28-EEC155C0BF86}"/>
              </a:ext>
            </a:extLst>
          </p:cNvPr>
          <p:cNvSpPr txBox="1"/>
          <p:nvPr/>
        </p:nvSpPr>
        <p:spPr>
          <a:xfrm>
            <a:off x="771525" y="1698185"/>
            <a:ext cx="3698448" cy="1477328"/>
          </a:xfrm>
          <a:prstGeom prst="rect">
            <a:avLst/>
          </a:prstGeom>
          <a:noFill/>
        </p:spPr>
        <p:txBody>
          <a:bodyPr wrap="none" rtlCol="0">
            <a:spAutoFit/>
          </a:bodyPr>
          <a:lstStyle/>
          <a:p>
            <a:r>
              <a:rPr lang="de-CH" b="1" dirty="0">
                <a:solidFill>
                  <a:schemeClr val="tx1">
                    <a:lumMod val="75000"/>
                    <a:lumOff val="25000"/>
                  </a:schemeClr>
                </a:solidFill>
                <a:latin typeface="Arial" panose="020B0604020202020204" pitchFamily="34" charset="0"/>
                <a:cs typeface="Arial" panose="020B0604020202020204" pitchFamily="34" charset="0"/>
              </a:rPr>
              <a:t>Anstösse durch zivil-</a:t>
            </a:r>
          </a:p>
          <a:p>
            <a:r>
              <a:rPr lang="de-CH" b="1" dirty="0">
                <a:solidFill>
                  <a:schemeClr val="tx1">
                    <a:lumMod val="75000"/>
                    <a:lumOff val="25000"/>
                  </a:schemeClr>
                </a:solidFill>
                <a:latin typeface="Arial" panose="020B0604020202020204" pitchFamily="34" charset="0"/>
                <a:cs typeface="Arial" panose="020B0604020202020204" pitchFamily="34" charset="0"/>
              </a:rPr>
              <a:t>gesellschaftliches Engagement:</a:t>
            </a:r>
          </a:p>
          <a:p>
            <a:r>
              <a:rPr lang="de-CH" b="1" dirty="0">
                <a:solidFill>
                  <a:schemeClr val="tx1">
                    <a:lumMod val="75000"/>
                    <a:lumOff val="25000"/>
                  </a:schemeClr>
                </a:solidFill>
                <a:latin typeface="Arial" panose="020B0604020202020204" pitchFamily="34" charset="0"/>
                <a:cs typeface="Arial" panose="020B0604020202020204" pitchFamily="34" charset="0"/>
              </a:rPr>
              <a:t>Erinnerungen, Forschungen, </a:t>
            </a:r>
          </a:p>
          <a:p>
            <a:r>
              <a:rPr lang="de-CH" b="1" dirty="0">
                <a:solidFill>
                  <a:schemeClr val="tx1">
                    <a:lumMod val="75000"/>
                    <a:lumOff val="25000"/>
                  </a:schemeClr>
                </a:solidFill>
                <a:latin typeface="Arial" panose="020B0604020202020204" pitchFamily="34" charset="0"/>
                <a:cs typeface="Arial" panose="020B0604020202020204" pitchFamily="34" charset="0"/>
              </a:rPr>
              <a:t>Ausstellungen, Volksinitiative</a:t>
            </a:r>
          </a:p>
          <a:p>
            <a:endParaRPr lang="de-CH" dirty="0">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691B4265-260D-662C-2EA8-C9AE29445B45}"/>
              </a:ext>
            </a:extLst>
          </p:cNvPr>
          <p:cNvSpPr>
            <a:spLocks noGrp="1"/>
          </p:cNvSpPr>
          <p:nvPr>
            <p:ph type="title"/>
          </p:nvPr>
        </p:nvSpPr>
        <p:spPr>
          <a:xfrm>
            <a:off x="628650" y="365127"/>
            <a:ext cx="7886700" cy="698902"/>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Lässt sich das Unrecht «wiedergutmachen»?</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2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677E683-69CE-8B9C-AA3F-466DF95D7295}"/>
              </a:ext>
            </a:extLst>
          </p:cNvPr>
          <p:cNvSpPr>
            <a:spLocks noGrp="1"/>
          </p:cNvSpPr>
          <p:nvPr>
            <p:ph type="title"/>
          </p:nvPr>
        </p:nvSpPr>
        <p:spPr>
          <a:xfrm>
            <a:off x="628650" y="365127"/>
            <a:ext cx="7886700" cy="698902"/>
          </a:xfrm>
        </p:spPr>
        <p:txBody>
          <a:bodyPr>
            <a:noAutofit/>
          </a:bodyPr>
          <a:lstStyle/>
          <a:p>
            <a:r>
              <a:rPr lang="de-CH" kern="0" dirty="0">
                <a:effectLst/>
                <a:latin typeface="Arial" panose="020B0604020202020204" pitchFamily="34" charset="0"/>
                <a:ea typeface="MS Mincho" panose="02020609040205080304" pitchFamily="49" charset="-128"/>
                <a:cs typeface="Arial" panose="020B0604020202020204" pitchFamily="34" charset="0"/>
              </a:rPr>
              <a:t>Lässt sich das Unrecht «wiedergutmachen»?</a:t>
            </a:r>
            <a:endParaRPr lang="de-CH" dirty="0">
              <a:latin typeface="Arial" panose="020B0604020202020204" pitchFamily="34" charset="0"/>
              <a:cs typeface="Arial" panose="020B0604020202020204" pitchFamily="34" charset="0"/>
            </a:endParaRPr>
          </a:p>
        </p:txBody>
      </p:sp>
      <p:pic>
        <p:nvPicPr>
          <p:cNvPr id="8" name="Grafik 7" descr="Ein Bild, das Text, Screenshot, Schrift, Reihe enthält.&#10;&#10;Automatisch generierte Beschreibung">
            <a:extLst>
              <a:ext uri="{FF2B5EF4-FFF2-40B4-BE49-F238E27FC236}">
                <a16:creationId xmlns:a16="http://schemas.microsoft.com/office/drawing/2014/main" id="{82A652DD-3BDE-6C33-E293-44198C27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5" y="1438018"/>
            <a:ext cx="7588469" cy="4188818"/>
          </a:xfrm>
          <a:prstGeom prst="rect">
            <a:avLst/>
          </a:prstGeom>
        </p:spPr>
      </p:pic>
    </p:spTree>
    <p:extLst>
      <p:ext uri="{BB962C8B-B14F-4D97-AF65-F5344CB8AC3E}">
        <p14:creationId xmlns:p14="http://schemas.microsoft.com/office/powerpoint/2010/main" val="9150988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640</Words>
  <Application>Microsoft Office PowerPoint</Application>
  <PresentationFormat>Bildschirmpräsentation (4:3)</PresentationFormat>
  <Paragraphs>31</Paragraphs>
  <Slides>5</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MS Mincho</vt:lpstr>
      <vt:lpstr>Aptos</vt:lpstr>
      <vt:lpstr>Aptos Display</vt:lpstr>
      <vt:lpstr>Arial</vt:lpstr>
      <vt:lpstr>Calibri</vt:lpstr>
      <vt:lpstr>Office</vt:lpstr>
      <vt:lpstr>B.5  Lässt sich das Unrecht «wiedergutmachen»?</vt:lpstr>
      <vt:lpstr>Lässt sich das Unrecht «wiedergutmachen»?</vt:lpstr>
      <vt:lpstr>Lässt sich das Unrecht «wiedergutmachen»?</vt:lpstr>
      <vt:lpstr>Lässt sich das Unrecht «wiedergutmachen»?</vt:lpstr>
      <vt:lpstr>Lässt sich das Unrecht «wiedergutmachen»?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lastModifiedBy>Utz Hans PH Luzern</cp:lastModifiedBy>
  <cp:revision>11</cp:revision>
  <dcterms:created xsi:type="dcterms:W3CDTF">2024-04-14T06:19:19Z</dcterms:created>
  <dcterms:modified xsi:type="dcterms:W3CDTF">2024-12-07T18:22:56Z</dcterms:modified>
</cp:coreProperties>
</file>