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B6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911" autoAdjust="0"/>
  </p:normalViewPr>
  <p:slideViewPr>
    <p:cSldViewPr snapToGrid="0">
      <p:cViewPr varScale="1">
        <p:scale>
          <a:sx n="83" d="100"/>
          <a:sy n="83" d="100"/>
        </p:scale>
        <p:origin x="226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FF4D4-341B-42BD-9015-96235EB40857}" type="datetimeFigureOut">
              <a:rPr lang="de-CH" smtClean="0"/>
              <a:t>16.12.2024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7933C-1EEA-4313-A771-221606F66253}" type="slidenum">
              <a:rPr lang="de-CH" smtClean="0"/>
              <a:t>‹Nr.›</a:t>
            </a:fld>
            <a:endParaRPr lang="de-CH"/>
          </a:p>
        </p:txBody>
      </p:sp>
    </p:spTree>
    <p:extLst>
      <p:ext uri="{BB962C8B-B14F-4D97-AF65-F5344CB8AC3E}">
        <p14:creationId xmlns:p14="http://schemas.microsoft.com/office/powerpoint/2010/main" val="332209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Arial" panose="020B0604020202020204" pitchFamily="34" charset="0"/>
                <a:cs typeface="Arial" panose="020B0604020202020204" pitchFamily="34" charset="0"/>
              </a:rPr>
              <a:t>Hier handelt es sich um die Visualisierung als Ganzes. In den folgenden Slides wird sie eingeleitet und Schritt für Schritt aufgebaut. </a:t>
            </a:r>
          </a:p>
          <a:p>
            <a:endParaRPr lang="de-CH" dirty="0"/>
          </a:p>
        </p:txBody>
      </p:sp>
      <p:sp>
        <p:nvSpPr>
          <p:cNvPr id="4" name="Foliennummernplatzhalter 3"/>
          <p:cNvSpPr>
            <a:spLocks noGrp="1"/>
          </p:cNvSpPr>
          <p:nvPr>
            <p:ph type="sldNum" sz="quarter" idx="5"/>
          </p:nvPr>
        </p:nvSpPr>
        <p:spPr/>
        <p:txBody>
          <a:bodyPr/>
          <a:lstStyle/>
          <a:p>
            <a:fld id="{0077933C-1EEA-4313-A771-221606F66253}" type="slidenum">
              <a:rPr lang="de-CH" smtClean="0"/>
              <a:t>1</a:t>
            </a:fld>
            <a:endParaRPr lang="de-CH"/>
          </a:p>
        </p:txBody>
      </p:sp>
    </p:spTree>
    <p:extLst>
      <p:ext uri="{BB962C8B-B14F-4D97-AF65-F5344CB8AC3E}">
        <p14:creationId xmlns:p14="http://schemas.microsoft.com/office/powerpoint/2010/main" val="38708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Die Präsentation dieser Visualisierung kann mit der Titelfrage eingeleitet werden: Wer trägt welche Verantwortung wofür? Denn im Gegensatz zu den Fragen 1 bis 3 handelt es sich hier um eine offene Frage, welche die Schülerinnen und Schüler auf der Grundlage ihrer Beschäftigung mit den Erzählungen unterschiedlich beantworten werden. Sie können Schülervermutungen eintragen, bevor die systematische Erläuterung beginnt. Dabei kann auf die Erfahrungen der Klasse mit den fünf Erzählungen zurückgegriffen werden. </a:t>
            </a:r>
          </a:p>
        </p:txBody>
      </p:sp>
      <p:sp>
        <p:nvSpPr>
          <p:cNvPr id="4" name="Foliennummernplatzhalter 3"/>
          <p:cNvSpPr>
            <a:spLocks noGrp="1"/>
          </p:cNvSpPr>
          <p:nvPr>
            <p:ph type="sldNum" sz="quarter" idx="5"/>
          </p:nvPr>
        </p:nvSpPr>
        <p:spPr/>
        <p:txBody>
          <a:bodyPr/>
          <a:lstStyle/>
          <a:p>
            <a:fld id="{0077933C-1EEA-4313-A771-221606F66253}" type="slidenum">
              <a:rPr lang="de-CH" smtClean="0"/>
              <a:t>2</a:t>
            </a:fld>
            <a:endParaRPr lang="de-CH"/>
          </a:p>
        </p:txBody>
      </p:sp>
    </p:spTree>
    <p:extLst>
      <p:ext uri="{BB962C8B-B14F-4D97-AF65-F5344CB8AC3E}">
        <p14:creationId xmlns:p14="http://schemas.microsoft.com/office/powerpoint/2010/main" val="399735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Behörden und Kirchen, vielleicht Vereine, alle als Träger von Anstalten, werden vermutlich als oberste Instanzen genannt werden.  Möglicherweise wird auch die Rolle der Behörden, Beschlüsse zu fassen und durchzusetzen, erwähnt.</a:t>
            </a:r>
          </a:p>
        </p:txBody>
      </p:sp>
      <p:sp>
        <p:nvSpPr>
          <p:cNvPr id="4" name="Foliennummernplatzhalter 3"/>
          <p:cNvSpPr>
            <a:spLocks noGrp="1"/>
          </p:cNvSpPr>
          <p:nvPr>
            <p:ph type="sldNum" sz="quarter" idx="5"/>
          </p:nvPr>
        </p:nvSpPr>
        <p:spPr/>
        <p:txBody>
          <a:bodyPr/>
          <a:lstStyle/>
          <a:p>
            <a:fld id="{0077933C-1EEA-4313-A771-221606F66253}" type="slidenum">
              <a:rPr lang="de-CH" smtClean="0"/>
              <a:t>3</a:t>
            </a:fld>
            <a:endParaRPr lang="de-CH"/>
          </a:p>
        </p:txBody>
      </p:sp>
    </p:spTree>
    <p:extLst>
      <p:ext uri="{BB962C8B-B14F-4D97-AF65-F5344CB8AC3E}">
        <p14:creationId xmlns:p14="http://schemas.microsoft.com/office/powerpoint/2010/main" val="250010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Auf einer nächsten Ebene befinden sich die ausführenden Organe: Anstaltsleitungen, Arbeitgeber, bei denen die Betroffenen schlecht bezahlte und/oder gesundheitsschädigende Arbeit verrichten mussten, unter Zwang durchlaufene Ausbildungen (oder aus deren Fehlen),  ferner als Vertreter der Behörden der Vormund, der oft ohne weitere Kontrolle entscheiden konnte.  Zur Rolle des Vormundes sei auf die Erzählungen von Claude Richstein und Sergio Devecchi hingewiesen. Weder Uschi Waser noch </a:t>
            </a:r>
            <a:r>
              <a:rPr lang="de-CH" dirty="0" err="1">
                <a:latin typeface="Arial" panose="020B0604020202020204" pitchFamily="34" charset="0"/>
                <a:cs typeface="Arial" panose="020B0604020202020204" pitchFamily="34" charset="0"/>
              </a:rPr>
              <a:t>MarieLies</a:t>
            </a:r>
            <a:r>
              <a:rPr lang="de-CH" dirty="0">
                <a:latin typeface="Arial" panose="020B0604020202020204" pitchFamily="34" charset="0"/>
                <a:cs typeface="Arial" panose="020B0604020202020204" pitchFamily="34" charset="0"/>
              </a:rPr>
              <a:t> Birchler konnten den gewünschten Beruf erlernen, Claude Richstein wurde unter seinem intellektuellen Niveaus ausgebildet. Zwangsarbeit mussten alle fünf Zeitzeuginnen und Zeitzeugen leisten.  </a:t>
            </a:r>
          </a:p>
        </p:txBody>
      </p:sp>
      <p:sp>
        <p:nvSpPr>
          <p:cNvPr id="4" name="Foliennummernplatzhalter 3"/>
          <p:cNvSpPr>
            <a:spLocks noGrp="1"/>
          </p:cNvSpPr>
          <p:nvPr>
            <p:ph type="sldNum" sz="quarter" idx="5"/>
          </p:nvPr>
        </p:nvSpPr>
        <p:spPr/>
        <p:txBody>
          <a:bodyPr/>
          <a:lstStyle/>
          <a:p>
            <a:fld id="{0077933C-1EEA-4313-A771-221606F66253}" type="slidenum">
              <a:rPr lang="de-CH" smtClean="0"/>
              <a:t>4</a:t>
            </a:fld>
            <a:endParaRPr lang="de-CH"/>
          </a:p>
        </p:txBody>
      </p:sp>
    </p:spTree>
    <p:extLst>
      <p:ext uri="{BB962C8B-B14F-4D97-AF65-F5344CB8AC3E}">
        <p14:creationId xmlns:p14="http://schemas.microsoft.com/office/powerpoint/2010/main" val="177479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Eine besondere Rolle spielte die Justiz: Abgesehen davon, dass sie für Betroffene oft gar nicht zugänglich war, hatten die Betroffenen bei der Justiz – für sie nur zugänglich über den Vormund – schlechte Voraussetzungen, um sich zur Wehr zu setzen, auch bei Prozessen, in denen es nicht um die Zwangsmassnahmen direkt ging. Besonders eindrücklich die Erzählung von Uschi Waser, deren Anklage gegen ihren Vater wegen erwiesen mehrfachen sexuellen Missbrauchs vor Gericht mit einem Justizirrtum endete. </a:t>
            </a:r>
          </a:p>
        </p:txBody>
      </p:sp>
      <p:sp>
        <p:nvSpPr>
          <p:cNvPr id="4" name="Foliennummernplatzhalter 3"/>
          <p:cNvSpPr>
            <a:spLocks noGrp="1"/>
          </p:cNvSpPr>
          <p:nvPr>
            <p:ph type="sldNum" sz="quarter" idx="5"/>
          </p:nvPr>
        </p:nvSpPr>
        <p:spPr/>
        <p:txBody>
          <a:bodyPr/>
          <a:lstStyle/>
          <a:p>
            <a:fld id="{0077933C-1EEA-4313-A771-221606F66253}" type="slidenum">
              <a:rPr lang="de-CH" smtClean="0"/>
              <a:t>5</a:t>
            </a:fld>
            <a:endParaRPr lang="de-CH"/>
          </a:p>
        </p:txBody>
      </p:sp>
    </p:spTree>
    <p:extLst>
      <p:ext uri="{BB962C8B-B14F-4D97-AF65-F5344CB8AC3E}">
        <p14:creationId xmlns:p14="http://schemas.microsoft.com/office/powerpoint/2010/main" val="91119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In der Hierarchie eine Anstalt, eines Zwangserziehungs-, eines Erziehungs- oder eines Heimes trugen die Betreuenden die unmittelbarste Verantwortung für die Behandlung der betroffenen Insassinnen und Insassen. Auch die Mitbetroffenen spielten eine grosse Rolle dabei, wie es den Betroffenen erging.  Die Verhältnisse in Anstalten schildern alle fünf Zeitzeuginnen und Zeitzeugen negativ.</a:t>
            </a:r>
          </a:p>
        </p:txBody>
      </p:sp>
      <p:sp>
        <p:nvSpPr>
          <p:cNvPr id="4" name="Foliennummernplatzhalter 3"/>
          <p:cNvSpPr>
            <a:spLocks noGrp="1"/>
          </p:cNvSpPr>
          <p:nvPr>
            <p:ph type="sldNum" sz="quarter" idx="5"/>
          </p:nvPr>
        </p:nvSpPr>
        <p:spPr/>
        <p:txBody>
          <a:bodyPr/>
          <a:lstStyle/>
          <a:p>
            <a:fld id="{0077933C-1EEA-4313-A771-221606F66253}" type="slidenum">
              <a:rPr lang="de-CH" smtClean="0"/>
              <a:t>6</a:t>
            </a:fld>
            <a:endParaRPr lang="de-CH"/>
          </a:p>
        </p:txBody>
      </p:sp>
    </p:spTree>
    <p:extLst>
      <p:ext uri="{BB962C8B-B14F-4D97-AF65-F5344CB8AC3E}">
        <p14:creationId xmlns:p14="http://schemas.microsoft.com/office/powerpoint/2010/main" val="355589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Auf gewissermassen der anderen, der privaten Seite waren Eltern, Verwandte, Pflege- und Adoptiveltern für Betroffene verantwortlich, wenngleich in unterschiedlicher Beziehung.  </a:t>
            </a:r>
          </a:p>
        </p:txBody>
      </p:sp>
      <p:sp>
        <p:nvSpPr>
          <p:cNvPr id="4" name="Foliennummernplatzhalter 3"/>
          <p:cNvSpPr>
            <a:spLocks noGrp="1"/>
          </p:cNvSpPr>
          <p:nvPr>
            <p:ph type="sldNum" sz="quarter" idx="5"/>
          </p:nvPr>
        </p:nvSpPr>
        <p:spPr/>
        <p:txBody>
          <a:bodyPr/>
          <a:lstStyle/>
          <a:p>
            <a:fld id="{0077933C-1EEA-4313-A771-221606F66253}" type="slidenum">
              <a:rPr lang="de-CH" smtClean="0"/>
              <a:t>7</a:t>
            </a:fld>
            <a:endParaRPr lang="de-CH"/>
          </a:p>
        </p:txBody>
      </p:sp>
    </p:spTree>
    <p:extLst>
      <p:ext uri="{BB962C8B-B14F-4D97-AF65-F5344CB8AC3E}">
        <p14:creationId xmlns:p14="http://schemas.microsoft.com/office/powerpoint/2010/main" val="74435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Letztlich ist die </a:t>
            </a:r>
            <a:r>
              <a:rPr lang="de-CH"/>
              <a:t>ganze Gesellschaft </a:t>
            </a:r>
            <a:r>
              <a:rPr lang="de-CH" dirty="0"/>
              <a:t>involviert.</a:t>
            </a:r>
          </a:p>
          <a:p>
            <a:endParaRPr lang="de-CH" dirty="0"/>
          </a:p>
          <a:p>
            <a:r>
              <a:rPr lang="de-CH" dirty="0"/>
              <a:t>Zum Schluss kann eingetragen werden, wen die Zeitzeuginnen und Zeitzeugen als Mitbeteiligte erwähnen. Wenn diese in der kurzen Erzählung nicht vorkommen, bedeutet dies aber nicht, dass es sie nicht auch gab. Die beiden gestrichelten Pfeile von Kirchen und Vereinen zu Gesellschaft und Behörden deuten an, dass gerade die Kirchen durch die Weitergabe von Moralvorstellungen auf Gesellschaft und Staat einwirkten. </a:t>
            </a:r>
          </a:p>
        </p:txBody>
      </p:sp>
      <p:sp>
        <p:nvSpPr>
          <p:cNvPr id="4" name="Foliennummernplatzhalter 3"/>
          <p:cNvSpPr>
            <a:spLocks noGrp="1"/>
          </p:cNvSpPr>
          <p:nvPr>
            <p:ph type="sldNum" sz="quarter" idx="5"/>
          </p:nvPr>
        </p:nvSpPr>
        <p:spPr/>
        <p:txBody>
          <a:bodyPr/>
          <a:lstStyle/>
          <a:p>
            <a:fld id="{0077933C-1EEA-4313-A771-221606F66253}" type="slidenum">
              <a:rPr lang="de-CH" smtClean="0"/>
              <a:t>8</a:t>
            </a:fld>
            <a:endParaRPr lang="de-CH"/>
          </a:p>
        </p:txBody>
      </p:sp>
    </p:spTree>
    <p:extLst>
      <p:ext uri="{BB962C8B-B14F-4D97-AF65-F5344CB8AC3E}">
        <p14:creationId xmlns:p14="http://schemas.microsoft.com/office/powerpoint/2010/main" val="364455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CH" sz="1800" kern="0" dirty="0" err="1">
                <a:effectLst/>
                <a:latin typeface="Times New Roman" panose="02020603050405020304" pitchFamily="18" charset="0"/>
                <a:ea typeface="MS Mincho" panose="02020609040205080304" pitchFamily="49" charset="-128"/>
              </a:rPr>
              <a:t>B.4</a:t>
            </a:r>
            <a:r>
              <a:rPr lang="de-CH" sz="1800" kern="0" dirty="0">
                <a:effectLst/>
                <a:latin typeface="Times New Roman" panose="02020603050405020304" pitchFamily="18" charset="0"/>
                <a:ea typeface="MS Mincho" panose="02020609040205080304" pitchFamily="49" charset="-128"/>
              </a:rPr>
              <a:t> 	Wer trägt welche Verantwortung wofür?</a:t>
            </a:r>
            <a:endParaRPr lang="en-US" dirty="0"/>
          </a:p>
        </p:txBody>
      </p:sp>
      <p:sp>
        <p:nvSpPr>
          <p:cNvPr id="4" name="Date Placeholder 3"/>
          <p:cNvSpPr>
            <a:spLocks noGrp="1"/>
          </p:cNvSpPr>
          <p:nvPr>
            <p:ph type="dt" sz="half" idx="10"/>
          </p:nvPr>
        </p:nvSpPr>
        <p:spPr/>
        <p:txBody>
          <a:bodyPr/>
          <a:lstStyle>
            <a:lvl1pPr>
              <a:defRPr/>
            </a:lvl1p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16.12.2024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16.12.2024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2DE1474-EEFB-495A-A54F-52C026F89B92}" type="datetimeFigureOut">
              <a:rPr lang="de-CH" smtClean="0"/>
              <a:t>16.12.2024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2DE1474-EEFB-495A-A54F-52C026F89B92}" type="datetimeFigureOut">
              <a:rPr lang="de-CH" smtClean="0"/>
              <a:t>16.12.2024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2DE1474-EEFB-495A-A54F-52C026F89B92}" type="datetimeFigureOut">
              <a:rPr lang="de-CH" smtClean="0"/>
              <a:t>16.12.2024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2DE1474-EEFB-495A-A54F-52C026F89B92}" type="datetimeFigureOut">
              <a:rPr lang="de-CH" smtClean="0"/>
              <a:t>16.12.2024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E1474-EEFB-495A-A54F-52C026F89B92}" type="datetimeFigureOut">
              <a:rPr lang="de-CH" smtClean="0"/>
              <a:t>16.12.2024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16.12.2024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16.12.2024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E1474-EEFB-495A-A54F-52C026F89B92}" type="datetimeFigureOut">
              <a:rPr lang="de-CH" smtClean="0"/>
              <a:t>16.12.2024</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3DC67-4E69-6D02-47E2-D904DA433177}"/>
              </a:ext>
            </a:extLst>
          </p:cNvPr>
          <p:cNvSpPr>
            <a:spLocks noGrp="1"/>
          </p:cNvSpPr>
          <p:nvPr>
            <p:ph type="ctrTitle"/>
          </p:nvPr>
        </p:nvSpPr>
        <p:spPr>
          <a:xfrm>
            <a:off x="685800" y="276045"/>
            <a:ext cx="7772400" cy="1303870"/>
          </a:xfrm>
        </p:spPr>
        <p:txBody>
          <a:bodyPr>
            <a:normAutofit fontScale="90000"/>
          </a:bodyPr>
          <a:lstStyle/>
          <a:p>
            <a:r>
              <a:rPr lang="de-CH" kern="0" dirty="0" err="1">
                <a:effectLst/>
                <a:latin typeface="Arial" panose="020B0604020202020204" pitchFamily="34" charset="0"/>
                <a:ea typeface="MS Mincho" panose="02020609040205080304" pitchFamily="49" charset="-128"/>
                <a:cs typeface="Arial" panose="020B0604020202020204" pitchFamily="34" charset="0"/>
              </a:rPr>
              <a:t>B.4</a:t>
            </a:r>
            <a:r>
              <a:rPr lang="de-CH" kern="0" dirty="0">
                <a:effectLst/>
                <a:latin typeface="Arial" panose="020B0604020202020204" pitchFamily="34" charset="0"/>
                <a:ea typeface="MS Mincho" panose="02020609040205080304" pitchFamily="49" charset="-128"/>
                <a:cs typeface="Arial" panose="020B0604020202020204" pitchFamily="34" charset="0"/>
              </a:rPr>
              <a:t>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sp>
        <p:nvSpPr>
          <p:cNvPr id="3" name="Rechteck: abgerundete Ecken 2">
            <a:extLst>
              <a:ext uri="{FF2B5EF4-FFF2-40B4-BE49-F238E27FC236}">
                <a16:creationId xmlns:a16="http://schemas.microsoft.com/office/drawing/2014/main" id="{BE2EDB9B-9AC6-634D-E77C-0513A64C1CE9}"/>
              </a:ext>
            </a:extLst>
          </p:cNvPr>
          <p:cNvSpPr/>
          <p:nvPr/>
        </p:nvSpPr>
        <p:spPr>
          <a:xfrm>
            <a:off x="4031672" y="627103"/>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Ein Bild, das Text, Schrift, Reihe, Kreis enthält.&#10;&#10;Automatisch generierte Beschreibung">
            <a:extLst>
              <a:ext uri="{FF2B5EF4-FFF2-40B4-BE49-F238E27FC236}">
                <a16:creationId xmlns:a16="http://schemas.microsoft.com/office/drawing/2014/main" id="{86D0CE9A-64EA-CEF0-A48A-C82178436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23899"/>
            <a:ext cx="8079129" cy="4090074"/>
          </a:xfrm>
          <a:prstGeom prst="rect">
            <a:avLst/>
          </a:prstGeom>
        </p:spPr>
      </p:pic>
      <p:sp>
        <p:nvSpPr>
          <p:cNvPr id="9" name="Ellipse 8">
            <a:extLst>
              <a:ext uri="{FF2B5EF4-FFF2-40B4-BE49-F238E27FC236}">
                <a16:creationId xmlns:a16="http://schemas.microsoft.com/office/drawing/2014/main" id="{C1B83D10-5AE2-821B-5235-3F07C1FDF24B}"/>
              </a:ext>
            </a:extLst>
          </p:cNvPr>
          <p:cNvSpPr/>
          <p:nvPr/>
        </p:nvSpPr>
        <p:spPr>
          <a:xfrm>
            <a:off x="685799" y="2023899"/>
            <a:ext cx="8079129" cy="387919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177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8DC93-0D40-A16C-E5E3-48C5EAFFDF06}"/>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pic>
        <p:nvPicPr>
          <p:cNvPr id="4" name="Grafik 3" descr="Ein Bild, das Kreis, Entwurf, Diagramm, weiß enthält.&#10;&#10;Automatisch generierte Beschreibung">
            <a:extLst>
              <a:ext uri="{FF2B5EF4-FFF2-40B4-BE49-F238E27FC236}">
                <a16:creationId xmlns:a16="http://schemas.microsoft.com/office/drawing/2014/main" id="{5B1E4B8E-E5E7-44BB-CD6A-D613213741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6000" y="1548000"/>
            <a:ext cx="8247294" cy="3960000"/>
          </a:xfrm>
          <a:prstGeom prst="rect">
            <a:avLst/>
          </a:prstGeom>
          <a:ln>
            <a:noFill/>
          </a:ln>
        </p:spPr>
      </p:pic>
      <p:sp>
        <p:nvSpPr>
          <p:cNvPr id="5" name="Ellipse 4">
            <a:extLst>
              <a:ext uri="{FF2B5EF4-FFF2-40B4-BE49-F238E27FC236}">
                <a16:creationId xmlns:a16="http://schemas.microsoft.com/office/drawing/2014/main" id="{D06B0760-53D6-4527-B526-E9B4427994F1}"/>
              </a:ext>
            </a:extLst>
          </p:cNvPr>
          <p:cNvSpPr/>
          <p:nvPr/>
        </p:nvSpPr>
        <p:spPr>
          <a:xfrm>
            <a:off x="576000" y="1548000"/>
            <a:ext cx="8247294" cy="396000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1414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Kreis, Diagramm, Entwurf enthält.&#10;&#10;Automatisch generierte Beschreibung">
            <a:extLst>
              <a:ext uri="{FF2B5EF4-FFF2-40B4-BE49-F238E27FC236}">
                <a16:creationId xmlns:a16="http://schemas.microsoft.com/office/drawing/2014/main" id="{2C8627B9-5E67-1249-5E02-F0EDA820A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 y="1548000"/>
            <a:ext cx="8248601" cy="3960000"/>
          </a:xfrm>
          <a:prstGeom prst="rect">
            <a:avLst/>
          </a:prstGeom>
        </p:spPr>
      </p:pic>
      <p:sp>
        <p:nvSpPr>
          <p:cNvPr id="7" name="Ellipse 6">
            <a:extLst>
              <a:ext uri="{FF2B5EF4-FFF2-40B4-BE49-F238E27FC236}">
                <a16:creationId xmlns:a16="http://schemas.microsoft.com/office/drawing/2014/main" id="{95E3D162-54BF-23B4-8FA3-6436E8267FBE}"/>
              </a:ext>
            </a:extLst>
          </p:cNvPr>
          <p:cNvSpPr/>
          <p:nvPr/>
        </p:nvSpPr>
        <p:spPr>
          <a:xfrm>
            <a:off x="576000" y="1548000"/>
            <a:ext cx="8247294" cy="396000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itel 1">
            <a:extLst>
              <a:ext uri="{FF2B5EF4-FFF2-40B4-BE49-F238E27FC236}">
                <a16:creationId xmlns:a16="http://schemas.microsoft.com/office/drawing/2014/main" id="{503E68C8-0252-DC27-AB81-0CD8CD42EE2C}"/>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99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Diagramm, Kreis, Reihe enthält.&#10;&#10;Automatisch generierte Beschreibung">
            <a:extLst>
              <a:ext uri="{FF2B5EF4-FFF2-40B4-BE49-F238E27FC236}">
                <a16:creationId xmlns:a16="http://schemas.microsoft.com/office/drawing/2014/main" id="{F648BBB7-C883-F0B6-13A0-E9E2A5810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 y="1548000"/>
            <a:ext cx="8248602" cy="3960000"/>
          </a:xfrm>
          <a:prstGeom prst="rect">
            <a:avLst/>
          </a:prstGeom>
        </p:spPr>
      </p:pic>
      <p:sp>
        <p:nvSpPr>
          <p:cNvPr id="7" name="Ellipse 6">
            <a:extLst>
              <a:ext uri="{FF2B5EF4-FFF2-40B4-BE49-F238E27FC236}">
                <a16:creationId xmlns:a16="http://schemas.microsoft.com/office/drawing/2014/main" id="{8362B74B-C150-8B81-EBF9-88A7EC115E49}"/>
              </a:ext>
            </a:extLst>
          </p:cNvPr>
          <p:cNvSpPr/>
          <p:nvPr/>
        </p:nvSpPr>
        <p:spPr>
          <a:xfrm>
            <a:off x="576000" y="1548000"/>
            <a:ext cx="8247294" cy="396000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itel 1">
            <a:extLst>
              <a:ext uri="{FF2B5EF4-FFF2-40B4-BE49-F238E27FC236}">
                <a16:creationId xmlns:a16="http://schemas.microsoft.com/office/drawing/2014/main" id="{7B1681CB-62D2-326C-714B-917893850B8F}"/>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06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Text, Diagramm, Reihe, Kreis enthält.&#10;&#10;Automatisch generierte Beschreibung">
            <a:extLst>
              <a:ext uri="{FF2B5EF4-FFF2-40B4-BE49-F238E27FC236}">
                <a16:creationId xmlns:a16="http://schemas.microsoft.com/office/drawing/2014/main" id="{427DA26B-A799-04DD-5363-596B3E46E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 y="1548000"/>
            <a:ext cx="8248602" cy="3960000"/>
          </a:xfrm>
          <a:prstGeom prst="rect">
            <a:avLst/>
          </a:prstGeom>
        </p:spPr>
      </p:pic>
      <p:sp>
        <p:nvSpPr>
          <p:cNvPr id="6" name="Ellipse 5">
            <a:extLst>
              <a:ext uri="{FF2B5EF4-FFF2-40B4-BE49-F238E27FC236}">
                <a16:creationId xmlns:a16="http://schemas.microsoft.com/office/drawing/2014/main" id="{1D7B7550-E36F-A8AD-3556-CD7957C1D9C3}"/>
              </a:ext>
            </a:extLst>
          </p:cNvPr>
          <p:cNvSpPr/>
          <p:nvPr/>
        </p:nvSpPr>
        <p:spPr>
          <a:xfrm>
            <a:off x="576000" y="1548000"/>
            <a:ext cx="8247294" cy="396000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itel 1">
            <a:extLst>
              <a:ext uri="{FF2B5EF4-FFF2-40B4-BE49-F238E27FC236}">
                <a16:creationId xmlns:a16="http://schemas.microsoft.com/office/drawing/2014/main" id="{E0A29970-CAC6-B895-CA77-6BDCE4FFD3FA}"/>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48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Diagramm, Reihe, Kreis enthält.&#10;&#10;Automatisch generierte Beschreibung">
            <a:extLst>
              <a:ext uri="{FF2B5EF4-FFF2-40B4-BE49-F238E27FC236}">
                <a16:creationId xmlns:a16="http://schemas.microsoft.com/office/drawing/2014/main" id="{1FC57EE4-D0E6-187C-7324-24D2C34CE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 y="1548000"/>
            <a:ext cx="8248602" cy="3960000"/>
          </a:xfrm>
          <a:prstGeom prst="rect">
            <a:avLst/>
          </a:prstGeom>
        </p:spPr>
      </p:pic>
      <p:sp>
        <p:nvSpPr>
          <p:cNvPr id="7" name="Ellipse 6">
            <a:extLst>
              <a:ext uri="{FF2B5EF4-FFF2-40B4-BE49-F238E27FC236}">
                <a16:creationId xmlns:a16="http://schemas.microsoft.com/office/drawing/2014/main" id="{C9032766-71A1-5F13-1DAD-CF354CF05A34}"/>
              </a:ext>
            </a:extLst>
          </p:cNvPr>
          <p:cNvSpPr/>
          <p:nvPr/>
        </p:nvSpPr>
        <p:spPr>
          <a:xfrm>
            <a:off x="576000" y="1548000"/>
            <a:ext cx="8247294" cy="396000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itel 1">
            <a:extLst>
              <a:ext uri="{FF2B5EF4-FFF2-40B4-BE49-F238E27FC236}">
                <a16:creationId xmlns:a16="http://schemas.microsoft.com/office/drawing/2014/main" id="{7F8A497E-687E-969E-D788-69968BFA9949}"/>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52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Diagramm, Reihe, Kreis enthält.&#10;&#10;Automatisch generierte Beschreibung">
            <a:extLst>
              <a:ext uri="{FF2B5EF4-FFF2-40B4-BE49-F238E27FC236}">
                <a16:creationId xmlns:a16="http://schemas.microsoft.com/office/drawing/2014/main" id="{FB7F3D2F-4488-19C5-269C-CCACA478C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 y="1548000"/>
            <a:ext cx="8248602" cy="3960000"/>
          </a:xfrm>
          <a:prstGeom prst="rect">
            <a:avLst/>
          </a:prstGeom>
        </p:spPr>
      </p:pic>
      <p:sp>
        <p:nvSpPr>
          <p:cNvPr id="7" name="Ellipse 6">
            <a:extLst>
              <a:ext uri="{FF2B5EF4-FFF2-40B4-BE49-F238E27FC236}">
                <a16:creationId xmlns:a16="http://schemas.microsoft.com/office/drawing/2014/main" id="{E0EE3057-A092-1A42-DD8E-9ABDE762347E}"/>
              </a:ext>
            </a:extLst>
          </p:cNvPr>
          <p:cNvSpPr/>
          <p:nvPr/>
        </p:nvSpPr>
        <p:spPr>
          <a:xfrm>
            <a:off x="576000" y="1548000"/>
            <a:ext cx="8247294" cy="396000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itel 1">
            <a:extLst>
              <a:ext uri="{FF2B5EF4-FFF2-40B4-BE49-F238E27FC236}">
                <a16:creationId xmlns:a16="http://schemas.microsoft.com/office/drawing/2014/main" id="{2B4A8268-CD8F-5D6D-69B6-EFD234AE29E5}"/>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88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Ein Bild, das Text, Diagramm, Reihe, Kreis enthält.&#10;&#10;Automatisch generierte Beschreibung">
            <a:extLst>
              <a:ext uri="{FF2B5EF4-FFF2-40B4-BE49-F238E27FC236}">
                <a16:creationId xmlns:a16="http://schemas.microsoft.com/office/drawing/2014/main" id="{BCF80137-D961-41B7-7E89-5E0817C43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91" y="1548000"/>
            <a:ext cx="7826467" cy="3961615"/>
          </a:xfrm>
          <a:prstGeom prst="rect">
            <a:avLst/>
          </a:prstGeom>
        </p:spPr>
      </p:pic>
      <p:sp>
        <p:nvSpPr>
          <p:cNvPr id="5" name="Rechteck 4">
            <a:extLst>
              <a:ext uri="{FF2B5EF4-FFF2-40B4-BE49-F238E27FC236}">
                <a16:creationId xmlns:a16="http://schemas.microsoft.com/office/drawing/2014/main" id="{4932682F-4A83-06B2-D630-92164B0185D7}"/>
              </a:ext>
            </a:extLst>
          </p:cNvPr>
          <p:cNvSpPr/>
          <p:nvPr/>
        </p:nvSpPr>
        <p:spPr>
          <a:xfrm>
            <a:off x="764773" y="5353397"/>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D9B845ED-AE09-F6D6-F91C-77D56E9BFD72}"/>
              </a:ext>
            </a:extLst>
          </p:cNvPr>
          <p:cNvSpPr/>
          <p:nvPr/>
        </p:nvSpPr>
        <p:spPr>
          <a:xfrm>
            <a:off x="2011681" y="3567353"/>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1EC18EBD-477E-7BD7-7BBA-720E8F11E474}"/>
              </a:ext>
            </a:extLst>
          </p:cNvPr>
          <p:cNvSpPr/>
          <p:nvPr/>
        </p:nvSpPr>
        <p:spPr>
          <a:xfrm>
            <a:off x="1753987" y="2939916"/>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2595797D-56F4-5D23-2250-81F5E14DB341}"/>
              </a:ext>
            </a:extLst>
          </p:cNvPr>
          <p:cNvSpPr/>
          <p:nvPr/>
        </p:nvSpPr>
        <p:spPr>
          <a:xfrm>
            <a:off x="1458887" y="2457778"/>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a:extLst>
              <a:ext uri="{FF2B5EF4-FFF2-40B4-BE49-F238E27FC236}">
                <a16:creationId xmlns:a16="http://schemas.microsoft.com/office/drawing/2014/main" id="{27316AAD-8595-9EBE-C4F2-81B03A4E8E48}"/>
              </a:ext>
            </a:extLst>
          </p:cNvPr>
          <p:cNvSpPr/>
          <p:nvPr/>
        </p:nvSpPr>
        <p:spPr>
          <a:xfrm>
            <a:off x="3939501" y="1973083"/>
            <a:ext cx="361180" cy="409874"/>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a:extLst>
              <a:ext uri="{FF2B5EF4-FFF2-40B4-BE49-F238E27FC236}">
                <a16:creationId xmlns:a16="http://schemas.microsoft.com/office/drawing/2014/main" id="{1DDA3BBB-8833-B968-2C2E-4B03BC2A4307}"/>
              </a:ext>
            </a:extLst>
          </p:cNvPr>
          <p:cNvSpPr/>
          <p:nvPr/>
        </p:nvSpPr>
        <p:spPr>
          <a:xfrm>
            <a:off x="4363760" y="3023041"/>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11F4B591-3311-C967-9FFC-12D4620D1BD0}"/>
              </a:ext>
            </a:extLst>
          </p:cNvPr>
          <p:cNvSpPr/>
          <p:nvPr/>
        </p:nvSpPr>
        <p:spPr>
          <a:xfrm>
            <a:off x="5968116" y="3855506"/>
            <a:ext cx="257694" cy="282633"/>
          </a:xfrm>
          <a:prstGeom prst="rect">
            <a:avLst/>
          </a:prstGeom>
          <a:solidFill>
            <a:srgbClr val="C0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F6E75ECD-DA83-E5B4-2199-DB6B524D551A}"/>
              </a:ext>
            </a:extLst>
          </p:cNvPr>
          <p:cNvSpPr txBox="1"/>
          <p:nvPr/>
        </p:nvSpPr>
        <p:spPr>
          <a:xfrm>
            <a:off x="1075460" y="5333810"/>
            <a:ext cx="2031325" cy="369332"/>
          </a:xfrm>
          <a:prstGeom prst="rect">
            <a:avLst/>
          </a:prstGeom>
          <a:noFill/>
        </p:spPr>
        <p:txBody>
          <a:bodyPr wrap="none" rtlCol="0">
            <a:spAutoFit/>
          </a:bodyPr>
          <a:lstStyle/>
          <a:p>
            <a:r>
              <a:rPr lang="de-CH" dirty="0" err="1">
                <a:solidFill>
                  <a:srgbClr val="C00000"/>
                </a:solidFill>
                <a:latin typeface="Arial" panose="020B0604020202020204" pitchFamily="34" charset="0"/>
                <a:cs typeface="Arial" panose="020B0604020202020204" pitchFamily="34" charset="0"/>
              </a:rPr>
              <a:t>MarieLies</a:t>
            </a:r>
            <a:r>
              <a:rPr lang="de-CH" dirty="0">
                <a:solidFill>
                  <a:srgbClr val="C00000"/>
                </a:solidFill>
                <a:latin typeface="Arial" panose="020B0604020202020204" pitchFamily="34" charset="0"/>
                <a:cs typeface="Arial" panose="020B0604020202020204" pitchFamily="34" charset="0"/>
              </a:rPr>
              <a:t> Birchler</a:t>
            </a:r>
          </a:p>
        </p:txBody>
      </p:sp>
      <p:sp>
        <p:nvSpPr>
          <p:cNvPr id="13" name="Rechteck 12">
            <a:extLst>
              <a:ext uri="{FF2B5EF4-FFF2-40B4-BE49-F238E27FC236}">
                <a16:creationId xmlns:a16="http://schemas.microsoft.com/office/drawing/2014/main" id="{318A504A-D83A-661E-2410-E4D653E7E8D9}"/>
              </a:ext>
            </a:extLst>
          </p:cNvPr>
          <p:cNvSpPr/>
          <p:nvPr/>
        </p:nvSpPr>
        <p:spPr>
          <a:xfrm>
            <a:off x="756461" y="5862858"/>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C4199A81-64A2-9D7D-3FEE-D4A170344B13}"/>
              </a:ext>
            </a:extLst>
          </p:cNvPr>
          <p:cNvSpPr txBox="1"/>
          <p:nvPr/>
        </p:nvSpPr>
        <p:spPr>
          <a:xfrm>
            <a:off x="1075460" y="5851584"/>
            <a:ext cx="1544012" cy="369332"/>
          </a:xfrm>
          <a:prstGeom prst="rect">
            <a:avLst/>
          </a:prstGeom>
          <a:noFill/>
        </p:spPr>
        <p:txBody>
          <a:bodyPr wrap="none" rtlCol="0">
            <a:spAutoFit/>
          </a:bodyPr>
          <a:lstStyle/>
          <a:p>
            <a:r>
              <a:rPr lang="de-CH" dirty="0">
                <a:solidFill>
                  <a:srgbClr val="FF0000"/>
                </a:solidFill>
                <a:latin typeface="Arial" panose="020B0604020202020204" pitchFamily="34" charset="0"/>
                <a:cs typeface="Arial" panose="020B0604020202020204" pitchFamily="34" charset="0"/>
              </a:rPr>
              <a:t>Mario Delfino</a:t>
            </a:r>
          </a:p>
        </p:txBody>
      </p:sp>
      <p:sp>
        <p:nvSpPr>
          <p:cNvPr id="15" name="Rechteck 14">
            <a:extLst>
              <a:ext uri="{FF2B5EF4-FFF2-40B4-BE49-F238E27FC236}">
                <a16:creationId xmlns:a16="http://schemas.microsoft.com/office/drawing/2014/main" id="{DB505058-CDFD-742E-C3F5-C1E91FFE7EA7}"/>
              </a:ext>
            </a:extLst>
          </p:cNvPr>
          <p:cNvSpPr/>
          <p:nvPr/>
        </p:nvSpPr>
        <p:spPr>
          <a:xfrm>
            <a:off x="2267367" y="3567440"/>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a:extLst>
              <a:ext uri="{FF2B5EF4-FFF2-40B4-BE49-F238E27FC236}">
                <a16:creationId xmlns:a16="http://schemas.microsoft.com/office/drawing/2014/main" id="{501968D6-A1FF-D3A3-62AC-BB93CEBB8EFB}"/>
              </a:ext>
            </a:extLst>
          </p:cNvPr>
          <p:cNvSpPr/>
          <p:nvPr/>
        </p:nvSpPr>
        <p:spPr>
          <a:xfrm>
            <a:off x="1899460" y="4344105"/>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a:extLst>
              <a:ext uri="{FF2B5EF4-FFF2-40B4-BE49-F238E27FC236}">
                <a16:creationId xmlns:a16="http://schemas.microsoft.com/office/drawing/2014/main" id="{23963511-745F-2826-C4EA-41157278E929}"/>
              </a:ext>
            </a:extLst>
          </p:cNvPr>
          <p:cNvSpPr/>
          <p:nvPr/>
        </p:nvSpPr>
        <p:spPr>
          <a:xfrm>
            <a:off x="2001706" y="2948228"/>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17">
            <a:extLst>
              <a:ext uri="{FF2B5EF4-FFF2-40B4-BE49-F238E27FC236}">
                <a16:creationId xmlns:a16="http://schemas.microsoft.com/office/drawing/2014/main" id="{1641B9D1-15E7-901E-033D-02AD11C16F16}"/>
              </a:ext>
            </a:extLst>
          </p:cNvPr>
          <p:cNvSpPr/>
          <p:nvPr/>
        </p:nvSpPr>
        <p:spPr>
          <a:xfrm>
            <a:off x="6631895" y="2773660"/>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Rechteck 18">
            <a:extLst>
              <a:ext uri="{FF2B5EF4-FFF2-40B4-BE49-F238E27FC236}">
                <a16:creationId xmlns:a16="http://schemas.microsoft.com/office/drawing/2014/main" id="{3B54E3E7-6856-C9E9-1BDC-BA7516AD7D20}"/>
              </a:ext>
            </a:extLst>
          </p:cNvPr>
          <p:cNvSpPr/>
          <p:nvPr/>
        </p:nvSpPr>
        <p:spPr>
          <a:xfrm>
            <a:off x="6365888" y="3572874"/>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a:extLst>
              <a:ext uri="{FF2B5EF4-FFF2-40B4-BE49-F238E27FC236}">
                <a16:creationId xmlns:a16="http://schemas.microsoft.com/office/drawing/2014/main" id="{690C7D69-4CA3-63BC-C7BE-EE4700E7075D}"/>
              </a:ext>
            </a:extLst>
          </p:cNvPr>
          <p:cNvSpPr/>
          <p:nvPr/>
        </p:nvSpPr>
        <p:spPr>
          <a:xfrm>
            <a:off x="1719077" y="2460743"/>
            <a:ext cx="257694" cy="282633"/>
          </a:xfrm>
          <a:prstGeom prst="rect">
            <a:avLst/>
          </a:prstGeom>
          <a:solidFill>
            <a:srgbClr val="FF0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Rechteck 21">
            <a:extLst>
              <a:ext uri="{FF2B5EF4-FFF2-40B4-BE49-F238E27FC236}">
                <a16:creationId xmlns:a16="http://schemas.microsoft.com/office/drawing/2014/main" id="{A83B54E8-9E27-18CA-69C5-0F321FB678CB}"/>
              </a:ext>
            </a:extLst>
          </p:cNvPr>
          <p:cNvSpPr/>
          <p:nvPr/>
        </p:nvSpPr>
        <p:spPr>
          <a:xfrm>
            <a:off x="6222079" y="3861269"/>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Textfeld 22">
            <a:extLst>
              <a:ext uri="{FF2B5EF4-FFF2-40B4-BE49-F238E27FC236}">
                <a16:creationId xmlns:a16="http://schemas.microsoft.com/office/drawing/2014/main" id="{3E36EAC4-5B4C-56A0-BBBE-0E4403F8C394}"/>
              </a:ext>
            </a:extLst>
          </p:cNvPr>
          <p:cNvSpPr txBox="1"/>
          <p:nvPr/>
        </p:nvSpPr>
        <p:spPr>
          <a:xfrm>
            <a:off x="4063885" y="5836735"/>
            <a:ext cx="1864613" cy="369332"/>
          </a:xfrm>
          <a:prstGeom prst="rect">
            <a:avLst/>
          </a:prstGeom>
          <a:noFill/>
        </p:spPr>
        <p:txBody>
          <a:bodyPr wrap="none" rtlCol="0">
            <a:spAutoFit/>
          </a:bodyPr>
          <a:lstStyle/>
          <a:p>
            <a:r>
              <a:rPr lang="de-CH" dirty="0">
                <a:solidFill>
                  <a:srgbClr val="FFC000"/>
                </a:solidFill>
                <a:latin typeface="Arial" panose="020B0604020202020204" pitchFamily="34" charset="0"/>
                <a:cs typeface="Arial" panose="020B0604020202020204" pitchFamily="34" charset="0"/>
              </a:rPr>
              <a:t>Sergio Devecchi</a:t>
            </a:r>
          </a:p>
        </p:txBody>
      </p:sp>
      <p:sp>
        <p:nvSpPr>
          <p:cNvPr id="25" name="Rechteck 24">
            <a:extLst>
              <a:ext uri="{FF2B5EF4-FFF2-40B4-BE49-F238E27FC236}">
                <a16:creationId xmlns:a16="http://schemas.microsoft.com/office/drawing/2014/main" id="{AAF02165-3C6C-4BCC-DD41-BD0A630DB2EF}"/>
              </a:ext>
            </a:extLst>
          </p:cNvPr>
          <p:cNvSpPr/>
          <p:nvPr/>
        </p:nvSpPr>
        <p:spPr>
          <a:xfrm>
            <a:off x="5592427" y="2748721"/>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Rechteck 25">
            <a:extLst>
              <a:ext uri="{FF2B5EF4-FFF2-40B4-BE49-F238E27FC236}">
                <a16:creationId xmlns:a16="http://schemas.microsoft.com/office/drawing/2014/main" id="{63DB4CF0-9E80-E41D-43A4-B20CA6CFB4FB}"/>
              </a:ext>
            </a:extLst>
          </p:cNvPr>
          <p:cNvSpPr/>
          <p:nvPr/>
        </p:nvSpPr>
        <p:spPr>
          <a:xfrm>
            <a:off x="2229963" y="2471437"/>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Rechteck 26">
            <a:extLst>
              <a:ext uri="{FF2B5EF4-FFF2-40B4-BE49-F238E27FC236}">
                <a16:creationId xmlns:a16="http://schemas.microsoft.com/office/drawing/2014/main" id="{622501E4-88A7-04E7-AAAE-F6E7DFE8B108}"/>
              </a:ext>
            </a:extLst>
          </p:cNvPr>
          <p:cNvSpPr/>
          <p:nvPr/>
        </p:nvSpPr>
        <p:spPr>
          <a:xfrm>
            <a:off x="2272359" y="2968248"/>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a:extLst>
              <a:ext uri="{FF2B5EF4-FFF2-40B4-BE49-F238E27FC236}">
                <a16:creationId xmlns:a16="http://schemas.microsoft.com/office/drawing/2014/main" id="{6D78D3FB-A6F8-4D50-0193-D632C542B227}"/>
              </a:ext>
            </a:extLst>
          </p:cNvPr>
          <p:cNvSpPr/>
          <p:nvPr/>
        </p:nvSpPr>
        <p:spPr>
          <a:xfrm>
            <a:off x="2516861" y="3564766"/>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Rechteck 28">
            <a:extLst>
              <a:ext uri="{FF2B5EF4-FFF2-40B4-BE49-F238E27FC236}">
                <a16:creationId xmlns:a16="http://schemas.microsoft.com/office/drawing/2014/main" id="{05A81AFE-8489-209E-3529-756B6E356D0F}"/>
              </a:ext>
            </a:extLst>
          </p:cNvPr>
          <p:cNvSpPr/>
          <p:nvPr/>
        </p:nvSpPr>
        <p:spPr>
          <a:xfrm>
            <a:off x="3655705" y="5839378"/>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feld 29">
            <a:extLst>
              <a:ext uri="{FF2B5EF4-FFF2-40B4-BE49-F238E27FC236}">
                <a16:creationId xmlns:a16="http://schemas.microsoft.com/office/drawing/2014/main" id="{D9C8805A-25EF-3589-F0BE-F39C0A142000}"/>
              </a:ext>
            </a:extLst>
          </p:cNvPr>
          <p:cNvSpPr txBox="1"/>
          <p:nvPr/>
        </p:nvSpPr>
        <p:spPr>
          <a:xfrm>
            <a:off x="6520152" y="5360527"/>
            <a:ext cx="1992853" cy="369332"/>
          </a:xfrm>
          <a:prstGeom prst="rect">
            <a:avLst/>
          </a:prstGeom>
          <a:noFill/>
        </p:spPr>
        <p:txBody>
          <a:bodyPr wrap="none" rtlCol="0">
            <a:spAutoFit/>
          </a:bodyPr>
          <a:lstStyle/>
          <a:p>
            <a:r>
              <a:rPr lang="de-CH" dirty="0">
                <a:solidFill>
                  <a:srgbClr val="00B050"/>
                </a:solidFill>
                <a:latin typeface="Arial" panose="020B0604020202020204" pitchFamily="34" charset="0"/>
                <a:cs typeface="Arial" panose="020B0604020202020204" pitchFamily="34" charset="0"/>
              </a:rPr>
              <a:t>Claude Richstein </a:t>
            </a:r>
          </a:p>
        </p:txBody>
      </p:sp>
      <p:sp>
        <p:nvSpPr>
          <p:cNvPr id="31" name="Rechteck 30">
            <a:extLst>
              <a:ext uri="{FF2B5EF4-FFF2-40B4-BE49-F238E27FC236}">
                <a16:creationId xmlns:a16="http://schemas.microsoft.com/office/drawing/2014/main" id="{E2B30EFE-A873-6B1D-E7DD-19C7CC901F78}"/>
              </a:ext>
            </a:extLst>
          </p:cNvPr>
          <p:cNvSpPr/>
          <p:nvPr/>
        </p:nvSpPr>
        <p:spPr>
          <a:xfrm>
            <a:off x="6186789" y="5363170"/>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Rechteck 31">
            <a:extLst>
              <a:ext uri="{FF2B5EF4-FFF2-40B4-BE49-F238E27FC236}">
                <a16:creationId xmlns:a16="http://schemas.microsoft.com/office/drawing/2014/main" id="{5CD0D6CA-B7D8-3530-71F5-7F38C4E24A89}"/>
              </a:ext>
            </a:extLst>
          </p:cNvPr>
          <p:cNvSpPr/>
          <p:nvPr/>
        </p:nvSpPr>
        <p:spPr>
          <a:xfrm>
            <a:off x="4295814" y="1973082"/>
            <a:ext cx="409536" cy="409874"/>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Rechteck 32">
            <a:extLst>
              <a:ext uri="{FF2B5EF4-FFF2-40B4-BE49-F238E27FC236}">
                <a16:creationId xmlns:a16="http://schemas.microsoft.com/office/drawing/2014/main" id="{6D374EE1-9F9E-7764-47BA-4FC68DA1BDB1}"/>
              </a:ext>
            </a:extLst>
          </p:cNvPr>
          <p:cNvSpPr/>
          <p:nvPr/>
        </p:nvSpPr>
        <p:spPr>
          <a:xfrm>
            <a:off x="2534084" y="2957495"/>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Rechteck 33">
            <a:extLst>
              <a:ext uri="{FF2B5EF4-FFF2-40B4-BE49-F238E27FC236}">
                <a16:creationId xmlns:a16="http://schemas.microsoft.com/office/drawing/2014/main" id="{DB922271-7B17-25DD-D3BB-F0393DE5E7E1}"/>
              </a:ext>
            </a:extLst>
          </p:cNvPr>
          <p:cNvSpPr/>
          <p:nvPr/>
        </p:nvSpPr>
        <p:spPr>
          <a:xfrm>
            <a:off x="3518545" y="2943309"/>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5" name="Rechteck 34">
            <a:extLst>
              <a:ext uri="{FF2B5EF4-FFF2-40B4-BE49-F238E27FC236}">
                <a16:creationId xmlns:a16="http://schemas.microsoft.com/office/drawing/2014/main" id="{D3977170-31CB-3F93-FB2F-C69BE182B08B}"/>
              </a:ext>
            </a:extLst>
          </p:cNvPr>
          <p:cNvSpPr/>
          <p:nvPr/>
        </p:nvSpPr>
        <p:spPr>
          <a:xfrm>
            <a:off x="5850485" y="2743376"/>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chteck 35">
            <a:extLst>
              <a:ext uri="{FF2B5EF4-FFF2-40B4-BE49-F238E27FC236}">
                <a16:creationId xmlns:a16="http://schemas.microsoft.com/office/drawing/2014/main" id="{AAEB1E26-18A9-9386-5A54-424F7FD20F07}"/>
              </a:ext>
            </a:extLst>
          </p:cNvPr>
          <p:cNvSpPr/>
          <p:nvPr/>
        </p:nvSpPr>
        <p:spPr>
          <a:xfrm>
            <a:off x="6492649" y="3858554"/>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Rechteck 36">
            <a:extLst>
              <a:ext uri="{FF2B5EF4-FFF2-40B4-BE49-F238E27FC236}">
                <a16:creationId xmlns:a16="http://schemas.microsoft.com/office/drawing/2014/main" id="{CB298AC5-76E1-04DB-A2EC-78A539E5A3E4}"/>
              </a:ext>
            </a:extLst>
          </p:cNvPr>
          <p:cNvSpPr/>
          <p:nvPr/>
        </p:nvSpPr>
        <p:spPr>
          <a:xfrm>
            <a:off x="6670934" y="3360873"/>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Rechteck 38">
            <a:extLst>
              <a:ext uri="{FF2B5EF4-FFF2-40B4-BE49-F238E27FC236}">
                <a16:creationId xmlns:a16="http://schemas.microsoft.com/office/drawing/2014/main" id="{9AD575F9-AF13-116F-6ACC-A416B57BCDA3}"/>
              </a:ext>
            </a:extLst>
          </p:cNvPr>
          <p:cNvSpPr/>
          <p:nvPr/>
        </p:nvSpPr>
        <p:spPr>
          <a:xfrm>
            <a:off x="3263176" y="2939915"/>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Rechteck 39">
            <a:extLst>
              <a:ext uri="{FF2B5EF4-FFF2-40B4-BE49-F238E27FC236}">
                <a16:creationId xmlns:a16="http://schemas.microsoft.com/office/drawing/2014/main" id="{F5CDB1FE-F394-9CB0-B904-DF991B185092}"/>
              </a:ext>
            </a:extLst>
          </p:cNvPr>
          <p:cNvSpPr/>
          <p:nvPr/>
        </p:nvSpPr>
        <p:spPr>
          <a:xfrm>
            <a:off x="4870990" y="3023041"/>
            <a:ext cx="257694" cy="282633"/>
          </a:xfrm>
          <a:prstGeom prst="rect">
            <a:avLst/>
          </a:prstGeom>
          <a:solidFill>
            <a:srgbClr val="00B05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Rechteck 40">
            <a:extLst>
              <a:ext uri="{FF2B5EF4-FFF2-40B4-BE49-F238E27FC236}">
                <a16:creationId xmlns:a16="http://schemas.microsoft.com/office/drawing/2014/main" id="{B885C4CE-95FE-D8AF-BB58-0377DB67687C}"/>
              </a:ext>
            </a:extLst>
          </p:cNvPr>
          <p:cNvSpPr/>
          <p:nvPr/>
        </p:nvSpPr>
        <p:spPr>
          <a:xfrm>
            <a:off x="4603376" y="3023040"/>
            <a:ext cx="257694" cy="282633"/>
          </a:xfrm>
          <a:prstGeom prst="rect">
            <a:avLst/>
          </a:prstGeom>
          <a:solidFill>
            <a:srgbClr val="FFC00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Textfeld 41">
            <a:extLst>
              <a:ext uri="{FF2B5EF4-FFF2-40B4-BE49-F238E27FC236}">
                <a16:creationId xmlns:a16="http://schemas.microsoft.com/office/drawing/2014/main" id="{34522930-391E-46AA-7C45-0443873063C4}"/>
              </a:ext>
            </a:extLst>
          </p:cNvPr>
          <p:cNvSpPr txBox="1"/>
          <p:nvPr/>
        </p:nvSpPr>
        <p:spPr>
          <a:xfrm>
            <a:off x="6524311" y="5805353"/>
            <a:ext cx="1484124" cy="369332"/>
          </a:xfrm>
          <a:prstGeom prst="rect">
            <a:avLst/>
          </a:prstGeom>
          <a:noFill/>
        </p:spPr>
        <p:txBody>
          <a:bodyPr wrap="none" rtlCol="0">
            <a:spAutoFit/>
          </a:bodyPr>
          <a:lstStyle/>
          <a:p>
            <a:r>
              <a:rPr lang="de-CH" dirty="0">
                <a:solidFill>
                  <a:srgbClr val="0070C0"/>
                </a:solidFill>
                <a:latin typeface="Arial" panose="020B0604020202020204" pitchFamily="34" charset="0"/>
                <a:cs typeface="Arial" panose="020B0604020202020204" pitchFamily="34" charset="0"/>
              </a:rPr>
              <a:t>Uschi Waser</a:t>
            </a:r>
          </a:p>
        </p:txBody>
      </p:sp>
      <p:sp>
        <p:nvSpPr>
          <p:cNvPr id="43" name="Rechteck 42">
            <a:extLst>
              <a:ext uri="{FF2B5EF4-FFF2-40B4-BE49-F238E27FC236}">
                <a16:creationId xmlns:a16="http://schemas.microsoft.com/office/drawing/2014/main" id="{545E99B4-C37A-AFA2-509C-115CE345A980}"/>
              </a:ext>
            </a:extLst>
          </p:cNvPr>
          <p:cNvSpPr/>
          <p:nvPr/>
        </p:nvSpPr>
        <p:spPr>
          <a:xfrm>
            <a:off x="6190948" y="5807996"/>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Rechteck 43">
            <a:extLst>
              <a:ext uri="{FF2B5EF4-FFF2-40B4-BE49-F238E27FC236}">
                <a16:creationId xmlns:a16="http://schemas.microsoft.com/office/drawing/2014/main" id="{F621CCCE-8F65-FC87-022E-E6953B5A6AB2}"/>
              </a:ext>
            </a:extLst>
          </p:cNvPr>
          <p:cNvSpPr/>
          <p:nvPr/>
        </p:nvSpPr>
        <p:spPr>
          <a:xfrm>
            <a:off x="6746202" y="3866612"/>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5" name="Rechteck 44">
            <a:extLst>
              <a:ext uri="{FF2B5EF4-FFF2-40B4-BE49-F238E27FC236}">
                <a16:creationId xmlns:a16="http://schemas.microsoft.com/office/drawing/2014/main" id="{379BFA21-F0AB-CB35-DC98-0797EB23B8B7}"/>
              </a:ext>
            </a:extLst>
          </p:cNvPr>
          <p:cNvSpPr/>
          <p:nvPr/>
        </p:nvSpPr>
        <p:spPr>
          <a:xfrm>
            <a:off x="2800023" y="2959935"/>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6" name="Rechteck 45">
            <a:extLst>
              <a:ext uri="{FF2B5EF4-FFF2-40B4-BE49-F238E27FC236}">
                <a16:creationId xmlns:a16="http://schemas.microsoft.com/office/drawing/2014/main" id="{2F08C621-58BE-8177-9D12-D884943A0307}"/>
              </a:ext>
            </a:extLst>
          </p:cNvPr>
          <p:cNvSpPr/>
          <p:nvPr/>
        </p:nvSpPr>
        <p:spPr>
          <a:xfrm>
            <a:off x="1976421" y="2460928"/>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Rechteck 46">
            <a:extLst>
              <a:ext uri="{FF2B5EF4-FFF2-40B4-BE49-F238E27FC236}">
                <a16:creationId xmlns:a16="http://schemas.microsoft.com/office/drawing/2014/main" id="{B8E316CA-F174-456E-2AD9-3BA9A72120F6}"/>
              </a:ext>
            </a:extLst>
          </p:cNvPr>
          <p:cNvSpPr/>
          <p:nvPr/>
        </p:nvSpPr>
        <p:spPr>
          <a:xfrm>
            <a:off x="2799016" y="3564765"/>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Rechteck 47">
            <a:extLst>
              <a:ext uri="{FF2B5EF4-FFF2-40B4-BE49-F238E27FC236}">
                <a16:creationId xmlns:a16="http://schemas.microsoft.com/office/drawing/2014/main" id="{5561CC81-BE2B-0129-DDD4-D5FCBC2F18E2}"/>
              </a:ext>
            </a:extLst>
          </p:cNvPr>
          <p:cNvSpPr/>
          <p:nvPr/>
        </p:nvSpPr>
        <p:spPr>
          <a:xfrm>
            <a:off x="6894390" y="2769193"/>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9" name="Rechteck 48">
            <a:extLst>
              <a:ext uri="{FF2B5EF4-FFF2-40B4-BE49-F238E27FC236}">
                <a16:creationId xmlns:a16="http://schemas.microsoft.com/office/drawing/2014/main" id="{D2079DB7-9332-EDA9-C822-3E6F2E2B4F8E}"/>
              </a:ext>
            </a:extLst>
          </p:cNvPr>
          <p:cNvSpPr/>
          <p:nvPr/>
        </p:nvSpPr>
        <p:spPr>
          <a:xfrm>
            <a:off x="6113184" y="2746156"/>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0" name="Rechteck 49">
            <a:extLst>
              <a:ext uri="{FF2B5EF4-FFF2-40B4-BE49-F238E27FC236}">
                <a16:creationId xmlns:a16="http://schemas.microsoft.com/office/drawing/2014/main" id="{CDEF3C77-AAA2-24DA-3AC2-F8887B5E451D}"/>
              </a:ext>
            </a:extLst>
          </p:cNvPr>
          <p:cNvSpPr/>
          <p:nvPr/>
        </p:nvSpPr>
        <p:spPr>
          <a:xfrm>
            <a:off x="5115381" y="3026435"/>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Rechteck 50">
            <a:extLst>
              <a:ext uri="{FF2B5EF4-FFF2-40B4-BE49-F238E27FC236}">
                <a16:creationId xmlns:a16="http://schemas.microsoft.com/office/drawing/2014/main" id="{ED65F545-1F3C-2A4E-72C2-8DB70CEF8B19}"/>
              </a:ext>
            </a:extLst>
          </p:cNvPr>
          <p:cNvSpPr/>
          <p:nvPr/>
        </p:nvSpPr>
        <p:spPr>
          <a:xfrm>
            <a:off x="3761651" y="2952224"/>
            <a:ext cx="257694" cy="282633"/>
          </a:xfrm>
          <a:prstGeom prst="rect">
            <a:avLst/>
          </a:prstGeom>
          <a:solidFill>
            <a:srgbClr val="0070C0">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Ellipse 37">
            <a:extLst>
              <a:ext uri="{FF2B5EF4-FFF2-40B4-BE49-F238E27FC236}">
                <a16:creationId xmlns:a16="http://schemas.microsoft.com/office/drawing/2014/main" id="{4077344B-5F84-9605-012E-C9F56F43973D}"/>
              </a:ext>
            </a:extLst>
          </p:cNvPr>
          <p:cNvSpPr/>
          <p:nvPr/>
        </p:nvSpPr>
        <p:spPr>
          <a:xfrm>
            <a:off x="576000" y="1548000"/>
            <a:ext cx="7826467" cy="3762000"/>
          </a:xfrm>
          <a:prstGeom prst="ellipse">
            <a:avLst/>
          </a:prstGeom>
          <a:noFill/>
          <a:ln>
            <a:solidFill>
              <a:srgbClr val="DE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Titel 1">
            <a:extLst>
              <a:ext uri="{FF2B5EF4-FFF2-40B4-BE49-F238E27FC236}">
                <a16:creationId xmlns:a16="http://schemas.microsoft.com/office/drawing/2014/main" id="{A3FCF5F4-84AF-03FB-BADF-3C03683C247B}"/>
              </a:ext>
            </a:extLst>
          </p:cNvPr>
          <p:cNvSpPr>
            <a:spLocks noGrp="1"/>
          </p:cNvSpPr>
          <p:nvPr>
            <p:ph type="title"/>
          </p:nvPr>
        </p:nvSpPr>
        <p:spPr>
          <a:xfrm>
            <a:off x="628650" y="365127"/>
            <a:ext cx="7886700" cy="724764"/>
          </a:xfrm>
        </p:spPr>
        <p:txBody>
          <a:bodyPr>
            <a:norm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Wer trägt welche Verantwortung wofür?</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6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500"/>
                                        <p:tgtEl>
                                          <p:spTgt spid="4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fade">
                                      <p:cBhvr>
                                        <p:cTn id="132" dur="500"/>
                                        <p:tgtEl>
                                          <p:spTgt spid="4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fade">
                                      <p:cBhvr>
                                        <p:cTn id="135" dur="500"/>
                                        <p:tgtEl>
                                          <p:spTgt spid="4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500"/>
                                        <p:tgtEl>
                                          <p:spTgt spid="4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fade">
                                      <p:cBhvr>
                                        <p:cTn id="141" dur="500"/>
                                        <p:tgtEl>
                                          <p:spTgt spid="5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animBg="1"/>
      <p:bldP spid="14" grpId="0"/>
      <p:bldP spid="15" grpId="0" animBg="1"/>
      <p:bldP spid="16" grpId="0" animBg="1"/>
      <p:bldP spid="17" grpId="0" animBg="1"/>
      <p:bldP spid="18" grpId="0" animBg="1"/>
      <p:bldP spid="19" grpId="0" animBg="1"/>
      <p:bldP spid="20" grpId="0" animBg="1"/>
      <p:bldP spid="22" grpId="0" animBg="1"/>
      <p:bldP spid="23" grpId="0"/>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545</Words>
  <Application>Microsoft Office PowerPoint</Application>
  <PresentationFormat>Bildschirmpräsentation (4:3)</PresentationFormat>
  <Paragraphs>31</Paragraphs>
  <Slides>8</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Aptos</vt:lpstr>
      <vt:lpstr>Aptos Display</vt:lpstr>
      <vt:lpstr>Arial</vt:lpstr>
      <vt:lpstr>Calibri</vt:lpstr>
      <vt:lpstr>Times New Roman</vt:lpstr>
      <vt:lpstr>Office</vt:lpstr>
      <vt:lpstr>B.4  Wer trägt welche Verantwortung wofür?</vt:lpstr>
      <vt:lpstr>Wer trägt welche Verantwortung wofür?</vt:lpstr>
      <vt:lpstr>Wer trägt welche Verantwortung wofür?</vt:lpstr>
      <vt:lpstr>Wer trägt welche Verantwortung wofür?</vt:lpstr>
      <vt:lpstr>Wer trägt welche Verantwortung wofür?</vt:lpstr>
      <vt:lpstr>Wer trägt welche Verantwortung wofür?</vt:lpstr>
      <vt:lpstr>Wer trägt welche Verantwortung wofür?</vt:lpstr>
      <vt:lpstr>Wer trägt welche Verantwortung wofür?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lastModifiedBy>Utz Hans PH Luzern</cp:lastModifiedBy>
  <cp:revision>22</cp:revision>
  <dcterms:created xsi:type="dcterms:W3CDTF">2024-04-14T06:19:19Z</dcterms:created>
  <dcterms:modified xsi:type="dcterms:W3CDTF">2024-12-16T09:24:05Z</dcterms:modified>
</cp:coreProperties>
</file>