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04_AAB0E36E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10_19694DC6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17_267078C3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2" r:id="rId2"/>
  </p:sldMasterIdLst>
  <p:notesMasterIdLst>
    <p:notesMasterId r:id="rId15"/>
  </p:notesMasterIdLst>
  <p:sldIdLst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72" r:id="rId11"/>
    <p:sldId id="274" r:id="rId12"/>
    <p:sldId id="278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F5C98D-7842-3D44-917C-900FAE377930}" name="Utz Hans PH Luzern" initials="HU" userId="S::hans.utz@phlu.ch::dd33b5bd-b068-4a0b-ba44-e200ae86ef26" providerId="AD"/>
  <p188:author id="{FE92A8AD-CB0C-7E28-EBA6-0875DD8F8ACC}" name="Castro Sonia" initials="" userId="S::castrs@usi.ch::2c16450a-c2f1-4da9-b39f-05b69d41dc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AFC9"/>
    <a:srgbClr val="759CE9"/>
    <a:srgbClr val="95B1CB"/>
    <a:srgbClr val="D9E0EC"/>
    <a:srgbClr val="8E96D2"/>
    <a:srgbClr val="EFD8B8"/>
    <a:srgbClr val="DCBE8C"/>
    <a:srgbClr val="CAD8E5"/>
    <a:srgbClr val="FBCF28"/>
    <a:srgbClr val="FAC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3" autoAdjust="0"/>
    <p:restoredTop sz="79462" autoAdjust="0"/>
  </p:normalViewPr>
  <p:slideViewPr>
    <p:cSldViewPr snapToGrid="0">
      <p:cViewPr varScale="1">
        <p:scale>
          <a:sx n="85" d="100"/>
          <a:sy n="85" d="100"/>
        </p:scale>
        <p:origin x="13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modernComment_104_AAB0E36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F84AB1A-8101-1E48-9B57-E2CD7CF35364}" authorId="{FE92A8AD-CB0C-7E28-EBA6-0875DD8F8ACC}" created="2024-12-09T10:32:39.08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63719278" sldId="260"/>
      <ac:spMk id="24" creationId="{FA221205-1785-E739-1178-AEB869D28E79}"/>
      <ac:txMk cp="22" len="115">
        <ac:context len="138" hash="3682643520"/>
      </ac:txMk>
    </ac:txMkLst>
    <p188:pos x="2412890" y="1096201"/>
    <p188:replyLst>
      <p188:reply id="{16E2DF5C-493B-46A2-85B3-72F7F8C1245C}" authorId="{F2F5C98D-7842-3D44-917C-900FAE377930}" created="2024-12-09T19:23:13.281">
        <p188:txBody>
          <a:bodyPr/>
          <a:lstStyle/>
          <a:p>
            <a:r>
              <a:rPr lang="de-CH"/>
              <a:t>grazie!</a:t>
            </a:r>
          </a:p>
        </p188:txBody>
      </p188:reply>
    </p188:replyLst>
    <p188:txBody>
      <a:bodyPr/>
      <a:lstStyle/>
      <a:p>
        <a:r>
          <a:rPr lang="it-CH"/>
          <a:t>É corretto?</a:t>
        </a:r>
      </a:p>
    </p188:txBody>
  </p188:cm>
</p188:cmLst>
</file>

<file path=ppt/comments/modernComment_110_19694DC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DFFC0ED-D5CE-BA45-8819-4D6ABE5BCFBA}" authorId="{FE92A8AD-CB0C-7E28-EBA6-0875DD8F8ACC}" created="2024-12-09T10:39:38.04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6331590" sldId="272"/>
      <ac:spMk id="6" creationId="{F7D34F40-6DC8-E621-B53B-7FA973EE6534}"/>
      <ac:txMk cp="44" len="30">
        <ac:context len="75" hash="3461988271"/>
      </ac:txMk>
    </ac:txMkLst>
    <p188:pos x="5134405" y="931512"/>
    <p188:txBody>
      <a:bodyPr/>
      <a:lstStyle/>
      <a:p>
        <a:r>
          <a:rPr lang="it-CH"/>
          <a:t>È corretto? Perchè poco chiaro</a:t>
        </a:r>
      </a:p>
    </p188:txBody>
  </p188:cm>
</p188:cmLst>
</file>

<file path=ppt/comments/modernComment_117_267078C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7568F50-10A6-3F42-BABA-2156404502A5}" authorId="{FE92A8AD-CB0C-7E28-EBA6-0875DD8F8ACC}" created="2024-12-09T10:41:33.06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44905155" sldId="279"/>
      <ac:spMk id="24" creationId="{C3F38614-61FC-4FBB-C5A4-52D7E3E43EB8}"/>
    </ac:deMkLst>
    <p188:txBody>
      <a:bodyPr/>
      <a:lstStyle/>
      <a:p>
        <a:r>
          <a:rPr lang="it-CH"/>
          <a:t>Tutti? Usci c’é anche per noi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DBA12-3951-4907-A8FC-0BEFE830F272}" type="datetimeFigureOut">
              <a:rPr lang="de-CH" smtClean="0"/>
              <a:t>21.12.2024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91C47-D3AB-4A7B-8E15-D8E24A5337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8742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Questo è lo schema nel suo complesso. Viene introdotto nelle diapositive successive e costruito passo dopo passo. La panoramica del quadro sociale e giuridico è destinata al livello secondario 2 e si colloca a un livello di astrazione leggermente superiore e comporta fasi di realizzazione più ampie. Per il livello secondario 1, fare clic sul pulsante della versione breve e mostrare la presentazione.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5461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Die Visualisierungen brauchen keine Erklärungen.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039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quattro richieste altamente schematizzate poste allo Stato dalla società sono spiegate più dettagliatamente nel documento “B.3 Framework” e possono essere illustrate e spiegate qui passo dopo passo.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894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questioni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presenti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nello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schema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società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pone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allo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Stato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spiegate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più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dettagliatamente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documento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“B.3 Framework”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possono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mostrate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spiegate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passo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dopo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passo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111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governo federale ha risposto a queste richieste con misure e leggi, spostando l'enfasi dalla reazione alle necessità alla prevenzione del loro insorgere; tuttavia, raramente si può dimostrare che le misure preventive sono sbagliate. Si tende quindi a legiferare e normare troppo quando si è in dubbio, per non esporsi all'accusa di aver fatto troppo poco (si veda anche il documento “B3 Regole”).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7943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Gli anni indicano l'entrata in vigore delle disposizioni legali.. La Legge federale sulle misure contro la tubercolosi (1929) non è inclusa qui per motivi di chiarezza.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8693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Tuttavia, le leggi fornivano solo un quadro di riferimento, poiché l'attuazione era di competenza dei Cantoni, che la delegavano ai Comuni e alle organizzazioni ecclesiastiche e private, spesso senza controlli efficaci. Inoltre, l'attuazione varia da cantone a cantone.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6288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Die Visualisierung als 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visualizzazione nel suo complesso.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esamtes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4278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Lo schema non ha bisogno di spiegazioni.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1117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Lo </a:t>
            </a:r>
            <a:r>
              <a:rPr lang="de-CH" dirty="0" err="1"/>
              <a:t>schema</a:t>
            </a:r>
            <a:r>
              <a:rPr lang="de-CH" dirty="0"/>
              <a:t> non </a:t>
            </a:r>
            <a:r>
              <a:rPr lang="de-CH" dirty="0" err="1"/>
              <a:t>necessita</a:t>
            </a:r>
            <a:r>
              <a:rPr lang="de-CH" dirty="0"/>
              <a:t> di </a:t>
            </a:r>
            <a:r>
              <a:rPr lang="de-CH" dirty="0" err="1"/>
              <a:t>ulteriori</a:t>
            </a:r>
            <a:r>
              <a:rPr lang="de-CH" dirty="0"/>
              <a:t> </a:t>
            </a:r>
            <a:r>
              <a:rPr lang="de-CH" dirty="0" err="1"/>
              <a:t>spiegazioni</a:t>
            </a:r>
            <a:r>
              <a:rPr lang="de-CH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4942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Die Visualisierungen brauchen keine Erklärungen.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914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515694"/>
            <a:ext cx="7772400" cy="556968"/>
          </a:xfrm>
        </p:spPr>
        <p:txBody>
          <a:bodyPr anchor="b">
            <a:normAutofit/>
          </a:bodyPr>
          <a:lstStyle>
            <a:lvl1pPr algn="ctr"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www.fuersorge-zwang.ch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B.1 Begriffe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169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21.12.2024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526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21.12.2024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0757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69F23-2CAE-8C1D-6936-3ACC2DC0E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5C51A62-A7A3-B2BC-29A0-66AFB0DB0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867131-B9FF-1A53-9041-5C0304BB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4D01B0-CD87-054E-BE6E-7D80439A7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B49AAF-0712-582F-84B1-E5281367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9570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3CAC0-B7CF-1495-175B-B8CF03242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124D48-1C97-F1D1-82CC-1043B865A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8FF8E7-BF16-EF13-BE60-A072D0DD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F03C64-3B65-507C-3B8F-2D993B02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714756-7EDD-448E-B054-0596297FB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1961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6A510-D443-B4D4-620C-335F3CB4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3C298C-9D9D-30DD-12A3-850B3A659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91CD15-D5DF-9588-CF58-340D7F52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69EC57-058C-68B8-A805-A3FD03F1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16FC09-524F-5A2D-F79B-20333793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9184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C1B74-9872-55E8-FD96-625563DF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A9A30D-840C-E2ED-1335-6300DB744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DF45F0-6786-B9B2-635B-A317B164A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F4262C-A000-23C5-CFC4-11280A39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21.12.2024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3C2E0B-E623-9351-E7D5-576E7BEA9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ACF5FD1-0AD7-D2FA-8928-BE220D95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6214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E5F0A-56D7-1E19-EA6F-F77C5806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1E3AE4-7F5F-976E-84E9-AC3DDF4EE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2875ED-CECC-6F69-3556-6202F417B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6A623E3-E7B3-0FEB-0D3A-7E2FDA6DF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E32E8AE-DFBE-585B-9C3D-0C67A9140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31C0848-3896-8EB8-2D4B-AEDB160E0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21.12.2024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24FC655-70CC-22DA-5DC4-B08E2ACF6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9B0BCF8-AF43-7C62-2B39-5D7201F3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9128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B4769-A34D-3450-3415-9D8C3CB16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8C6A58-2C6F-2FE2-0D0C-DDCCDF26E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21.12.2024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56C72E-07B1-F5C3-5786-656761CE0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754F81-A728-4758-841B-F81966AC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1907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56E7B2-E064-A2BD-C172-EDB38E6B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21.12.2024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27AAA0-50E7-F969-9125-049675944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3F86D6-097A-1F82-00D6-5233B38C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825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1DA92-CF97-7A1E-54B5-43A42281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F1291E-BA49-416A-5262-EAF4DBD7E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AF89E49-5798-AF17-AB58-60D2C3244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6EE9A8-BCDA-1267-DD02-AFEFED571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21.12.2024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0F6E8D-2542-E64A-431C-A1B88FD2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87E9F9-E4F7-6F92-A906-C4350E09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358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65126"/>
          </a:xfrm>
        </p:spPr>
        <p:txBody>
          <a:bodyPr>
            <a:normAutofit/>
          </a:bodyPr>
          <a:lstStyle>
            <a:lvl1pPr algn="ctr"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www.fuersorge-zwang.ch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B.1 Begriffe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9382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2D843-FEC3-FF53-C428-AD0A1D60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798470E-7FEB-648A-B4CB-F95209286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FF9EAE-D36B-7543-B7D9-E5DC5CC59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00BFE12-91A3-BC7A-6C05-2CDE7084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21.12.2024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5B2E28-0499-E2FB-D48E-DB3C09078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979262-939F-03EA-87DE-7978402A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0092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0C702-DB85-CF3B-3D3F-C144E0A6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7881817-CD30-FDF1-A889-08D0A2A3E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292FB3-D229-C645-6503-4085343E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8CF922-7DD0-165E-36C7-1812A93C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C86877-F16E-DD79-4453-C948324D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0009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4A97655-E083-480D-24CE-8535F4767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788AE28-DA01-042D-0B52-2BE3CDCC9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CFF454-40EC-72AA-DB62-771C1CB2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A73AEA-9072-A8A7-447D-25795C16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AF42C9-D23C-FA2B-B2FC-9547C0EF8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223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21.12.2024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835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21.12.2024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527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21.12.2024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705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21.12.2024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138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21.12.2024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473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21.12.2024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661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21.12.2024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50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DE1474-EEFB-495A-A54F-52C026F89B92}" type="datetimeFigureOut">
              <a:rPr lang="de-CH" smtClean="0"/>
              <a:t>21.12.2024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615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55DF692-F141-7ED5-12EF-71DECFC08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0DDC2F-DBC4-86EA-EF2D-9C7AAD958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6286F7-B21E-E367-196D-B57D5A341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0452B-FA0E-46EB-8954-DC4FB9DE6CBA}" type="datetimeFigureOut">
              <a:rPr lang="de-CH" smtClean="0"/>
              <a:t>21.12.2024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6E500C-80E6-C56D-15BD-390B34F55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2DB619-E7CC-65CC-F4F5-8DC7273D4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402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microsoft.com/office/2018/10/relationships/comments" Target="../comments/modernComment_117_267078C3.xml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4_AAB0E36E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0_19694DC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C6F65-3299-2364-F222-89BD3FB49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215" y="58220"/>
            <a:ext cx="7772400" cy="1374066"/>
          </a:xfrm>
        </p:spPr>
        <p:txBody>
          <a:bodyPr>
            <a:normAutofit/>
          </a:bodyPr>
          <a:lstStyle/>
          <a:p>
            <a:r>
              <a:rPr kumimoji="0" lang="de-CH" altLang="de-DE" b="0" i="0" u="none" strike="noStrike" cap="none" normalizeH="0" baseline="0" dirty="0" bmk="_Toc15819170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B.3 </a:t>
            </a:r>
            <a:b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sz="2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Qual era e qual è il quadro sociale e giuridico?</a:t>
            </a:r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1EE55830-76C5-65D6-9657-8C03FFBA5A26}"/>
              </a:ext>
            </a:extLst>
          </p:cNvPr>
          <p:cNvSpPr/>
          <p:nvPr/>
        </p:nvSpPr>
        <p:spPr>
          <a:xfrm>
            <a:off x="4087088" y="490676"/>
            <a:ext cx="1080655" cy="509154"/>
          </a:xfrm>
          <a:prstGeom prst="roundRect">
            <a:avLst>
              <a:gd name="adj" fmla="val 50000"/>
            </a:avLst>
          </a:prstGeom>
          <a:noFill/>
          <a:ln>
            <a:solidFill>
              <a:srgbClr val="DCB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Interaktive Schaltfläche: Nächste(r) oder Weiter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C14FBFD-2628-3074-71C5-E328E2425D7D}"/>
              </a:ext>
            </a:extLst>
          </p:cNvPr>
          <p:cNvSpPr/>
          <p:nvPr/>
        </p:nvSpPr>
        <p:spPr>
          <a:xfrm>
            <a:off x="7981951" y="5783532"/>
            <a:ext cx="628650" cy="461665"/>
          </a:xfrm>
          <a:prstGeom prst="actionButtonForwardNext">
            <a:avLst/>
          </a:prstGeom>
          <a:solidFill>
            <a:srgbClr val="95AFC9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E7D9E36-820C-45B4-43A9-BAF28EEA4153}"/>
              </a:ext>
            </a:extLst>
          </p:cNvPr>
          <p:cNvSpPr txBox="1"/>
          <p:nvPr/>
        </p:nvSpPr>
        <p:spPr>
          <a:xfrm>
            <a:off x="6474452" y="5783532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err="1">
                <a:solidFill>
                  <a:srgbClr val="95AF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Astratto</a:t>
            </a:r>
            <a:r>
              <a:rPr lang="de-CH" sz="2400" dirty="0">
                <a:solidFill>
                  <a:srgbClr val="95AF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Grafik 6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22185F96-991E-0E7E-1D52-D58C007D37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14" y="1856171"/>
            <a:ext cx="7772401" cy="3191162"/>
          </a:xfrm>
          <a:prstGeom prst="rect">
            <a:avLst/>
          </a:prstGeom>
          <a:ln>
            <a:solidFill>
              <a:srgbClr val="CB9904"/>
            </a:solidFill>
          </a:ln>
        </p:spPr>
      </p:pic>
    </p:spTree>
    <p:extLst>
      <p:ext uri="{BB962C8B-B14F-4D97-AF65-F5344CB8AC3E}">
        <p14:creationId xmlns:p14="http://schemas.microsoft.com/office/powerpoint/2010/main" val="2513427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58A7AC9-AA18-3451-7B46-362D0779BE80}"/>
              </a:ext>
            </a:extLst>
          </p:cNvPr>
          <p:cNvSpPr txBox="1"/>
          <p:nvPr/>
        </p:nvSpPr>
        <p:spPr>
          <a:xfrm>
            <a:off x="188764" y="1226810"/>
            <a:ext cx="2791149" cy="830997"/>
          </a:xfrm>
          <a:prstGeom prst="rect">
            <a:avLst/>
          </a:prstGeom>
          <a:solidFill>
            <a:srgbClr val="95AFC9">
              <a:alpha val="18000"/>
            </a:srgbClr>
          </a:solidFill>
        </p:spPr>
        <p:txBody>
          <a:bodyPr wrap="none" rtlCol="0">
            <a:spAutoFit/>
          </a:bodyPr>
          <a:lstStyle/>
          <a:p>
            <a:r>
              <a:rPr lang="it-IT" sz="2400" dirty="0"/>
              <a:t>1912: Codice civile:</a:t>
            </a:r>
          </a:p>
          <a:p>
            <a:r>
              <a:rPr lang="it-IT" sz="2400" dirty="0"/>
              <a:t>Il seguito:</a:t>
            </a:r>
            <a:endParaRPr lang="de-CH" sz="240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2853615-FCBF-ACC5-E7B3-8E2F58DBA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Qual era e qual è il quadro sociale e giuridico?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F2455DAC-4882-6A86-84C3-5C62B27E27FD}"/>
              </a:ext>
            </a:extLst>
          </p:cNvPr>
          <p:cNvCxnSpPr>
            <a:cxnSpLocks/>
          </p:cNvCxnSpPr>
          <p:nvPr/>
        </p:nvCxnSpPr>
        <p:spPr>
          <a:xfrm flipH="1">
            <a:off x="3533775" y="4314825"/>
            <a:ext cx="2329650" cy="824219"/>
          </a:xfrm>
          <a:prstGeom prst="straightConnector1">
            <a:avLst/>
          </a:prstGeom>
          <a:ln w="127000">
            <a:gradFill>
              <a:gsLst>
                <a:gs pos="0">
                  <a:srgbClr val="95B1CB">
                    <a:alpha val="26000"/>
                  </a:srgbClr>
                </a:gs>
                <a:gs pos="100000">
                  <a:srgbClr val="8E96D2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 descr="Ein Bild, das Logo, Grafiken, Screenshot, Symbol enthält.&#10;&#10;Automatisch generierte Beschreibung">
            <a:extLst>
              <a:ext uri="{FF2B5EF4-FFF2-40B4-BE49-F238E27FC236}">
                <a16:creationId xmlns:a16="http://schemas.microsoft.com/office/drawing/2014/main" id="{1D16BF35-9015-90B4-F3D8-01B4894909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459" y="4060676"/>
            <a:ext cx="679863" cy="1474958"/>
          </a:xfrm>
          <a:prstGeom prst="rect">
            <a:avLst/>
          </a:prstGeom>
        </p:spPr>
      </p:pic>
      <p:pic>
        <p:nvPicPr>
          <p:cNvPr id="16" name="Grafik 15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5A019979-B4CB-90C0-0ACB-B8416019E9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76" y="4679800"/>
            <a:ext cx="782639" cy="1697929"/>
          </a:xfrm>
          <a:prstGeom prst="rect">
            <a:avLst/>
          </a:prstGeom>
        </p:spPr>
      </p:pic>
      <p:pic>
        <p:nvPicPr>
          <p:cNvPr id="21" name="Grafik 20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8285C81D-BDEB-0C3E-9268-A23CF3F420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018" y="2255450"/>
            <a:ext cx="782639" cy="1697929"/>
          </a:xfrm>
          <a:prstGeom prst="rect">
            <a:avLst/>
          </a:prstGeom>
        </p:spPr>
      </p:pic>
      <p:pic>
        <p:nvPicPr>
          <p:cNvPr id="22" name="Grafik 21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655A2742-C0C9-9EF1-698F-F55D28B07A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95" y="2843519"/>
            <a:ext cx="782639" cy="1697929"/>
          </a:xfrm>
          <a:prstGeom prst="rect">
            <a:avLst/>
          </a:prstGeom>
        </p:spPr>
      </p:pic>
      <p:pic>
        <p:nvPicPr>
          <p:cNvPr id="38" name="Grafik 37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3FB2A31-EBC8-CACA-692F-506980E89A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630" y="1268801"/>
            <a:ext cx="782639" cy="1697929"/>
          </a:xfrm>
          <a:prstGeom prst="rect">
            <a:avLst/>
          </a:prstGeom>
        </p:spPr>
      </p:pic>
      <p:pic>
        <p:nvPicPr>
          <p:cNvPr id="39" name="Grafik 3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5763040-8DAD-9257-0CFF-14F06A99C8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641" y="2355891"/>
            <a:ext cx="782639" cy="1697929"/>
          </a:xfrm>
          <a:prstGeom prst="rect">
            <a:avLst/>
          </a:prstGeom>
        </p:spPr>
      </p:pic>
      <p:pic>
        <p:nvPicPr>
          <p:cNvPr id="40" name="Grafik 39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A842C8D-9BA4-2786-BA59-7720D249AA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641" y="4171951"/>
            <a:ext cx="782639" cy="1697929"/>
          </a:xfrm>
          <a:prstGeom prst="rect">
            <a:avLst/>
          </a:prstGeom>
        </p:spPr>
      </p:pic>
      <p:pic>
        <p:nvPicPr>
          <p:cNvPr id="41" name="Grafik 4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4EFCBD17-D48B-A045-A20D-DB5813A4D8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629" y="5139044"/>
            <a:ext cx="782639" cy="1697929"/>
          </a:xfrm>
          <a:prstGeom prst="rect">
            <a:avLst/>
          </a:prstGeom>
        </p:spPr>
      </p:pic>
      <p:pic>
        <p:nvPicPr>
          <p:cNvPr id="42" name="Grafik 4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B84B865-4B9B-E437-5680-B384A42AC9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85225">
            <a:off x="6169487" y="3432504"/>
            <a:ext cx="652621" cy="1415856"/>
          </a:xfrm>
          <a:prstGeom prst="rect">
            <a:avLst/>
          </a:prstGeom>
        </p:spPr>
      </p:pic>
      <p:sp>
        <p:nvSpPr>
          <p:cNvPr id="45" name="Bogen 44">
            <a:extLst>
              <a:ext uri="{FF2B5EF4-FFF2-40B4-BE49-F238E27FC236}">
                <a16:creationId xmlns:a16="http://schemas.microsoft.com/office/drawing/2014/main" id="{EB87F63C-36CC-ECFA-CBC4-D708F88568A2}"/>
              </a:ext>
            </a:extLst>
          </p:cNvPr>
          <p:cNvSpPr/>
          <p:nvPr/>
        </p:nvSpPr>
        <p:spPr>
          <a:xfrm>
            <a:off x="2355634" y="1807885"/>
            <a:ext cx="1022109" cy="1697929"/>
          </a:xfrm>
          <a:prstGeom prst="arc">
            <a:avLst/>
          </a:prstGeom>
          <a:ln w="47625">
            <a:solidFill>
              <a:srgbClr val="95AF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D13D2BD4-C16B-B91D-3253-89C5247DA4FF}"/>
              </a:ext>
            </a:extLst>
          </p:cNvPr>
          <p:cNvSpPr txBox="1"/>
          <p:nvPr/>
        </p:nvSpPr>
        <p:spPr>
          <a:xfrm>
            <a:off x="2886369" y="2641145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err="1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Isolamento</a:t>
            </a:r>
            <a:endParaRPr lang="de-CH" sz="2400" dirty="0">
              <a:solidFill>
                <a:srgbClr val="95B1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Bogen 46">
            <a:extLst>
              <a:ext uri="{FF2B5EF4-FFF2-40B4-BE49-F238E27FC236}">
                <a16:creationId xmlns:a16="http://schemas.microsoft.com/office/drawing/2014/main" id="{702DFAD9-13B7-6F89-DF5F-A0D64349D3AD}"/>
              </a:ext>
            </a:extLst>
          </p:cNvPr>
          <p:cNvSpPr/>
          <p:nvPr/>
        </p:nvSpPr>
        <p:spPr>
          <a:xfrm>
            <a:off x="3042354" y="3120733"/>
            <a:ext cx="1022109" cy="1697929"/>
          </a:xfrm>
          <a:prstGeom prst="arc">
            <a:avLst/>
          </a:prstGeom>
          <a:ln w="47625">
            <a:solidFill>
              <a:srgbClr val="95AF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3E654A5-249B-70D3-C5B1-3C71D40999E4}"/>
              </a:ext>
            </a:extLst>
          </p:cNvPr>
          <p:cNvSpPr txBox="1"/>
          <p:nvPr/>
        </p:nvSpPr>
        <p:spPr>
          <a:xfrm>
            <a:off x="2985161" y="3931405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err="1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indifesa</a:t>
            </a:r>
            <a:endParaRPr lang="de-CH" sz="2400" dirty="0">
              <a:solidFill>
                <a:srgbClr val="95B1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Bogen 48">
            <a:extLst>
              <a:ext uri="{FF2B5EF4-FFF2-40B4-BE49-F238E27FC236}">
                <a16:creationId xmlns:a16="http://schemas.microsoft.com/office/drawing/2014/main" id="{911207F8-38BD-0966-119F-F2C5E6B69528}"/>
              </a:ext>
            </a:extLst>
          </p:cNvPr>
          <p:cNvSpPr/>
          <p:nvPr/>
        </p:nvSpPr>
        <p:spPr>
          <a:xfrm>
            <a:off x="3508035" y="4410455"/>
            <a:ext cx="1022109" cy="1697929"/>
          </a:xfrm>
          <a:prstGeom prst="arc">
            <a:avLst>
              <a:gd name="adj1" fmla="val 12793028"/>
              <a:gd name="adj2" fmla="val 16076369"/>
            </a:avLst>
          </a:prstGeom>
          <a:ln w="47625">
            <a:solidFill>
              <a:srgbClr val="95AF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0F4E11B3-0433-39D2-1247-365DCDEB9A6B}"/>
              </a:ext>
            </a:extLst>
          </p:cNvPr>
          <p:cNvSpPr txBox="1"/>
          <p:nvPr/>
        </p:nvSpPr>
        <p:spPr>
          <a:xfrm>
            <a:off x="4074340" y="5216704"/>
            <a:ext cx="198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err="1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sfruttamento</a:t>
            </a:r>
            <a:r>
              <a: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de-CH" sz="2400" dirty="0" err="1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abuso</a:t>
            </a:r>
            <a:endParaRPr lang="de-CH" sz="2400" dirty="0">
              <a:solidFill>
                <a:srgbClr val="95B1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Bogen 50">
            <a:extLst>
              <a:ext uri="{FF2B5EF4-FFF2-40B4-BE49-F238E27FC236}">
                <a16:creationId xmlns:a16="http://schemas.microsoft.com/office/drawing/2014/main" id="{473B874D-0704-9216-95C4-0622A856832C}"/>
              </a:ext>
            </a:extLst>
          </p:cNvPr>
          <p:cNvSpPr/>
          <p:nvPr/>
        </p:nvSpPr>
        <p:spPr>
          <a:xfrm>
            <a:off x="3647721" y="4427433"/>
            <a:ext cx="1022109" cy="1697929"/>
          </a:xfrm>
          <a:prstGeom prst="arc">
            <a:avLst/>
          </a:prstGeom>
          <a:ln w="47625">
            <a:solidFill>
              <a:srgbClr val="95AF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67B0C53B-F3E2-DBD0-5143-DD205972825F}"/>
              </a:ext>
            </a:extLst>
          </p:cNvPr>
          <p:cNvSpPr txBox="1"/>
          <p:nvPr/>
        </p:nvSpPr>
        <p:spPr>
          <a:xfrm>
            <a:off x="2121843" y="5371325"/>
            <a:ext cx="1826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2400" dirty="0" err="1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trattamento</a:t>
            </a:r>
            <a:r>
              <a: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de-CH" sz="2400" dirty="0" err="1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adeguato</a:t>
            </a:r>
            <a:endParaRPr lang="de-CH" sz="2400" dirty="0">
              <a:solidFill>
                <a:srgbClr val="95B1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4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58A7AC9-AA18-3451-7B46-362D0779BE80}"/>
              </a:ext>
            </a:extLst>
          </p:cNvPr>
          <p:cNvSpPr txBox="1"/>
          <p:nvPr/>
        </p:nvSpPr>
        <p:spPr>
          <a:xfrm>
            <a:off x="5510121" y="1238462"/>
            <a:ext cx="3106620" cy="1200329"/>
          </a:xfrm>
          <a:prstGeom prst="rect">
            <a:avLst/>
          </a:prstGeom>
          <a:solidFill>
            <a:srgbClr val="95AFC9">
              <a:alpha val="24000"/>
            </a:srgbClr>
          </a:solidFill>
        </p:spPr>
        <p:txBody>
          <a:bodyPr wrap="none" rtlCol="0">
            <a:spAutoFit/>
          </a:bodyPr>
          <a:lstStyle/>
          <a:p>
            <a:r>
              <a:rPr lang="it-IT" sz="2400" dirty="0"/>
              <a:t>1981+2013: Revisione</a:t>
            </a:r>
          </a:p>
          <a:p>
            <a:r>
              <a:rPr lang="it-IT" sz="2400" dirty="0"/>
              <a:t>del Codice Civile</a:t>
            </a:r>
          </a:p>
          <a:p>
            <a:r>
              <a:rPr lang="it-IT" sz="2400" dirty="0"/>
              <a:t>Il risultato:</a:t>
            </a:r>
            <a:endParaRPr lang="de-CH" sz="240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2853615-FCBF-ACC5-E7B3-8E2F58DBA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Qual era e qual è il quadro sociale e giuridico?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 descr="Ein Bild, das Logo, Grafiken, Screenshot, Symbol enthält.&#10;&#10;Automatisch generierte Beschreibung">
            <a:extLst>
              <a:ext uri="{FF2B5EF4-FFF2-40B4-BE49-F238E27FC236}">
                <a16:creationId xmlns:a16="http://schemas.microsoft.com/office/drawing/2014/main" id="{1D16BF35-9015-90B4-F3D8-01B4894909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459" y="4174976"/>
            <a:ext cx="679863" cy="1474958"/>
          </a:xfrm>
          <a:prstGeom prst="rect">
            <a:avLst/>
          </a:prstGeom>
        </p:spPr>
      </p:pic>
      <p:pic>
        <p:nvPicPr>
          <p:cNvPr id="16" name="Grafik 15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5A019979-B4CB-90C0-0ACB-B8416019E9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76" y="4794100"/>
            <a:ext cx="782639" cy="1697929"/>
          </a:xfrm>
          <a:prstGeom prst="rect">
            <a:avLst/>
          </a:prstGeom>
        </p:spPr>
      </p:pic>
      <p:pic>
        <p:nvPicPr>
          <p:cNvPr id="21" name="Grafik 20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8285C81D-BDEB-0C3E-9268-A23CF3F420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018" y="2369750"/>
            <a:ext cx="782639" cy="1697929"/>
          </a:xfrm>
          <a:prstGeom prst="rect">
            <a:avLst/>
          </a:prstGeom>
        </p:spPr>
      </p:pic>
      <p:pic>
        <p:nvPicPr>
          <p:cNvPr id="22" name="Grafik 21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655A2742-C0C9-9EF1-698F-F55D28B07A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95" y="2957819"/>
            <a:ext cx="782639" cy="1697929"/>
          </a:xfrm>
          <a:prstGeom prst="rect">
            <a:avLst/>
          </a:prstGeom>
        </p:spPr>
      </p:pic>
      <p:sp>
        <p:nvSpPr>
          <p:cNvPr id="45" name="Bogen 44">
            <a:extLst>
              <a:ext uri="{FF2B5EF4-FFF2-40B4-BE49-F238E27FC236}">
                <a16:creationId xmlns:a16="http://schemas.microsoft.com/office/drawing/2014/main" id="{EB87F63C-36CC-ECFA-CBC4-D708F88568A2}"/>
              </a:ext>
            </a:extLst>
          </p:cNvPr>
          <p:cNvSpPr/>
          <p:nvPr/>
        </p:nvSpPr>
        <p:spPr>
          <a:xfrm>
            <a:off x="2355634" y="1922185"/>
            <a:ext cx="1022109" cy="1697929"/>
          </a:xfrm>
          <a:prstGeom prst="arc">
            <a:avLst/>
          </a:prstGeom>
          <a:ln w="47625">
            <a:solidFill>
              <a:srgbClr val="95AF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D13D2BD4-C16B-B91D-3253-89C5247DA4FF}"/>
              </a:ext>
            </a:extLst>
          </p:cNvPr>
          <p:cNvSpPr txBox="1"/>
          <p:nvPr/>
        </p:nvSpPr>
        <p:spPr>
          <a:xfrm>
            <a:off x="2886369" y="2755445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err="1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isolamento</a:t>
            </a:r>
            <a:endParaRPr lang="de-CH" sz="2400" dirty="0">
              <a:solidFill>
                <a:srgbClr val="95B1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Bogen 46">
            <a:extLst>
              <a:ext uri="{FF2B5EF4-FFF2-40B4-BE49-F238E27FC236}">
                <a16:creationId xmlns:a16="http://schemas.microsoft.com/office/drawing/2014/main" id="{702DFAD9-13B7-6F89-DF5F-A0D64349D3AD}"/>
              </a:ext>
            </a:extLst>
          </p:cNvPr>
          <p:cNvSpPr/>
          <p:nvPr/>
        </p:nvSpPr>
        <p:spPr>
          <a:xfrm>
            <a:off x="3042354" y="3235033"/>
            <a:ext cx="1022109" cy="1697929"/>
          </a:xfrm>
          <a:prstGeom prst="arc">
            <a:avLst/>
          </a:prstGeom>
          <a:ln w="47625">
            <a:solidFill>
              <a:srgbClr val="95AF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3E654A5-249B-70D3-C5B1-3C71D40999E4}"/>
              </a:ext>
            </a:extLst>
          </p:cNvPr>
          <p:cNvSpPr txBox="1"/>
          <p:nvPr/>
        </p:nvSpPr>
        <p:spPr>
          <a:xfrm>
            <a:off x="3324543" y="4068214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err="1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indifese</a:t>
            </a:r>
            <a:endParaRPr lang="de-CH" sz="2400" dirty="0">
              <a:solidFill>
                <a:srgbClr val="95B1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Bogen 48">
            <a:extLst>
              <a:ext uri="{FF2B5EF4-FFF2-40B4-BE49-F238E27FC236}">
                <a16:creationId xmlns:a16="http://schemas.microsoft.com/office/drawing/2014/main" id="{911207F8-38BD-0966-119F-F2C5E6B69528}"/>
              </a:ext>
            </a:extLst>
          </p:cNvPr>
          <p:cNvSpPr/>
          <p:nvPr/>
        </p:nvSpPr>
        <p:spPr>
          <a:xfrm>
            <a:off x="3508035" y="4524755"/>
            <a:ext cx="1022109" cy="1697929"/>
          </a:xfrm>
          <a:prstGeom prst="arc">
            <a:avLst>
              <a:gd name="adj1" fmla="val 12793028"/>
              <a:gd name="adj2" fmla="val 16076369"/>
            </a:avLst>
          </a:prstGeom>
          <a:ln w="47625">
            <a:solidFill>
              <a:srgbClr val="95AF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0F4E11B3-0433-39D2-1247-365DCDEB9A6B}"/>
              </a:ext>
            </a:extLst>
          </p:cNvPr>
          <p:cNvSpPr txBox="1"/>
          <p:nvPr/>
        </p:nvSpPr>
        <p:spPr>
          <a:xfrm>
            <a:off x="4074340" y="5331004"/>
            <a:ext cx="198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err="1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sfruttamento</a:t>
            </a:r>
            <a:r>
              <a: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de-CH" sz="2400" dirty="0" err="1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abuso</a:t>
            </a:r>
            <a:endParaRPr lang="de-CH" sz="2400" dirty="0">
              <a:solidFill>
                <a:srgbClr val="95B1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Bogen 50">
            <a:extLst>
              <a:ext uri="{FF2B5EF4-FFF2-40B4-BE49-F238E27FC236}">
                <a16:creationId xmlns:a16="http://schemas.microsoft.com/office/drawing/2014/main" id="{473B874D-0704-9216-95C4-0622A856832C}"/>
              </a:ext>
            </a:extLst>
          </p:cNvPr>
          <p:cNvSpPr/>
          <p:nvPr/>
        </p:nvSpPr>
        <p:spPr>
          <a:xfrm>
            <a:off x="3647721" y="4541733"/>
            <a:ext cx="1022109" cy="1697929"/>
          </a:xfrm>
          <a:prstGeom prst="arc">
            <a:avLst/>
          </a:prstGeom>
          <a:ln w="47625">
            <a:solidFill>
              <a:srgbClr val="95AF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67B0C53B-F3E2-DBD0-5143-DD205972825F}"/>
              </a:ext>
            </a:extLst>
          </p:cNvPr>
          <p:cNvSpPr txBox="1"/>
          <p:nvPr/>
        </p:nvSpPr>
        <p:spPr>
          <a:xfrm>
            <a:off x="2226614" y="5094090"/>
            <a:ext cx="1832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2400" dirty="0" err="1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Trattamento</a:t>
            </a:r>
            <a:endParaRPr lang="de-CH" sz="2400" dirty="0">
              <a:solidFill>
                <a:srgbClr val="95B1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de-CH" sz="2400" dirty="0" err="1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adeguato</a:t>
            </a:r>
            <a:endParaRPr lang="de-CH" sz="2400" dirty="0">
              <a:solidFill>
                <a:srgbClr val="95B1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A20DF15-C4CF-F278-2F6C-8B1310B166BA}"/>
              </a:ext>
            </a:extLst>
          </p:cNvPr>
          <p:cNvSpPr txBox="1"/>
          <p:nvPr/>
        </p:nvSpPr>
        <p:spPr>
          <a:xfrm>
            <a:off x="5520188" y="2824417"/>
            <a:ext cx="1910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2400" dirty="0" err="1">
                <a:solidFill>
                  <a:srgbClr val="759CE9"/>
                </a:solidFill>
              </a:rPr>
              <a:t>Supervisione</a:t>
            </a:r>
            <a:endParaRPr lang="de-CH" sz="2400" dirty="0">
              <a:solidFill>
                <a:srgbClr val="759CE9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1758786-B3AB-F3FD-2343-E5FCA4BC489E}"/>
              </a:ext>
            </a:extLst>
          </p:cNvPr>
          <p:cNvSpPr txBox="1"/>
          <p:nvPr/>
        </p:nvSpPr>
        <p:spPr>
          <a:xfrm>
            <a:off x="5510121" y="3537442"/>
            <a:ext cx="1617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err="1">
                <a:solidFill>
                  <a:srgbClr val="759CE9"/>
                </a:solidFill>
              </a:rPr>
              <a:t>Possibilità</a:t>
            </a:r>
            <a:r>
              <a:rPr lang="de-CH" sz="2400" dirty="0">
                <a:solidFill>
                  <a:srgbClr val="759CE9"/>
                </a:solidFill>
              </a:rPr>
              <a:t> </a:t>
            </a:r>
          </a:p>
          <a:p>
            <a:r>
              <a:rPr lang="de-CH" sz="2400" dirty="0">
                <a:solidFill>
                  <a:srgbClr val="759CE9"/>
                </a:solidFill>
              </a:rPr>
              <a:t>di </a:t>
            </a:r>
            <a:r>
              <a:rPr lang="de-CH" sz="2400" dirty="0" err="1">
                <a:solidFill>
                  <a:srgbClr val="759CE9"/>
                </a:solidFill>
              </a:rPr>
              <a:t>reclamo</a:t>
            </a:r>
            <a:endParaRPr lang="de-CH" sz="2400" dirty="0">
              <a:solidFill>
                <a:srgbClr val="759CE9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6F1DA66-3F0E-9786-F2DE-D7B7FE62BE53}"/>
              </a:ext>
            </a:extLst>
          </p:cNvPr>
          <p:cNvSpPr txBox="1"/>
          <p:nvPr/>
        </p:nvSpPr>
        <p:spPr>
          <a:xfrm>
            <a:off x="5546541" y="4617979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err="1">
                <a:solidFill>
                  <a:srgbClr val="759CE9"/>
                </a:solidFill>
              </a:rPr>
              <a:t>Gli</a:t>
            </a:r>
            <a:r>
              <a:rPr lang="de-CH" sz="2400" dirty="0">
                <a:solidFill>
                  <a:srgbClr val="759CE9"/>
                </a:solidFill>
              </a:rPr>
              <a:t> </a:t>
            </a:r>
            <a:r>
              <a:rPr lang="de-CH" sz="2400" dirty="0" err="1">
                <a:solidFill>
                  <a:srgbClr val="759CE9"/>
                </a:solidFill>
              </a:rPr>
              <a:t>esperti</a:t>
            </a:r>
            <a:r>
              <a:rPr lang="de-CH" sz="2400" dirty="0">
                <a:solidFill>
                  <a:srgbClr val="759CE9"/>
                </a:solidFill>
              </a:rPr>
              <a:t> </a:t>
            </a:r>
            <a:r>
              <a:rPr lang="de-CH" sz="2400" dirty="0" err="1">
                <a:solidFill>
                  <a:srgbClr val="759CE9"/>
                </a:solidFill>
              </a:rPr>
              <a:t>decidono</a:t>
            </a:r>
            <a:endParaRPr lang="de-CH" sz="2400" dirty="0">
              <a:solidFill>
                <a:srgbClr val="759CE9"/>
              </a:solidFill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0F142EF0-C9F5-14C0-B0CB-5B06768B4D36}"/>
              </a:ext>
            </a:extLst>
          </p:cNvPr>
          <p:cNvCxnSpPr/>
          <p:nvPr/>
        </p:nvCxnSpPr>
        <p:spPr>
          <a:xfrm flipV="1">
            <a:off x="2781300" y="2707820"/>
            <a:ext cx="1475585" cy="479588"/>
          </a:xfrm>
          <a:prstGeom prst="line">
            <a:avLst/>
          </a:prstGeom>
          <a:ln w="63500">
            <a:solidFill>
              <a:srgbClr val="759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3D84A73-138D-8870-ED21-EA3B95B811D3}"/>
              </a:ext>
            </a:extLst>
          </p:cNvPr>
          <p:cNvCxnSpPr/>
          <p:nvPr/>
        </p:nvCxnSpPr>
        <p:spPr>
          <a:xfrm flipV="1">
            <a:off x="3275598" y="4021460"/>
            <a:ext cx="1475585" cy="479588"/>
          </a:xfrm>
          <a:prstGeom prst="line">
            <a:avLst/>
          </a:prstGeom>
          <a:ln w="63500">
            <a:solidFill>
              <a:srgbClr val="759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D4F10A7-2230-F9EA-91F9-3CE1A9AAA503}"/>
              </a:ext>
            </a:extLst>
          </p:cNvPr>
          <p:cNvCxnSpPr/>
          <p:nvPr/>
        </p:nvCxnSpPr>
        <p:spPr>
          <a:xfrm flipV="1">
            <a:off x="4198725" y="5540551"/>
            <a:ext cx="1475585" cy="479588"/>
          </a:xfrm>
          <a:prstGeom prst="line">
            <a:avLst/>
          </a:prstGeom>
          <a:ln w="63500">
            <a:solidFill>
              <a:srgbClr val="759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03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2853615-FCBF-ACC5-E7B3-8E2F58DBA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Qual era e qual è il quadro sociale e giuridico?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157229C-87B1-6065-370C-209F52F681C0}"/>
              </a:ext>
            </a:extLst>
          </p:cNvPr>
          <p:cNvGrpSpPr/>
          <p:nvPr/>
        </p:nvGrpSpPr>
        <p:grpSpPr>
          <a:xfrm>
            <a:off x="651995" y="1181100"/>
            <a:ext cx="4702141" cy="3350281"/>
            <a:chOff x="499595" y="1922185"/>
            <a:chExt cx="6174971" cy="4942797"/>
          </a:xfrm>
        </p:grpSpPr>
        <p:pic>
          <p:nvPicPr>
            <p:cNvPr id="13" name="Grafik 12" descr="Ein Bild, das Logo, Grafiken, Screenshot, Symbol enthält.&#10;&#10;Automatisch generierte Beschreibung">
              <a:extLst>
                <a:ext uri="{FF2B5EF4-FFF2-40B4-BE49-F238E27FC236}">
                  <a16:creationId xmlns:a16="http://schemas.microsoft.com/office/drawing/2014/main" id="{1D16BF35-9015-90B4-F3D8-01B489490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7459" y="4174976"/>
              <a:ext cx="679863" cy="1474958"/>
            </a:xfrm>
            <a:prstGeom prst="rect">
              <a:avLst/>
            </a:prstGeom>
          </p:spPr>
        </p:pic>
        <p:pic>
          <p:nvPicPr>
            <p:cNvPr id="16" name="Grafik 15" descr="Ein Bild, das Logo, Grafiken, Symbol, Schrift enthält.&#10;&#10;Automatisch generierte Beschreibung">
              <a:extLst>
                <a:ext uri="{FF2B5EF4-FFF2-40B4-BE49-F238E27FC236}">
                  <a16:creationId xmlns:a16="http://schemas.microsoft.com/office/drawing/2014/main" id="{5A019979-B4CB-90C0-0ACB-B8416019E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076" y="4794100"/>
              <a:ext cx="782639" cy="1697929"/>
            </a:xfrm>
            <a:prstGeom prst="rect">
              <a:avLst/>
            </a:prstGeom>
          </p:spPr>
        </p:pic>
        <p:pic>
          <p:nvPicPr>
            <p:cNvPr id="21" name="Grafik 20" descr="Ein Bild, das Logo, Grafiken, Symbol, Schrift enthält.&#10;&#10;Automatisch generierte Beschreibung">
              <a:extLst>
                <a:ext uri="{FF2B5EF4-FFF2-40B4-BE49-F238E27FC236}">
                  <a16:creationId xmlns:a16="http://schemas.microsoft.com/office/drawing/2014/main" id="{8285C81D-BDEB-0C3E-9268-A23CF3F42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8018" y="2369750"/>
              <a:ext cx="782639" cy="1697929"/>
            </a:xfrm>
            <a:prstGeom prst="rect">
              <a:avLst/>
            </a:prstGeom>
          </p:spPr>
        </p:pic>
        <p:pic>
          <p:nvPicPr>
            <p:cNvPr id="22" name="Grafik 21" descr="Ein Bild, das Logo, Grafiken, Symbol, Schrift enthält.&#10;&#10;Automatisch generierte Beschreibung">
              <a:extLst>
                <a:ext uri="{FF2B5EF4-FFF2-40B4-BE49-F238E27FC236}">
                  <a16:creationId xmlns:a16="http://schemas.microsoft.com/office/drawing/2014/main" id="{655A2742-C0C9-9EF1-698F-F55D28B07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595" y="2957819"/>
              <a:ext cx="782639" cy="1697929"/>
            </a:xfrm>
            <a:prstGeom prst="rect">
              <a:avLst/>
            </a:prstGeom>
          </p:spPr>
        </p:pic>
        <p:sp>
          <p:nvSpPr>
            <p:cNvPr id="45" name="Bogen 44">
              <a:extLst>
                <a:ext uri="{FF2B5EF4-FFF2-40B4-BE49-F238E27FC236}">
                  <a16:creationId xmlns:a16="http://schemas.microsoft.com/office/drawing/2014/main" id="{EB87F63C-36CC-ECFA-CBC4-D708F88568A2}"/>
                </a:ext>
              </a:extLst>
            </p:cNvPr>
            <p:cNvSpPr/>
            <p:nvPr/>
          </p:nvSpPr>
          <p:spPr>
            <a:xfrm>
              <a:off x="2355634" y="1922185"/>
              <a:ext cx="1022109" cy="1697929"/>
            </a:xfrm>
            <a:prstGeom prst="arc">
              <a:avLst/>
            </a:prstGeom>
            <a:ln w="47625">
              <a:solidFill>
                <a:srgbClr val="95AFC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D13D2BD4-C16B-B91D-3253-89C5247DA4FF}"/>
                </a:ext>
              </a:extLst>
            </p:cNvPr>
            <p:cNvSpPr txBox="1"/>
            <p:nvPr/>
          </p:nvSpPr>
          <p:spPr>
            <a:xfrm>
              <a:off x="2886369" y="2755445"/>
              <a:ext cx="2200256" cy="681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dirty="0" err="1">
                  <a:solidFill>
                    <a:srgbClr val="95B1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isolamento</a:t>
              </a:r>
              <a:endPara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Bogen 46">
              <a:extLst>
                <a:ext uri="{FF2B5EF4-FFF2-40B4-BE49-F238E27FC236}">
                  <a16:creationId xmlns:a16="http://schemas.microsoft.com/office/drawing/2014/main" id="{702DFAD9-13B7-6F89-DF5F-A0D64349D3AD}"/>
                </a:ext>
              </a:extLst>
            </p:cNvPr>
            <p:cNvSpPr/>
            <p:nvPr/>
          </p:nvSpPr>
          <p:spPr>
            <a:xfrm>
              <a:off x="3042354" y="3235033"/>
              <a:ext cx="1022109" cy="1697929"/>
            </a:xfrm>
            <a:prstGeom prst="arc">
              <a:avLst/>
            </a:prstGeom>
            <a:ln w="47625">
              <a:solidFill>
                <a:srgbClr val="95AFC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D3E654A5-249B-70D3-C5B1-3C71D40999E4}"/>
                </a:ext>
              </a:extLst>
            </p:cNvPr>
            <p:cNvSpPr txBox="1"/>
            <p:nvPr/>
          </p:nvSpPr>
          <p:spPr>
            <a:xfrm>
              <a:off x="3255244" y="4046087"/>
              <a:ext cx="1638192" cy="681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dirty="0" err="1">
                  <a:solidFill>
                    <a:srgbClr val="95B1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indifesa</a:t>
              </a:r>
              <a:endPara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Bogen 48">
              <a:extLst>
                <a:ext uri="{FF2B5EF4-FFF2-40B4-BE49-F238E27FC236}">
                  <a16:creationId xmlns:a16="http://schemas.microsoft.com/office/drawing/2014/main" id="{911207F8-38BD-0966-119F-F2C5E6B69528}"/>
                </a:ext>
              </a:extLst>
            </p:cNvPr>
            <p:cNvSpPr/>
            <p:nvPr/>
          </p:nvSpPr>
          <p:spPr>
            <a:xfrm>
              <a:off x="3508035" y="4524755"/>
              <a:ext cx="1022109" cy="1697929"/>
            </a:xfrm>
            <a:prstGeom prst="arc">
              <a:avLst>
                <a:gd name="adj1" fmla="val 12793028"/>
                <a:gd name="adj2" fmla="val 16076369"/>
              </a:avLst>
            </a:prstGeom>
            <a:ln w="47625">
              <a:solidFill>
                <a:srgbClr val="95AFC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0F4E11B3-0433-39D2-1247-365DCDEB9A6B}"/>
                </a:ext>
              </a:extLst>
            </p:cNvPr>
            <p:cNvSpPr txBox="1"/>
            <p:nvPr/>
          </p:nvSpPr>
          <p:spPr>
            <a:xfrm>
              <a:off x="4074341" y="5331005"/>
              <a:ext cx="2600225" cy="1226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dirty="0" err="1">
                  <a:solidFill>
                    <a:srgbClr val="95B1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sfruttamento</a:t>
              </a:r>
              <a:r>
                <a:rPr lang="de-CH" sz="2400" dirty="0">
                  <a:solidFill>
                    <a:srgbClr val="95B1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r>
                <a:rPr lang="de-CH" sz="2400" dirty="0" err="1">
                  <a:solidFill>
                    <a:srgbClr val="95B1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abuso</a:t>
              </a:r>
              <a:endPara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Bogen 50">
              <a:extLst>
                <a:ext uri="{FF2B5EF4-FFF2-40B4-BE49-F238E27FC236}">
                  <a16:creationId xmlns:a16="http://schemas.microsoft.com/office/drawing/2014/main" id="{473B874D-0704-9216-95C4-0622A856832C}"/>
                </a:ext>
              </a:extLst>
            </p:cNvPr>
            <p:cNvSpPr/>
            <p:nvPr/>
          </p:nvSpPr>
          <p:spPr>
            <a:xfrm>
              <a:off x="3647721" y="4541733"/>
              <a:ext cx="1022109" cy="1697929"/>
            </a:xfrm>
            <a:prstGeom prst="arc">
              <a:avLst/>
            </a:prstGeom>
            <a:ln w="47625">
              <a:solidFill>
                <a:srgbClr val="95AFC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67B0C53B-F3E2-DBD0-5143-DD205972825F}"/>
                </a:ext>
              </a:extLst>
            </p:cNvPr>
            <p:cNvSpPr txBox="1"/>
            <p:nvPr/>
          </p:nvSpPr>
          <p:spPr>
            <a:xfrm>
              <a:off x="1652652" y="5094091"/>
              <a:ext cx="2406387" cy="1770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de-CH" sz="2400" dirty="0" err="1">
                  <a:solidFill>
                    <a:srgbClr val="95B1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Trattamento</a:t>
              </a:r>
              <a:endPara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de-CH" sz="2400" dirty="0" err="1">
                  <a:solidFill>
                    <a:srgbClr val="95B1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adeguato</a:t>
              </a:r>
              <a:endPara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0F142EF0-C9F5-14C0-B0CB-5B06768B4D36}"/>
                </a:ext>
              </a:extLst>
            </p:cNvPr>
            <p:cNvCxnSpPr/>
            <p:nvPr/>
          </p:nvCxnSpPr>
          <p:spPr>
            <a:xfrm flipV="1">
              <a:off x="2849841" y="2788756"/>
              <a:ext cx="1475585" cy="479588"/>
            </a:xfrm>
            <a:prstGeom prst="line">
              <a:avLst/>
            </a:prstGeom>
            <a:ln w="63500">
              <a:solidFill>
                <a:srgbClr val="759C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E3D84A73-138D-8870-ED21-EA3B95B811D3}"/>
                </a:ext>
              </a:extLst>
            </p:cNvPr>
            <p:cNvCxnSpPr/>
            <p:nvPr/>
          </p:nvCxnSpPr>
          <p:spPr>
            <a:xfrm flipV="1">
              <a:off x="3480993" y="4162410"/>
              <a:ext cx="1475585" cy="479588"/>
            </a:xfrm>
            <a:prstGeom prst="line">
              <a:avLst/>
            </a:prstGeom>
            <a:ln w="63500">
              <a:solidFill>
                <a:srgbClr val="759C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8D4F10A7-2230-F9EA-91F9-3CE1A9AAA5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8031" y="5588836"/>
              <a:ext cx="2110370" cy="667804"/>
            </a:xfrm>
            <a:prstGeom prst="line">
              <a:avLst/>
            </a:prstGeom>
            <a:ln w="63500">
              <a:solidFill>
                <a:srgbClr val="759C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5A857680-8EF7-98AC-509F-FC57C327D4F7}"/>
              </a:ext>
            </a:extLst>
          </p:cNvPr>
          <p:cNvSpPr txBox="1"/>
          <p:nvPr/>
        </p:nvSpPr>
        <p:spPr>
          <a:xfrm>
            <a:off x="1991843" y="4509536"/>
            <a:ext cx="6636057" cy="2031325"/>
          </a:xfrm>
          <a:prstGeom prst="rect">
            <a:avLst/>
          </a:prstGeom>
          <a:solidFill>
            <a:srgbClr val="95B1CB">
              <a:alpha val="45882"/>
            </a:srgb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... ma rimase nell'oscurità / fu trascurato / fu </a:t>
            </a:r>
            <a:r>
              <a:rPr lang="it-IT" dirty="0" err="1"/>
              <a:t>dimenticato:Il</a:t>
            </a:r>
            <a:r>
              <a:rPr lang="it-IT" dirty="0"/>
              <a:t> destino delle persone colpite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/>
              <a:t>GesamtesGes</a:t>
            </a:r>
            <a:endParaRPr lang="de-CH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9BAB48D-7E9F-651B-7D31-B1C1C71D6668}"/>
              </a:ext>
            </a:extLst>
          </p:cNvPr>
          <p:cNvSpPr txBox="1"/>
          <p:nvPr/>
        </p:nvSpPr>
        <p:spPr>
          <a:xfrm>
            <a:off x="5410615" y="1537638"/>
            <a:ext cx="1910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2400" dirty="0" err="1">
                <a:solidFill>
                  <a:srgbClr val="759CE9"/>
                </a:solidFill>
              </a:rPr>
              <a:t>Supervisione</a:t>
            </a:r>
            <a:endParaRPr lang="de-CH" sz="2400" dirty="0">
              <a:solidFill>
                <a:srgbClr val="759CE9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82BA156-46F2-F253-056C-E6ED8BA71292}"/>
              </a:ext>
            </a:extLst>
          </p:cNvPr>
          <p:cNvSpPr txBox="1"/>
          <p:nvPr/>
        </p:nvSpPr>
        <p:spPr>
          <a:xfrm>
            <a:off x="5400548" y="2250663"/>
            <a:ext cx="1617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err="1">
                <a:solidFill>
                  <a:srgbClr val="759CE9"/>
                </a:solidFill>
              </a:rPr>
              <a:t>Possibilità</a:t>
            </a:r>
            <a:r>
              <a:rPr lang="de-CH" sz="2400" dirty="0">
                <a:solidFill>
                  <a:srgbClr val="759CE9"/>
                </a:solidFill>
              </a:rPr>
              <a:t> </a:t>
            </a:r>
          </a:p>
          <a:p>
            <a:r>
              <a:rPr lang="de-CH" sz="2400" dirty="0">
                <a:solidFill>
                  <a:srgbClr val="759CE9"/>
                </a:solidFill>
              </a:rPr>
              <a:t>di </a:t>
            </a:r>
            <a:r>
              <a:rPr lang="de-CH" sz="2400" dirty="0" err="1">
                <a:solidFill>
                  <a:srgbClr val="759CE9"/>
                </a:solidFill>
              </a:rPr>
              <a:t>reclamo</a:t>
            </a:r>
            <a:endParaRPr lang="de-CH" sz="2400" dirty="0">
              <a:solidFill>
                <a:srgbClr val="759CE9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0334AAB-2D83-9C74-3FDD-F7D2F2C91BFC}"/>
              </a:ext>
            </a:extLst>
          </p:cNvPr>
          <p:cNvSpPr txBox="1"/>
          <p:nvPr/>
        </p:nvSpPr>
        <p:spPr>
          <a:xfrm>
            <a:off x="5436968" y="3331200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err="1">
                <a:solidFill>
                  <a:srgbClr val="759CE9"/>
                </a:solidFill>
              </a:rPr>
              <a:t>Gli</a:t>
            </a:r>
            <a:r>
              <a:rPr lang="de-CH" sz="2400" dirty="0">
                <a:solidFill>
                  <a:srgbClr val="759CE9"/>
                </a:solidFill>
              </a:rPr>
              <a:t> </a:t>
            </a:r>
            <a:r>
              <a:rPr lang="de-CH" sz="2400" dirty="0" err="1">
                <a:solidFill>
                  <a:srgbClr val="759CE9"/>
                </a:solidFill>
              </a:rPr>
              <a:t>esperti</a:t>
            </a:r>
            <a:r>
              <a:rPr lang="de-CH" sz="2400" dirty="0">
                <a:solidFill>
                  <a:srgbClr val="759CE9"/>
                </a:solidFill>
              </a:rPr>
              <a:t> </a:t>
            </a:r>
            <a:r>
              <a:rPr lang="de-CH" sz="2400" dirty="0" err="1">
                <a:solidFill>
                  <a:srgbClr val="759CE9"/>
                </a:solidFill>
              </a:rPr>
              <a:t>decidono</a:t>
            </a:r>
            <a:endParaRPr lang="de-CH" sz="2400" dirty="0">
              <a:solidFill>
                <a:srgbClr val="759CE9"/>
              </a:solidFill>
            </a:endParaRPr>
          </a:p>
        </p:txBody>
      </p:sp>
      <p:pic>
        <p:nvPicPr>
          <p:cNvPr id="5" name="Grafik 4" descr="Ein Bild, das Menschliches Gesicht, Person, Falte, Vorderkopf enthält.&#10;&#10;Automatisch generierte Beschreibung">
            <a:extLst>
              <a:ext uri="{FF2B5EF4-FFF2-40B4-BE49-F238E27FC236}">
                <a16:creationId xmlns:a16="http://schemas.microsoft.com/office/drawing/2014/main" id="{39DA09A3-AAD2-78DC-1959-083CF0FCCA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376" y="5123481"/>
            <a:ext cx="1004652" cy="1004652"/>
          </a:xfrm>
          <a:prstGeom prst="rect">
            <a:avLst/>
          </a:prstGeom>
        </p:spPr>
      </p:pic>
      <p:pic>
        <p:nvPicPr>
          <p:cNvPr id="11" name="Grafik 10" descr="Ein Bild, das Menschliches Gesicht, Person, Falte, Vorderkopf enthält.&#10;&#10;Automatisch generierte Beschreibung">
            <a:extLst>
              <a:ext uri="{FF2B5EF4-FFF2-40B4-BE49-F238E27FC236}">
                <a16:creationId xmlns:a16="http://schemas.microsoft.com/office/drawing/2014/main" id="{26970570-DB02-E3AA-5B3B-94E9C1CC9E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02" y="5123481"/>
            <a:ext cx="1004652" cy="1004652"/>
          </a:xfrm>
          <a:prstGeom prst="rect">
            <a:avLst/>
          </a:prstGeom>
        </p:spPr>
      </p:pic>
      <p:pic>
        <p:nvPicPr>
          <p:cNvPr id="15" name="Grafik 14" descr="Ein Bild, das Menschliches Gesicht, Person, Kleidung, Falte enthält.&#10;&#10;Automatisch generierte Beschreibung">
            <a:extLst>
              <a:ext uri="{FF2B5EF4-FFF2-40B4-BE49-F238E27FC236}">
                <a16:creationId xmlns:a16="http://schemas.microsoft.com/office/drawing/2014/main" id="{47F0808A-C1D1-A8A3-721D-46539322C9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525" y="5123481"/>
            <a:ext cx="1004652" cy="1004652"/>
          </a:xfrm>
          <a:prstGeom prst="rect">
            <a:avLst/>
          </a:prstGeom>
        </p:spPr>
      </p:pic>
      <p:pic>
        <p:nvPicPr>
          <p:cNvPr id="25" name="Grafik 24" descr="Ein Bild, das Menschliches Gesicht, Person, Kleidung, Kinn enthält.&#10;&#10;Automatisch generierte Beschreibung">
            <a:extLst>
              <a:ext uri="{FF2B5EF4-FFF2-40B4-BE49-F238E27FC236}">
                <a16:creationId xmlns:a16="http://schemas.microsoft.com/office/drawing/2014/main" id="{5A2AFD14-FE69-3308-AA99-5C6D44F4D0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41" y="5132724"/>
            <a:ext cx="1004652" cy="1004652"/>
          </a:xfrm>
          <a:prstGeom prst="rect">
            <a:avLst/>
          </a:prstGeom>
        </p:spPr>
      </p:pic>
      <p:pic>
        <p:nvPicPr>
          <p:cNvPr id="27" name="Grafik 26" descr="Ein Bild, das Menschliches Gesicht, Shirt, Person, Falte enthält.&#10;&#10;Automatisch generierte Beschreibung">
            <a:extLst>
              <a:ext uri="{FF2B5EF4-FFF2-40B4-BE49-F238E27FC236}">
                <a16:creationId xmlns:a16="http://schemas.microsoft.com/office/drawing/2014/main" id="{CAED553D-A4A7-6C96-2C58-415A39B772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97" y="5132724"/>
            <a:ext cx="1004652" cy="100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0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3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FFF47-1C0D-8C70-3A66-5878A729A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Qual era e qual è il quadro sociale e giuridico?</a:t>
            </a:r>
            <a:br>
              <a:rPr kumimoji="0" lang="de-CH" altLang="de-DE" b="0" i="0" u="none" strike="noStrike" cap="none" normalizeH="0" baseline="0" dirty="0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CB5321D-9378-931B-EAD5-DA8D4435A658}"/>
              </a:ext>
            </a:extLst>
          </p:cNvPr>
          <p:cNvSpPr txBox="1"/>
          <p:nvPr/>
        </p:nvSpPr>
        <p:spPr>
          <a:xfrm>
            <a:off x="693420" y="1127760"/>
            <a:ext cx="8112978" cy="1754326"/>
          </a:xfrm>
          <a:prstGeom prst="rect">
            <a:avLst/>
          </a:prstGeom>
          <a:solidFill>
            <a:srgbClr val="EFD8B8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La Svizzera è passata da uno Stato nazionale a uno Stato sociale: La società ha sempre affidato allo Stato sociale ulteriori compiti: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già nel XIX secolo: l'alleviamento della povertà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poi la prevenzione della salute pubblica: la lotta contro l'alcolismo, l'igiene, il controllo delle malattie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e, dagli anni '30, l'educazione dei giovani.</a:t>
            </a:r>
            <a:endParaRPr lang="de-CH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7A0DE11-7E3E-5675-1D55-8CF446BB0C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71" y="2987157"/>
            <a:ext cx="8112978" cy="462741"/>
          </a:xfrm>
          <a:prstGeom prst="rect">
            <a:avLst/>
          </a:prstGeom>
        </p:spPr>
      </p:pic>
      <p:pic>
        <p:nvPicPr>
          <p:cNvPr id="3" name="Grafik 2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FED09592-F626-C2EC-0F08-6D9E538303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09"/>
          <a:stretch/>
        </p:blipFill>
        <p:spPr>
          <a:xfrm>
            <a:off x="857904" y="3781777"/>
            <a:ext cx="7772401" cy="216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0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8FBC92B-0322-635C-930F-A9183AF2C568}"/>
              </a:ext>
            </a:extLst>
          </p:cNvPr>
          <p:cNvSpPr txBox="1"/>
          <p:nvPr/>
        </p:nvSpPr>
        <p:spPr>
          <a:xfrm>
            <a:off x="1922621" y="1966420"/>
            <a:ext cx="6764238" cy="646331"/>
          </a:xfrm>
          <a:prstGeom prst="rect">
            <a:avLst/>
          </a:prstGeom>
          <a:solidFill>
            <a:srgbClr val="DCBE8C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poi l’azione è divenuta sempre più preventiva: anticipare le emergenze, le rimostranze</a:t>
            </a:r>
            <a:endParaRPr lang="de-CH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537CAA0-4A39-E622-68A7-352F3E7CC4FA}"/>
              </a:ext>
            </a:extLst>
          </p:cNvPr>
          <p:cNvSpPr/>
          <p:nvPr/>
        </p:nvSpPr>
        <p:spPr>
          <a:xfrm rot="19196033">
            <a:off x="605621" y="2817334"/>
            <a:ext cx="1338707" cy="307777"/>
          </a:xfrm>
          <a:prstGeom prst="rect">
            <a:avLst/>
          </a:prstGeom>
          <a:solidFill>
            <a:srgbClr val="EFD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9335081-33DC-D6B1-634F-209B9F5727C8}"/>
              </a:ext>
            </a:extLst>
          </p:cNvPr>
          <p:cNvSpPr txBox="1"/>
          <p:nvPr/>
        </p:nvSpPr>
        <p:spPr>
          <a:xfrm rot="19092876">
            <a:off x="818236" y="2790844"/>
            <a:ext cx="92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politica</a:t>
            </a:r>
            <a:endParaRPr lang="de-CH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89B9BB-80B5-A885-6A1F-6D0764DE62BB}"/>
              </a:ext>
            </a:extLst>
          </p:cNvPr>
          <p:cNvSpPr txBox="1"/>
          <p:nvPr/>
        </p:nvSpPr>
        <p:spPr>
          <a:xfrm>
            <a:off x="389781" y="1293127"/>
            <a:ext cx="6764238" cy="646331"/>
          </a:xfrm>
          <a:prstGeom prst="rect">
            <a:avLst/>
          </a:prstGeom>
          <a:solidFill>
            <a:srgbClr val="EFD8B8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Il governo federale ha reagito con le leggi; </a:t>
            </a:r>
          </a:p>
          <a:p>
            <a:r>
              <a:rPr lang="it-IT" dirty="0"/>
              <a:t>Reagire per rispondere alle emergenze, alle lamentele</a:t>
            </a:r>
            <a:endParaRPr lang="de-CH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AA7259D-7950-6CE7-4B22-114197E68F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35" y="3622081"/>
            <a:ext cx="6858448" cy="391186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BEADB91C-B602-0168-811D-FB2D1C7B1152}"/>
              </a:ext>
            </a:extLst>
          </p:cNvPr>
          <p:cNvSpPr txBox="1"/>
          <p:nvPr/>
        </p:nvSpPr>
        <p:spPr>
          <a:xfrm rot="19092876">
            <a:off x="760875" y="4915596"/>
            <a:ext cx="919547" cy="369332"/>
          </a:xfrm>
          <a:prstGeom prst="rect">
            <a:avLst/>
          </a:prstGeom>
          <a:solidFill>
            <a:srgbClr val="D9E0EC"/>
          </a:solidFill>
        </p:spPr>
        <p:txBody>
          <a:bodyPr wrap="none" rtlCol="0">
            <a:spAutoFit/>
          </a:bodyPr>
          <a:lstStyle/>
          <a:p>
            <a:r>
              <a:rPr lang="de-CH" dirty="0" err="1"/>
              <a:t>società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53A2575-846A-7FBA-BF6B-4D0724E0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Qual era e qual è il quadro sociale e giuridico?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A51A4BC0-304E-DF4D-C466-AC15C6AB82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59" t="34809"/>
          <a:stretch/>
        </p:blipFill>
        <p:spPr>
          <a:xfrm>
            <a:off x="1901521" y="4204120"/>
            <a:ext cx="6858448" cy="21674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20233F1-135C-E188-874A-18D62C839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9714" t="1831" r="15282" b="27963"/>
          <a:stretch/>
        </p:blipFill>
        <p:spPr>
          <a:xfrm>
            <a:off x="1828411" y="2650993"/>
            <a:ext cx="6858448" cy="9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5CF553F1-8C24-BFBB-9C24-1285533E8D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30" r="2206" b="65138"/>
          <a:stretch/>
        </p:blipFill>
        <p:spPr>
          <a:xfrm>
            <a:off x="410071" y="1714602"/>
            <a:ext cx="8171458" cy="1303276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33D1686-20E7-D174-09B0-F35DA5705DB7}"/>
              </a:ext>
            </a:extLst>
          </p:cNvPr>
          <p:cNvSpPr txBox="1"/>
          <p:nvPr/>
        </p:nvSpPr>
        <p:spPr>
          <a:xfrm>
            <a:off x="442736" y="1158060"/>
            <a:ext cx="5209449" cy="369332"/>
          </a:xfrm>
          <a:prstGeom prst="rect">
            <a:avLst/>
          </a:prstGeom>
          <a:solidFill>
            <a:srgbClr val="EFD8B8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Leggi a livello federale</a:t>
            </a:r>
            <a:endParaRPr lang="de-CH" dirty="0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84F9B4C-9A53-ADC5-97FC-E0871B492457}"/>
              </a:ext>
            </a:extLst>
          </p:cNvPr>
          <p:cNvGrpSpPr/>
          <p:nvPr/>
        </p:nvGrpSpPr>
        <p:grpSpPr>
          <a:xfrm>
            <a:off x="442735" y="2742985"/>
            <a:ext cx="2395715" cy="1892823"/>
            <a:chOff x="442735" y="2742985"/>
            <a:chExt cx="2395715" cy="1892823"/>
          </a:xfrm>
          <a:solidFill>
            <a:srgbClr val="FACF2A"/>
          </a:solidFill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9925A45B-714B-2832-46C7-A1FA5F038DEE}"/>
                </a:ext>
              </a:extLst>
            </p:cNvPr>
            <p:cNvSpPr txBox="1"/>
            <p:nvPr/>
          </p:nvSpPr>
          <p:spPr>
            <a:xfrm>
              <a:off x="442735" y="3158480"/>
              <a:ext cx="2395715" cy="1477328"/>
            </a:xfrm>
            <a:prstGeom prst="rect">
              <a:avLst/>
            </a:prstGeom>
            <a:solidFill>
              <a:srgbClr val="DCBE8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dirty="0"/>
                <a:t>1912</a:t>
              </a:r>
            </a:p>
            <a:p>
              <a:r>
                <a:rPr lang="it-IT" dirty="0"/>
                <a:t>Codice civile (CC):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intervento nella famiglia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tutela generale</a:t>
              </a:r>
              <a:endParaRPr lang="de-CH" dirty="0"/>
            </a:p>
          </p:txBody>
        </p: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B3F013F-7685-FBA3-822D-E7D233E40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4475" y="2742985"/>
              <a:ext cx="384066" cy="41107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E335A13-979A-96F5-BD4A-3B1F4C86B401}"/>
              </a:ext>
            </a:extLst>
          </p:cNvPr>
          <p:cNvGrpSpPr/>
          <p:nvPr/>
        </p:nvGrpSpPr>
        <p:grpSpPr>
          <a:xfrm>
            <a:off x="843634" y="2729929"/>
            <a:ext cx="2839476" cy="3759863"/>
            <a:chOff x="843634" y="2729929"/>
            <a:chExt cx="2839476" cy="3759863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70786FAE-DF0B-E9D8-ED96-A4785808B259}"/>
                </a:ext>
              </a:extLst>
            </p:cNvPr>
            <p:cNvSpPr txBox="1"/>
            <p:nvPr/>
          </p:nvSpPr>
          <p:spPr>
            <a:xfrm>
              <a:off x="843634" y="4735466"/>
              <a:ext cx="2658604" cy="1754326"/>
            </a:xfrm>
            <a:prstGeom prst="rect">
              <a:avLst/>
            </a:prstGeom>
            <a:solidFill>
              <a:srgbClr val="DCBE8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dirty="0"/>
                <a:t>1942</a:t>
              </a:r>
            </a:p>
            <a:p>
              <a:r>
                <a:rPr lang="it-IT" dirty="0"/>
                <a:t>Codice penale (CP)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Diritto penale minorile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Misure aggiuntive alle pene</a:t>
              </a:r>
              <a:endParaRPr lang="de-CH" dirty="0"/>
            </a:p>
          </p:txBody>
        </p: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670F6AB0-29A0-F908-27B1-15B90FE3184E}"/>
                </a:ext>
              </a:extLst>
            </p:cNvPr>
            <p:cNvGrpSpPr/>
            <p:nvPr/>
          </p:nvGrpSpPr>
          <p:grpSpPr>
            <a:xfrm>
              <a:off x="2963124" y="2729929"/>
              <a:ext cx="719986" cy="2037641"/>
              <a:chOff x="2963124" y="2729929"/>
              <a:chExt cx="719986" cy="2037641"/>
            </a:xfrm>
          </p:grpSpPr>
          <p:grpSp>
            <p:nvGrpSpPr>
              <p:cNvPr id="9" name="Gruppieren 8">
                <a:extLst>
                  <a:ext uri="{FF2B5EF4-FFF2-40B4-BE49-F238E27FC236}">
                    <a16:creationId xmlns:a16="http://schemas.microsoft.com/office/drawing/2014/main" id="{775E58E7-19F6-15A3-C383-FF54FA32C957}"/>
                  </a:ext>
                </a:extLst>
              </p:cNvPr>
              <p:cNvGrpSpPr/>
              <p:nvPr/>
            </p:nvGrpSpPr>
            <p:grpSpPr>
              <a:xfrm>
                <a:off x="2972649" y="2729929"/>
                <a:ext cx="710461" cy="281203"/>
                <a:chOff x="2972649" y="2729929"/>
                <a:chExt cx="710461" cy="281203"/>
              </a:xfrm>
            </p:grpSpPr>
            <p:cxnSp>
              <p:nvCxnSpPr>
                <p:cNvPr id="29" name="Gerader Verbinder 28">
                  <a:extLst>
                    <a:ext uri="{FF2B5EF4-FFF2-40B4-BE49-F238E27FC236}">
                      <a16:creationId xmlns:a16="http://schemas.microsoft.com/office/drawing/2014/main" id="{7BBB641E-A966-19F2-927E-A62D9EB688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20324" y="2729929"/>
                  <a:ext cx="262786" cy="276440"/>
                </a:xfrm>
                <a:prstGeom prst="line">
                  <a:avLst/>
                </a:prstGeom>
                <a:solidFill>
                  <a:srgbClr val="DCBE8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Gerader Verbinder 30">
                  <a:extLst>
                    <a:ext uri="{FF2B5EF4-FFF2-40B4-BE49-F238E27FC236}">
                      <a16:creationId xmlns:a16="http://schemas.microsoft.com/office/drawing/2014/main" id="{962606B8-2360-5B3D-DD57-85CD7FEFBD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72649" y="3011132"/>
                  <a:ext cx="447675" cy="0"/>
                </a:xfrm>
                <a:prstGeom prst="line">
                  <a:avLst/>
                </a:prstGeom>
                <a:solidFill>
                  <a:srgbClr val="DCBE8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C9F6E656-52B6-4DC1-396E-F8D4BF1B88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3124" y="3006369"/>
                <a:ext cx="0" cy="1761201"/>
              </a:xfrm>
              <a:prstGeom prst="line">
                <a:avLst/>
              </a:prstGeom>
              <a:solidFill>
                <a:srgbClr val="DCBE8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8FBBDA84-7E2E-8279-C752-970A37B7B800}"/>
              </a:ext>
            </a:extLst>
          </p:cNvPr>
          <p:cNvGrpSpPr/>
          <p:nvPr/>
        </p:nvGrpSpPr>
        <p:grpSpPr>
          <a:xfrm>
            <a:off x="3152256" y="2731465"/>
            <a:ext cx="2658604" cy="1888188"/>
            <a:chOff x="3166498" y="2743200"/>
            <a:chExt cx="2658604" cy="1888188"/>
          </a:xfrm>
          <a:solidFill>
            <a:srgbClr val="DCBE8C"/>
          </a:solidFill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3B155B8A-8D61-A498-A65C-E918094947DC}"/>
                </a:ext>
              </a:extLst>
            </p:cNvPr>
            <p:cNvSpPr txBox="1"/>
            <p:nvPr/>
          </p:nvSpPr>
          <p:spPr>
            <a:xfrm>
              <a:off x="3166498" y="3154060"/>
              <a:ext cx="2658604" cy="14773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dirty="0"/>
                <a:t>1978</a:t>
              </a:r>
            </a:p>
            <a:p>
              <a:r>
                <a:rPr lang="it-IT" dirty="0"/>
                <a:t>Ordinanza sull' affilia-zone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Supervisione degli affidamenti esterni</a:t>
              </a:r>
              <a:endParaRPr lang="de-CH" dirty="0"/>
            </a:p>
          </p:txBody>
        </p: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A8647A40-3647-EFBD-F471-3A598F6E1F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5937" y="2743200"/>
              <a:ext cx="191449" cy="41085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999FA72F-A75E-9858-3926-A2F9E841728C}"/>
              </a:ext>
            </a:extLst>
          </p:cNvPr>
          <p:cNvGrpSpPr/>
          <p:nvPr/>
        </p:nvGrpSpPr>
        <p:grpSpPr>
          <a:xfrm>
            <a:off x="3706178" y="2743200"/>
            <a:ext cx="4417692" cy="3465498"/>
            <a:chOff x="3706178" y="2743200"/>
            <a:chExt cx="4417692" cy="3465498"/>
          </a:xfrm>
          <a:solidFill>
            <a:srgbClr val="DCBE8C"/>
          </a:solidFill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FA221205-1785-E739-1178-AEB869D28E79}"/>
                </a:ext>
              </a:extLst>
            </p:cNvPr>
            <p:cNvSpPr txBox="1"/>
            <p:nvPr/>
          </p:nvSpPr>
          <p:spPr>
            <a:xfrm>
              <a:off x="3706178" y="4731370"/>
              <a:ext cx="4417692" cy="14773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dirty="0"/>
                <a:t>1981</a:t>
              </a:r>
            </a:p>
            <a:p>
              <a:r>
                <a:rPr lang="it-IT" dirty="0"/>
                <a:t>Revisione del CC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CH" dirty="0"/>
                <a:t>Legge federale sulle misure coercitive a scopo assistenziale e i collocamenti extrafamiliari prima del 1981 </a:t>
              </a:r>
              <a:r>
                <a:rPr lang="it-IT" dirty="0"/>
                <a:t>(LMCCE)</a:t>
              </a:r>
              <a:endParaRPr lang="de-CH" dirty="0"/>
            </a:p>
          </p:txBody>
        </p: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AFD78C6A-5FAB-79E1-3417-8921B5B803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00750" y="2743200"/>
              <a:ext cx="124389" cy="32007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19B9697C-BB62-89D4-B989-169F89111CC8}"/>
                </a:ext>
              </a:extLst>
            </p:cNvPr>
            <p:cNvCxnSpPr/>
            <p:nvPr/>
          </p:nvCxnSpPr>
          <p:spPr>
            <a:xfrm flipH="1">
              <a:off x="5915024" y="3063272"/>
              <a:ext cx="85726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A4E2CC8C-2DD2-F624-D64B-DB2002AEB616}"/>
                </a:ext>
              </a:extLst>
            </p:cNvPr>
            <p:cNvCxnSpPr>
              <a:cxnSpLocks/>
            </p:cNvCxnSpPr>
            <p:nvPr/>
          </p:nvCxnSpPr>
          <p:spPr>
            <a:xfrm>
              <a:off x="5915024" y="3063272"/>
              <a:ext cx="0" cy="167219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6A27815E-D45E-C302-A2F4-50399B00D0D8}"/>
              </a:ext>
            </a:extLst>
          </p:cNvPr>
          <p:cNvGrpSpPr/>
          <p:nvPr/>
        </p:nvGrpSpPr>
        <p:grpSpPr>
          <a:xfrm>
            <a:off x="6042660" y="2715059"/>
            <a:ext cx="2909985" cy="1888403"/>
            <a:chOff x="6042663" y="2742985"/>
            <a:chExt cx="2658604" cy="1888403"/>
          </a:xfrm>
          <a:solidFill>
            <a:srgbClr val="DCBE8C"/>
          </a:solidFill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1D2C81CD-6C56-44A0-FB90-40BBC0F6A07A}"/>
                </a:ext>
              </a:extLst>
            </p:cNvPr>
            <p:cNvSpPr txBox="1"/>
            <p:nvPr/>
          </p:nvSpPr>
          <p:spPr>
            <a:xfrm>
              <a:off x="6042663" y="3154060"/>
              <a:ext cx="2658604" cy="14773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dirty="0"/>
                <a:t>2013</a:t>
              </a:r>
            </a:p>
            <a:p>
              <a:r>
                <a:rPr lang="it-IT" dirty="0"/>
                <a:t>Revisione dello CC: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CH" spc="-100" dirty="0"/>
                <a:t>Protezione degli adulti, diritto delle persone e diritto della filiazione </a:t>
              </a:r>
              <a:r>
                <a:rPr lang="it-IT" spc="-100" dirty="0"/>
                <a:t>(APMA)</a:t>
              </a:r>
              <a:endParaRPr lang="de-CH" spc="-100" dirty="0"/>
            </a:p>
          </p:txBody>
        </p:sp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363EB56A-1CEC-160F-0B23-96594FF680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4458" y="2742985"/>
              <a:ext cx="81767" cy="41107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15FB25FC-176A-C817-B48E-B16883AA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Qual era e qual è il quadro sociale e giuridico?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3CB1F85-9AC2-353B-F968-24FEC9970EE4}"/>
              </a:ext>
            </a:extLst>
          </p:cNvPr>
          <p:cNvSpPr txBox="1"/>
          <p:nvPr/>
        </p:nvSpPr>
        <p:spPr>
          <a:xfrm>
            <a:off x="537554" y="4770120"/>
            <a:ext cx="8031480" cy="646331"/>
          </a:xfrm>
          <a:prstGeom prst="rect">
            <a:avLst/>
          </a:prstGeom>
          <a:solidFill>
            <a:srgbClr val="EFD8B8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Tuttavia, il governo federale può solo fornire una legislazione quadro. L'attuazione è di competenza dei Cantoni e viene gestita in modo diverso.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9B2327A-03EC-9BA4-6C12-4553A32B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Qual era e qual è il quadro sociale e giuridico?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 descr="Ein Bild, das Text, Schrift, Screenshot, Reihe enthält.&#10;&#10;Automatisch generierte Beschreibung">
            <a:extLst>
              <a:ext uri="{FF2B5EF4-FFF2-40B4-BE49-F238E27FC236}">
                <a16:creationId xmlns:a16="http://schemas.microsoft.com/office/drawing/2014/main" id="{A3B74980-73D1-7FA2-CA9A-AA1E11055C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48" y="1535288"/>
            <a:ext cx="8273592" cy="287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9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5D9E0DE-DDA1-832A-6A86-C2BDAA2F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Qual era e qual è il quadro sociale e giuridico?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95C7715A-D958-19A5-4FD5-4425AF1AFE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87" y="1833419"/>
            <a:ext cx="7772401" cy="3191162"/>
          </a:xfrm>
          <a:prstGeom prst="rect">
            <a:avLst/>
          </a:prstGeom>
          <a:ln>
            <a:solidFill>
              <a:srgbClr val="CB9904"/>
            </a:solidFill>
          </a:ln>
        </p:spPr>
      </p:pic>
    </p:spTree>
    <p:extLst>
      <p:ext uri="{BB962C8B-B14F-4D97-AF65-F5344CB8AC3E}">
        <p14:creationId xmlns:p14="http://schemas.microsoft.com/office/powerpoint/2010/main" val="271461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F8061E-FEE5-2BB0-FB24-926C8425F16B}"/>
              </a:ext>
            </a:extLst>
          </p:cNvPr>
          <p:cNvSpPr txBox="1"/>
          <p:nvPr/>
        </p:nvSpPr>
        <p:spPr>
          <a:xfrm>
            <a:off x="2917371" y="2540000"/>
            <a:ext cx="486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/>
              <a:t>Togliere?</a:t>
            </a:r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414758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E344FD2-7AD4-32CF-ED94-8A8882A8F6F3}"/>
              </a:ext>
            </a:extLst>
          </p:cNvPr>
          <p:cNvSpPr txBox="1"/>
          <p:nvPr/>
        </p:nvSpPr>
        <p:spPr>
          <a:xfrm>
            <a:off x="348344" y="1303099"/>
            <a:ext cx="5443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Nel XIX secolo:</a:t>
            </a:r>
          </a:p>
          <a:p>
            <a:r>
              <a:rPr lang="it-IT" sz="2400" dirty="0"/>
              <a:t>nessuna assistenza da parte dello Stato</a:t>
            </a:r>
            <a:endParaRPr lang="de-CH" sz="24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EAFA3AB-AA08-B64C-5A1A-37FCCEE2C3AC}"/>
              </a:ext>
            </a:extLst>
          </p:cNvPr>
          <p:cNvSpPr txBox="1"/>
          <p:nvPr/>
        </p:nvSpPr>
        <p:spPr>
          <a:xfrm>
            <a:off x="1019175" y="2623879"/>
            <a:ext cx="423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8E96D2"/>
                </a:solidFill>
              </a:rPr>
              <a:t>Se c’era un bambino malato, abusato ...</a:t>
            </a:r>
            <a:endParaRPr lang="de-CH" dirty="0">
              <a:solidFill>
                <a:srgbClr val="8E96D2"/>
              </a:solidFill>
            </a:endParaRPr>
          </a:p>
        </p:txBody>
      </p:sp>
      <p:pic>
        <p:nvPicPr>
          <p:cNvPr id="8" name="Grafik 7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DCBFA308-EAAE-144A-97D6-CDC0F3F036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449" y="1379286"/>
            <a:ext cx="782639" cy="1697929"/>
          </a:xfrm>
          <a:prstGeom prst="rect">
            <a:avLst/>
          </a:prstGeom>
        </p:spPr>
      </p:pic>
      <p:pic>
        <p:nvPicPr>
          <p:cNvPr id="15" name="Grafik 14" descr="Ein Bild, das Logo, Grafiken, Screenshot, Symbol enthält.&#10;&#10;Automatisch generierte Beschreibung">
            <a:extLst>
              <a:ext uri="{FF2B5EF4-FFF2-40B4-BE49-F238E27FC236}">
                <a16:creationId xmlns:a16="http://schemas.microsoft.com/office/drawing/2014/main" id="{DBAAFF6A-BF44-0167-DC25-13EB37D618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127877">
            <a:off x="6184645" y="3232106"/>
            <a:ext cx="679863" cy="1474958"/>
          </a:xfrm>
          <a:prstGeom prst="rect">
            <a:avLst/>
          </a:prstGeom>
        </p:spPr>
      </p:pic>
      <p:pic>
        <p:nvPicPr>
          <p:cNvPr id="16" name="Grafik 15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3FAA049D-7231-E1DB-3ABB-1146E0D8C4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186" y="2134096"/>
            <a:ext cx="782639" cy="1697929"/>
          </a:xfrm>
          <a:prstGeom prst="rect">
            <a:avLst/>
          </a:prstGeom>
        </p:spPr>
      </p:pic>
      <p:pic>
        <p:nvPicPr>
          <p:cNvPr id="17" name="Grafik 16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B561498D-57BC-C599-BBBB-6D1098C5B4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185" y="4095749"/>
            <a:ext cx="782639" cy="1697929"/>
          </a:xfrm>
          <a:prstGeom prst="rect">
            <a:avLst/>
          </a:prstGeom>
        </p:spPr>
      </p:pic>
      <p:pic>
        <p:nvPicPr>
          <p:cNvPr id="18" name="Grafik 17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6B27DA39-0F9E-CD30-0AC2-6465CAE81C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940" y="4781549"/>
            <a:ext cx="782639" cy="1697929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F9F488EB-CC92-21C9-539D-41F74747AA1D}"/>
              </a:ext>
            </a:extLst>
          </p:cNvPr>
          <p:cNvSpPr txBox="1"/>
          <p:nvPr/>
        </p:nvSpPr>
        <p:spPr>
          <a:xfrm>
            <a:off x="1019175" y="3298328"/>
            <a:ext cx="423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8E96D2"/>
                </a:solidFill>
              </a:rPr>
              <a:t>... o è </a:t>
            </a:r>
            <a:r>
              <a:rPr lang="de-CH" dirty="0" err="1">
                <a:solidFill>
                  <a:srgbClr val="8E96D2"/>
                </a:solidFill>
              </a:rPr>
              <a:t>morto</a:t>
            </a:r>
            <a:r>
              <a:rPr lang="de-CH" dirty="0">
                <a:solidFill>
                  <a:srgbClr val="8E96D2"/>
                </a:solidFill>
              </a:rPr>
              <a:t> ...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83D12D9-1214-31B9-EE97-36BF9618F887}"/>
              </a:ext>
            </a:extLst>
          </p:cNvPr>
          <p:cNvSpPr txBox="1"/>
          <p:nvPr/>
        </p:nvSpPr>
        <p:spPr>
          <a:xfrm>
            <a:off x="1019174" y="3969585"/>
            <a:ext cx="423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8E96D2"/>
                </a:solidFill>
              </a:rPr>
              <a:t>... o è sopravvissuto da solo.</a:t>
            </a:r>
            <a:endParaRPr lang="de-CH" dirty="0">
              <a:solidFill>
                <a:srgbClr val="8E96D2"/>
              </a:solidFill>
            </a:endParaRPr>
          </a:p>
        </p:txBody>
      </p:sp>
      <p:pic>
        <p:nvPicPr>
          <p:cNvPr id="29" name="Grafik 28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131CD1D8-823B-85E0-1266-DEBE8FF368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266" y="3330666"/>
            <a:ext cx="589003" cy="1277837"/>
          </a:xfrm>
          <a:prstGeom prst="rect">
            <a:avLst/>
          </a:prstGeom>
        </p:spPr>
      </p:pic>
      <p:sp>
        <p:nvSpPr>
          <p:cNvPr id="30" name="Titel 1">
            <a:extLst>
              <a:ext uri="{FF2B5EF4-FFF2-40B4-BE49-F238E27FC236}">
                <a16:creationId xmlns:a16="http://schemas.microsoft.com/office/drawing/2014/main" id="{E958E75E-B8B8-888D-048D-AE6BA55C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Qual era e qual è il quadro sociale e giuridico?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19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1268BBC-32A3-5ABA-D407-29352A1953FB}"/>
              </a:ext>
            </a:extLst>
          </p:cNvPr>
          <p:cNvCxnSpPr>
            <a:cxnSpLocks/>
          </p:cNvCxnSpPr>
          <p:nvPr/>
        </p:nvCxnSpPr>
        <p:spPr>
          <a:xfrm flipH="1">
            <a:off x="3424742" y="4019550"/>
            <a:ext cx="2294517" cy="133349"/>
          </a:xfrm>
          <a:prstGeom prst="straightConnector1">
            <a:avLst/>
          </a:prstGeom>
          <a:ln w="127000">
            <a:gradFill>
              <a:gsLst>
                <a:gs pos="0">
                  <a:srgbClr val="95B1CB">
                    <a:alpha val="26000"/>
                  </a:srgbClr>
                </a:gs>
                <a:gs pos="100000">
                  <a:srgbClr val="8E96D2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0F6F8C9A-56BB-2434-BC2C-7F8D0685CA7C}"/>
              </a:ext>
            </a:extLst>
          </p:cNvPr>
          <p:cNvSpPr txBox="1"/>
          <p:nvPr/>
        </p:nvSpPr>
        <p:spPr>
          <a:xfrm>
            <a:off x="373697" y="1409627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1912: </a:t>
            </a:r>
            <a:r>
              <a:rPr lang="de-CH" sz="2400" dirty="0" err="1"/>
              <a:t>Codice</a:t>
            </a:r>
            <a:r>
              <a:rPr lang="de-CH" sz="2400" dirty="0"/>
              <a:t> </a:t>
            </a:r>
            <a:r>
              <a:rPr lang="de-CH" sz="2400" dirty="0" err="1"/>
              <a:t>civile</a:t>
            </a:r>
            <a:endParaRPr lang="de-CH" sz="2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7D34F40-6DC8-E621-B53B-7FA973EE6534}"/>
              </a:ext>
            </a:extLst>
          </p:cNvPr>
          <p:cNvSpPr txBox="1"/>
          <p:nvPr/>
        </p:nvSpPr>
        <p:spPr>
          <a:xfrm>
            <a:off x="468109" y="2580945"/>
            <a:ext cx="5193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8E96D2"/>
                </a:solidFill>
              </a:rPr>
              <a:t>Ora potrebbe essere portato via </a:t>
            </a:r>
          </a:p>
          <a:p>
            <a:r>
              <a:rPr lang="it-IT" sz="2400" dirty="0">
                <a:solidFill>
                  <a:srgbClr val="8E96D2"/>
                </a:solidFill>
              </a:rPr>
              <a:t>e affidato a una famiglia e a un istituto</a:t>
            </a:r>
            <a:endParaRPr lang="de-CH" sz="2400" dirty="0">
              <a:solidFill>
                <a:srgbClr val="8E96D2"/>
              </a:solidFill>
            </a:endParaRPr>
          </a:p>
        </p:txBody>
      </p:sp>
      <p:pic>
        <p:nvPicPr>
          <p:cNvPr id="10" name="Grafik 9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C0050674-A716-9D1D-CCBA-793276FB06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449" y="1436436"/>
            <a:ext cx="782639" cy="1697929"/>
          </a:xfrm>
          <a:prstGeom prst="rect">
            <a:avLst/>
          </a:prstGeom>
        </p:spPr>
      </p:pic>
      <p:pic>
        <p:nvPicPr>
          <p:cNvPr id="13" name="Grafik 12" descr="Ein Bild, das Logo, Grafiken, Screenshot, Symbol enthält.&#10;&#10;Automatisch generierte Beschreibung">
            <a:extLst>
              <a:ext uri="{FF2B5EF4-FFF2-40B4-BE49-F238E27FC236}">
                <a16:creationId xmlns:a16="http://schemas.microsoft.com/office/drawing/2014/main" id="{7BE1CB68-1FE3-606A-7C0C-8490575A70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127877">
            <a:off x="6184644" y="3282071"/>
            <a:ext cx="679863" cy="1474958"/>
          </a:xfrm>
          <a:prstGeom prst="rect">
            <a:avLst/>
          </a:prstGeom>
        </p:spPr>
      </p:pic>
      <p:pic>
        <p:nvPicPr>
          <p:cNvPr id="15" name="Grafik 14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6EC53612-50A5-1BBB-F2F5-5DEC442E41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186" y="2191246"/>
            <a:ext cx="782639" cy="1697929"/>
          </a:xfrm>
          <a:prstGeom prst="rect">
            <a:avLst/>
          </a:prstGeom>
        </p:spPr>
      </p:pic>
      <p:pic>
        <p:nvPicPr>
          <p:cNvPr id="16" name="Grafik 15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E067D975-AD9C-C68A-2401-AEE7CE0BC7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185" y="4152899"/>
            <a:ext cx="782639" cy="1697929"/>
          </a:xfrm>
          <a:prstGeom prst="rect">
            <a:avLst/>
          </a:prstGeom>
        </p:spPr>
      </p:pic>
      <p:pic>
        <p:nvPicPr>
          <p:cNvPr id="17" name="Grafik 16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8DC76C06-76EA-22A1-A6A8-AE10483E24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940" y="4838699"/>
            <a:ext cx="782639" cy="1697929"/>
          </a:xfrm>
          <a:prstGeom prst="rect">
            <a:avLst/>
          </a:prstGeom>
        </p:spPr>
      </p:pic>
      <p:pic>
        <p:nvPicPr>
          <p:cNvPr id="27" name="Grafik 26" descr="Ein Bild, das Logo, Grafiken, Screenshot, Symbol enthält.&#10;&#10;Automatisch generierte Beschreibung">
            <a:extLst>
              <a:ext uri="{FF2B5EF4-FFF2-40B4-BE49-F238E27FC236}">
                <a16:creationId xmlns:a16="http://schemas.microsoft.com/office/drawing/2014/main" id="{FAD9A78E-C872-EEDD-27CD-7869FEC7AC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697" y="3415420"/>
            <a:ext cx="679863" cy="1474958"/>
          </a:xfrm>
          <a:prstGeom prst="rect">
            <a:avLst/>
          </a:prstGeom>
        </p:spPr>
      </p:pic>
      <p:sp>
        <p:nvSpPr>
          <p:cNvPr id="28" name="Titel 1">
            <a:extLst>
              <a:ext uri="{FF2B5EF4-FFF2-40B4-BE49-F238E27FC236}">
                <a16:creationId xmlns:a16="http://schemas.microsoft.com/office/drawing/2014/main" id="{3C06B552-84FB-D678-B9BC-10712D518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Qual era e qual è il quadro sociale e giuridico?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6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776</Words>
  <Application>Microsoft Office PowerPoint</Application>
  <PresentationFormat>Bildschirmpräsentation (4:3)</PresentationFormat>
  <Paragraphs>109</Paragraphs>
  <Slides>12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Office</vt:lpstr>
      <vt:lpstr>Benutzerdefiniertes Design</vt:lpstr>
      <vt:lpstr>B.3  Qual era e qual è il quadro sociale e giuridico?</vt:lpstr>
      <vt:lpstr>Qual era e qual è il quadro sociale e giuridico? </vt:lpstr>
      <vt:lpstr>Qual era e qual è il quadro sociale e giuridico?</vt:lpstr>
      <vt:lpstr>Qual era e qual è il quadro sociale e giuridico?</vt:lpstr>
      <vt:lpstr>Qual era e qual è il quadro sociale e giuridico?</vt:lpstr>
      <vt:lpstr>Qual era e qual è il quadro sociale e giuridico?</vt:lpstr>
      <vt:lpstr>PowerPoint-Präsentation</vt:lpstr>
      <vt:lpstr>Qual era e qual è il quadro sociale e giuridico?</vt:lpstr>
      <vt:lpstr>Qual era e qual è il quadro sociale e giuridico?</vt:lpstr>
      <vt:lpstr>Qual era e qual è il quadro sociale e giuridico?</vt:lpstr>
      <vt:lpstr>Qual era e qual è il quadro sociale e giuridico?</vt:lpstr>
      <vt:lpstr>Qual era e qual è il quadro sociale e giuridico?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Utz Hans PH Luzern</dc:creator>
  <cp:lastModifiedBy>Utz Hans PH Luzern</cp:lastModifiedBy>
  <cp:revision>27</cp:revision>
  <dcterms:created xsi:type="dcterms:W3CDTF">2024-04-14T06:19:19Z</dcterms:created>
  <dcterms:modified xsi:type="dcterms:W3CDTF">2024-12-21T16:19:35Z</dcterms:modified>
</cp:coreProperties>
</file>