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14"/>
  </p:notesMasterIdLst>
  <p:sldIdLst>
    <p:sldId id="257" r:id="rId3"/>
    <p:sldId id="258" r:id="rId4"/>
    <p:sldId id="259" r:id="rId5"/>
    <p:sldId id="260" r:id="rId6"/>
    <p:sldId id="261" r:id="rId7"/>
    <p:sldId id="262" r:id="rId8"/>
    <p:sldId id="263" r:id="rId9"/>
    <p:sldId id="272" r:id="rId10"/>
    <p:sldId id="274" r:id="rId11"/>
    <p:sldId id="278" r:id="rId12"/>
    <p:sldId id="27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96D2"/>
    <a:srgbClr val="CAD8E5"/>
    <a:srgbClr val="DCBE8C"/>
    <a:srgbClr val="95AFC9"/>
    <a:srgbClr val="759CE9"/>
    <a:srgbClr val="95B1CB"/>
    <a:srgbClr val="D9E0EC"/>
    <a:srgbClr val="EFD8B8"/>
    <a:srgbClr val="FBCF28"/>
    <a:srgbClr val="FAC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6" autoAdjust="0"/>
    <p:restoredTop sz="79433" autoAdjust="0"/>
  </p:normalViewPr>
  <p:slideViewPr>
    <p:cSldViewPr snapToGrid="0">
      <p:cViewPr varScale="1">
        <p:scale>
          <a:sx n="85" d="100"/>
          <a:sy n="85" d="100"/>
        </p:scale>
        <p:origin x="1410"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DBA12-3951-4907-A8FC-0BEFE830F272}" type="datetimeFigureOut">
              <a:rPr lang="de-CH" smtClean="0"/>
              <a:t>26.12.2024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91C47-D3AB-4A7B-8E15-D8E24A53373D}" type="slidenum">
              <a:rPr lang="de-CH" smtClean="0"/>
              <a:t>‹Nr.›</a:t>
            </a:fld>
            <a:endParaRPr lang="de-CH"/>
          </a:p>
        </p:txBody>
      </p:sp>
    </p:spTree>
    <p:extLst>
      <p:ext uri="{BB962C8B-B14F-4D97-AF65-F5344CB8AC3E}">
        <p14:creationId xmlns:p14="http://schemas.microsoft.com/office/powerpoint/2010/main" val="289874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trike="noStrike" noProof="0" dirty="0">
                <a:latin typeface="Arial" panose="020B0604020202020204" pitchFamily="34" charset="0"/>
                <a:cs typeface="Arial" panose="020B0604020202020204" pitchFamily="34" charset="0"/>
              </a:rPr>
              <a:t>Il s’agit ici du schéma d’ensemble. Celui-ci est introduit et construit étape par étape dans les diapositives suivantes.</a:t>
            </a:r>
          </a:p>
          <a:p>
            <a:r>
              <a:rPr lang="fr-CH" dirty="0">
                <a:latin typeface="Arial" panose="020B0604020202020204" pitchFamily="34" charset="0"/>
                <a:cs typeface="Arial" panose="020B0604020202020204" pitchFamily="34" charset="0"/>
              </a:rPr>
              <a:t>Cette présentation est plutôt prévue pour des élèves du secondaire 2.</a:t>
            </a:r>
          </a:p>
          <a:p>
            <a:r>
              <a:rPr lang="fr-CH" dirty="0">
                <a:latin typeface="Arial" panose="020B0604020202020204" pitchFamily="34" charset="0"/>
                <a:cs typeface="Arial" panose="020B0604020202020204" pitchFamily="34" charset="0"/>
              </a:rPr>
              <a:t>CCS : Code Civil Suisse </a:t>
            </a:r>
          </a:p>
          <a:p>
            <a:r>
              <a:rPr lang="fr-CH" dirty="0">
                <a:latin typeface="Arial" panose="020B0604020202020204" pitchFamily="34" charset="0"/>
                <a:cs typeface="Arial" panose="020B0604020202020204" pitchFamily="34" charset="0"/>
              </a:rPr>
              <a:t>CPS : Code Pénal Suisse</a:t>
            </a:r>
          </a:p>
          <a:p>
            <a:r>
              <a:rPr lang="fr-CH" dirty="0">
                <a:latin typeface="Arial" panose="020B0604020202020204" pitchFamily="34" charset="0"/>
                <a:cs typeface="Arial" panose="020B0604020202020204" pitchFamily="34" charset="0"/>
              </a:rPr>
              <a:t>OPE : Ordonnance sur le Placement d’Enfants </a:t>
            </a:r>
          </a:p>
          <a:p>
            <a:r>
              <a:rPr lang="fr-CH" dirty="0">
                <a:latin typeface="Arial" panose="020B0604020202020204" pitchFamily="34" charset="0"/>
                <a:cs typeface="Arial" panose="020B0604020202020204" pitchFamily="34" charset="0"/>
              </a:rPr>
              <a:t>PLFA : Placement à des Fins d’Assistance</a:t>
            </a:r>
          </a:p>
          <a:p>
            <a:r>
              <a:rPr lang="fr-CH" dirty="0">
                <a:latin typeface="Arial" panose="020B0604020202020204" pitchFamily="34" charset="0"/>
                <a:cs typeface="Arial" panose="020B0604020202020204" pitchFamily="34" charset="0"/>
              </a:rPr>
              <a:t>(Cf. diapositive 4 pour plus de détails)</a:t>
            </a:r>
          </a:p>
        </p:txBody>
      </p:sp>
      <p:sp>
        <p:nvSpPr>
          <p:cNvPr id="4" name="Foliennummernplatzhalter 3"/>
          <p:cNvSpPr>
            <a:spLocks noGrp="1"/>
          </p:cNvSpPr>
          <p:nvPr>
            <p:ph type="sldNum" sz="quarter" idx="5"/>
          </p:nvPr>
        </p:nvSpPr>
        <p:spPr/>
        <p:txBody>
          <a:bodyPr/>
          <a:lstStyle/>
          <a:p>
            <a:fld id="{70291C47-D3AB-4A7B-8E15-D8E24A53373D}" type="slidenum">
              <a:rPr lang="de-CH" smtClean="0"/>
              <a:t>1</a:t>
            </a:fld>
            <a:endParaRPr lang="de-CH"/>
          </a:p>
        </p:txBody>
      </p:sp>
    </p:spTree>
    <p:extLst>
      <p:ext uri="{BB962C8B-B14F-4D97-AF65-F5344CB8AC3E}">
        <p14:creationId xmlns:p14="http://schemas.microsoft.com/office/powerpoint/2010/main" val="375546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0291C47-D3AB-4A7B-8E15-D8E24A53373D}" type="slidenum">
              <a:rPr lang="de-CH" smtClean="0"/>
              <a:t>10</a:t>
            </a:fld>
            <a:endParaRPr lang="de-CH"/>
          </a:p>
        </p:txBody>
      </p:sp>
    </p:spTree>
    <p:extLst>
      <p:ext uri="{BB962C8B-B14F-4D97-AF65-F5344CB8AC3E}">
        <p14:creationId xmlns:p14="http://schemas.microsoft.com/office/powerpoint/2010/main" val="21403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t>Les quatre exigences, ici fortement schématisées, que la société adresse à l'État sont expliquées plus en détail dans le document "B.3 Contexte" et peuvent être insérées et expliquées ici étape par étape. </a:t>
            </a:r>
          </a:p>
        </p:txBody>
      </p:sp>
      <p:sp>
        <p:nvSpPr>
          <p:cNvPr id="4" name="Foliennummernplatzhalter 3"/>
          <p:cNvSpPr>
            <a:spLocks noGrp="1"/>
          </p:cNvSpPr>
          <p:nvPr>
            <p:ph type="sldNum" sz="quarter" idx="5"/>
          </p:nvPr>
        </p:nvSpPr>
        <p:spPr/>
        <p:txBody>
          <a:bodyPr/>
          <a:lstStyle/>
          <a:p>
            <a:fld id="{70291C47-D3AB-4A7B-8E15-D8E24A53373D}" type="slidenum">
              <a:rPr lang="de-CH" smtClean="0"/>
              <a:t>11</a:t>
            </a:fld>
            <a:endParaRPr lang="de-CH"/>
          </a:p>
        </p:txBody>
      </p:sp>
    </p:spTree>
    <p:extLst>
      <p:ext uri="{BB962C8B-B14F-4D97-AF65-F5344CB8AC3E}">
        <p14:creationId xmlns:p14="http://schemas.microsoft.com/office/powerpoint/2010/main" val="203894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Les trois demandes fortement schématisées que la société adresse à l'État sont expliquées plus en détail dans le document "B.3 Contexte" et peuvent être insérées et expliquées ici étape par étape. </a:t>
            </a:r>
          </a:p>
        </p:txBody>
      </p:sp>
      <p:sp>
        <p:nvSpPr>
          <p:cNvPr id="4" name="Foliennummernplatzhalter 3"/>
          <p:cNvSpPr>
            <a:spLocks noGrp="1"/>
          </p:cNvSpPr>
          <p:nvPr>
            <p:ph type="sldNum" sz="quarter" idx="5"/>
          </p:nvPr>
        </p:nvSpPr>
        <p:spPr/>
        <p:txBody>
          <a:bodyPr/>
          <a:lstStyle/>
          <a:p>
            <a:fld id="{70291C47-D3AB-4A7B-8E15-D8E24A53373D}" type="slidenum">
              <a:rPr lang="de-CH" smtClean="0"/>
              <a:t>2</a:t>
            </a:fld>
            <a:endParaRPr lang="de-CH"/>
          </a:p>
        </p:txBody>
      </p:sp>
    </p:spTree>
    <p:extLst>
      <p:ext uri="{BB962C8B-B14F-4D97-AF65-F5344CB8AC3E}">
        <p14:creationId xmlns:p14="http://schemas.microsoft.com/office/powerpoint/2010/main" val="212111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La Confédération a réagi à ces exigences par des mesures et des lois ; ce faisant, elle a déplacé l’accent de la réaction aux irrégularités vers la prévention : éviter que les irrégularités ne se produisent en premier lieu ; toutefois, les mesures de prévention ne peuvent que rarement être prouvées comme étant erronées. Ainsi, en cas de doute, la tendance est d’en faire trop pour ne pas s’exposer au reproche d’en avoir fait trop peu (voir également le document "B3 Contexte").</a:t>
            </a:r>
          </a:p>
        </p:txBody>
      </p:sp>
      <p:sp>
        <p:nvSpPr>
          <p:cNvPr id="4" name="Foliennummernplatzhalter 3"/>
          <p:cNvSpPr>
            <a:spLocks noGrp="1"/>
          </p:cNvSpPr>
          <p:nvPr>
            <p:ph type="sldNum" sz="quarter" idx="5"/>
          </p:nvPr>
        </p:nvSpPr>
        <p:spPr/>
        <p:txBody>
          <a:bodyPr/>
          <a:lstStyle/>
          <a:p>
            <a:fld id="{70291C47-D3AB-4A7B-8E15-D8E24A53373D}" type="slidenum">
              <a:rPr lang="de-CH" smtClean="0"/>
              <a:t>3</a:t>
            </a:fld>
            <a:endParaRPr lang="de-CH"/>
          </a:p>
        </p:txBody>
      </p:sp>
    </p:spTree>
    <p:extLst>
      <p:ext uri="{BB962C8B-B14F-4D97-AF65-F5344CB8AC3E}">
        <p14:creationId xmlns:p14="http://schemas.microsoft.com/office/powerpoint/2010/main" val="371794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Les années indiquent l’entrée en vigueur des dispositions légales. La </a:t>
            </a:r>
            <a:r>
              <a:rPr lang="fr-CH" sz="1800" kern="0" noProof="0" dirty="0">
                <a:effectLst/>
                <a:latin typeface="Arial" panose="020B0604020202020204" pitchFamily="34" charset="0"/>
                <a:ea typeface="MS Mincho" panose="02020609040205080304" pitchFamily="49" charset="-128"/>
                <a:cs typeface="Arial" panose="020B0604020202020204" pitchFamily="34" charset="0"/>
              </a:rPr>
              <a:t>loi fédérale concernant les mesures à prendre contre la tuberculose (1929)</a:t>
            </a:r>
            <a:r>
              <a:rPr lang="fr-CH" noProof="0" dirty="0">
                <a:latin typeface="Arial" panose="020B0604020202020204" pitchFamily="34" charset="0"/>
                <a:cs typeface="Arial" panose="020B0604020202020204" pitchFamily="34" charset="0"/>
              </a:rPr>
              <a:t>, qui y est encore décrite</a:t>
            </a:r>
            <a:r>
              <a:rPr lang="fr-CH" sz="1800" kern="0" noProof="0" dirty="0">
                <a:effectLst/>
                <a:latin typeface="Arial" panose="020B0604020202020204" pitchFamily="34" charset="0"/>
                <a:ea typeface="MS Mincho" panose="02020609040205080304" pitchFamily="49" charset="-128"/>
                <a:cs typeface="Arial" panose="020B0604020202020204" pitchFamily="34" charset="0"/>
              </a:rPr>
              <a:t>, n’est pas reprise ici pour des raisons de clarté. </a:t>
            </a:r>
            <a:endParaRPr lang="fr-CH" noProof="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70291C47-D3AB-4A7B-8E15-D8E24A53373D}" type="slidenum">
              <a:rPr lang="de-CH" smtClean="0"/>
              <a:t>4</a:t>
            </a:fld>
            <a:endParaRPr lang="de-CH"/>
          </a:p>
        </p:txBody>
      </p:sp>
    </p:spTree>
    <p:extLst>
      <p:ext uri="{BB962C8B-B14F-4D97-AF65-F5344CB8AC3E}">
        <p14:creationId xmlns:p14="http://schemas.microsoft.com/office/powerpoint/2010/main" val="405869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noProof="0" dirty="0">
                <a:latin typeface="Arial" panose="020B0604020202020204" pitchFamily="34" charset="0"/>
                <a:cs typeface="Arial" panose="020B0604020202020204" pitchFamily="34" charset="0"/>
              </a:rPr>
              <a:t>Les lois ne constituaient toutefois qu’un cadre, car l’exécution incombait aux cantons ; ceux-ci la déléguaient aux communes et aux organisations ecclésiastiques et privées, souvent sans contrôle efficace. En outre, la mise en œuvre varie d’un canton à l’autre. </a:t>
            </a:r>
          </a:p>
          <a:p>
            <a:endParaRPr lang="fr-CH" noProof="0" dirty="0"/>
          </a:p>
        </p:txBody>
      </p:sp>
      <p:sp>
        <p:nvSpPr>
          <p:cNvPr id="4" name="Foliennummernplatzhalter 3"/>
          <p:cNvSpPr>
            <a:spLocks noGrp="1"/>
          </p:cNvSpPr>
          <p:nvPr>
            <p:ph type="sldNum" sz="quarter" idx="5"/>
          </p:nvPr>
        </p:nvSpPr>
        <p:spPr/>
        <p:txBody>
          <a:bodyPr/>
          <a:lstStyle/>
          <a:p>
            <a:fld id="{70291C47-D3AB-4A7B-8E15-D8E24A53373D}" type="slidenum">
              <a:rPr lang="de-CH" smtClean="0"/>
              <a:t>5</a:t>
            </a:fld>
            <a:endParaRPr lang="de-CH"/>
          </a:p>
        </p:txBody>
      </p:sp>
    </p:spTree>
    <p:extLst>
      <p:ext uri="{BB962C8B-B14F-4D97-AF65-F5344CB8AC3E}">
        <p14:creationId xmlns:p14="http://schemas.microsoft.com/office/powerpoint/2010/main" val="301628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70291C47-D3AB-4A7B-8E15-D8E24A53373D}" type="slidenum">
              <a:rPr lang="de-CH" smtClean="0"/>
              <a:t>6</a:t>
            </a:fld>
            <a:endParaRPr lang="de-CH"/>
          </a:p>
        </p:txBody>
      </p:sp>
    </p:spTree>
    <p:extLst>
      <p:ext uri="{BB962C8B-B14F-4D97-AF65-F5344CB8AC3E}">
        <p14:creationId xmlns:p14="http://schemas.microsoft.com/office/powerpoint/2010/main" val="346427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70291C47-D3AB-4A7B-8E15-D8E24A53373D}" type="slidenum">
              <a:rPr lang="de-CH" smtClean="0"/>
              <a:t>7</a:t>
            </a:fld>
            <a:endParaRPr lang="de-CH"/>
          </a:p>
        </p:txBody>
      </p:sp>
    </p:spTree>
    <p:extLst>
      <p:ext uri="{BB962C8B-B14F-4D97-AF65-F5344CB8AC3E}">
        <p14:creationId xmlns:p14="http://schemas.microsoft.com/office/powerpoint/2010/main" val="212111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0291C47-D3AB-4A7B-8E15-D8E24A53373D}" type="slidenum">
              <a:rPr lang="de-CH" smtClean="0"/>
              <a:t>8</a:t>
            </a:fld>
            <a:endParaRPr lang="de-CH"/>
          </a:p>
        </p:txBody>
      </p:sp>
    </p:spTree>
    <p:extLst>
      <p:ext uri="{BB962C8B-B14F-4D97-AF65-F5344CB8AC3E}">
        <p14:creationId xmlns:p14="http://schemas.microsoft.com/office/powerpoint/2010/main" val="121494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0291C47-D3AB-4A7B-8E15-D8E24A53373D}" type="slidenum">
              <a:rPr lang="de-CH" smtClean="0"/>
              <a:t>9</a:t>
            </a:fld>
            <a:endParaRPr lang="de-CH"/>
          </a:p>
        </p:txBody>
      </p:sp>
    </p:spTree>
    <p:extLst>
      <p:ext uri="{BB962C8B-B14F-4D97-AF65-F5344CB8AC3E}">
        <p14:creationId xmlns:p14="http://schemas.microsoft.com/office/powerpoint/2010/main" val="143914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lvl1pPr>
              <a:defRPr/>
            </a:lvl1p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69F23-2CAE-8C1D-6936-3ACC2DC0E09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5C51A62-A7A3-B2BC-29A0-66AFB0DB006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C867131-B9FF-1A53-9041-5C0304BB4D22}"/>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5" name="Fußzeilenplatzhalter 4">
            <a:extLst>
              <a:ext uri="{FF2B5EF4-FFF2-40B4-BE49-F238E27FC236}">
                <a16:creationId xmlns:a16="http://schemas.microsoft.com/office/drawing/2014/main" id="{B34D01B0-CD87-054E-BE6E-7D80439A766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AB49AAF-0712-582F-84B1-E5281367B835}"/>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233957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3CAC0-B7CF-1495-175B-B8CF03242F1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2124D48-1C97-F1D1-82CC-1043B865ADA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98FF8E7-BF16-EF13-BE60-A072D0DD2063}"/>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5" name="Fußzeilenplatzhalter 4">
            <a:extLst>
              <a:ext uri="{FF2B5EF4-FFF2-40B4-BE49-F238E27FC236}">
                <a16:creationId xmlns:a16="http://schemas.microsoft.com/office/drawing/2014/main" id="{70F03C64-3B65-507C-3B8F-2D993B026AA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7714756-7EDD-448E-B054-0596297FB425}"/>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216196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6A510-D443-B4D4-620C-335F3CB41378}"/>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5F3C298C-9D9D-30DD-12A3-850B3A659B1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B91CD15-D5DF-9588-CF58-340D7F5218B5}"/>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5" name="Fußzeilenplatzhalter 4">
            <a:extLst>
              <a:ext uri="{FF2B5EF4-FFF2-40B4-BE49-F238E27FC236}">
                <a16:creationId xmlns:a16="http://schemas.microsoft.com/office/drawing/2014/main" id="{FA69EC57-058C-68B8-A805-A3FD03F1DA8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616FC09-524F-5A2D-F79B-20333793105B}"/>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243918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C1B74-9872-55E8-FD96-625563DF2A1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B2A9A30D-840C-E2ED-1335-6300DB74495D}"/>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90DF45F0-6786-B9B2-635B-A317B164A3E7}"/>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9FF4262C-A000-23C5-CFC4-11280A39E572}"/>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6" name="Fußzeilenplatzhalter 5">
            <a:extLst>
              <a:ext uri="{FF2B5EF4-FFF2-40B4-BE49-F238E27FC236}">
                <a16:creationId xmlns:a16="http://schemas.microsoft.com/office/drawing/2014/main" id="{803C2E0B-E623-9351-E7D5-576E7BEA96F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ACF5FD1-0AD7-D2FA-8928-BE220D953E15}"/>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1206214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E5F0A-56D7-1E19-EA6F-F77C58064DC1}"/>
              </a:ext>
            </a:extLst>
          </p:cNvPr>
          <p:cNvSpPr>
            <a:spLocks noGrp="1"/>
          </p:cNvSpPr>
          <p:nvPr>
            <p:ph type="title"/>
          </p:nvPr>
        </p:nvSpPr>
        <p:spPr>
          <a:xfrm>
            <a:off x="630238" y="365125"/>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6B1E3AE4-7F5F-976E-84E9-AC3DDF4EEDA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E2875ED-CECC-6F69-3556-6202F417BD4C}"/>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66A623E3-E7B3-0FEB-0D3A-7E2FDA6DF9E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E32E8AE-DFBE-585B-9C3D-0C67A91407B1}"/>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31C0848-3896-8EB8-2D4B-AEDB160E02E0}"/>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8" name="Fußzeilenplatzhalter 7">
            <a:extLst>
              <a:ext uri="{FF2B5EF4-FFF2-40B4-BE49-F238E27FC236}">
                <a16:creationId xmlns:a16="http://schemas.microsoft.com/office/drawing/2014/main" id="{A24FC655-70CC-22DA-5DC4-B08E2ACF65FD}"/>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B9B0BCF8-AF43-7C62-2B39-5D7201F330C1}"/>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2999128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B4769-A34D-3450-3415-9D8C3CB16739}"/>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0C8C6A58-2C6F-2FE2-0D0C-DDCCDF26EEB8}"/>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4" name="Fußzeilenplatzhalter 3">
            <a:extLst>
              <a:ext uri="{FF2B5EF4-FFF2-40B4-BE49-F238E27FC236}">
                <a16:creationId xmlns:a16="http://schemas.microsoft.com/office/drawing/2014/main" id="{6F56C72E-07B1-F5C3-5786-656761CE0A8B}"/>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52754F81-A728-4758-841B-F81966ACB062}"/>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3561907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156E7B2-E064-A2BD-C172-EDB38E6BC3F9}"/>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3" name="Fußzeilenplatzhalter 2">
            <a:extLst>
              <a:ext uri="{FF2B5EF4-FFF2-40B4-BE49-F238E27FC236}">
                <a16:creationId xmlns:a16="http://schemas.microsoft.com/office/drawing/2014/main" id="{B327AAA0-50E7-F969-9125-049675944209}"/>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413F86D6-097A-1F82-00D6-5233B38C659A}"/>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46825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1DA92-CF97-7A1E-54B5-43A4228129F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38F1291E-BA49-416A-5262-EAF4DBD7EFC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2AF89E49-5798-AF17-AB58-60D2C32446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86EE9A8-BCDA-1267-DD02-AFEFED5710E8}"/>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6" name="Fußzeilenplatzhalter 5">
            <a:extLst>
              <a:ext uri="{FF2B5EF4-FFF2-40B4-BE49-F238E27FC236}">
                <a16:creationId xmlns:a16="http://schemas.microsoft.com/office/drawing/2014/main" id="{C90F6E8D-2542-E64A-431C-A1B88FD20B7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787E9F9-E4F7-6F92-A906-C4350E092B3C}"/>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171358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2D843-FEC3-FF53-C428-AD0A1D603912}"/>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7798470E-7FEB-648A-B4CB-F95209286C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96FF9EAE-D36B-7543-B7D9-E5DC5CC59F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00BFE12-91A3-BC7A-6C05-2CDE70842454}"/>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6" name="Fußzeilenplatzhalter 5">
            <a:extLst>
              <a:ext uri="{FF2B5EF4-FFF2-40B4-BE49-F238E27FC236}">
                <a16:creationId xmlns:a16="http://schemas.microsoft.com/office/drawing/2014/main" id="{BC5B2E28-0499-E2FB-D48E-DB3C090785B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6D979262-939F-03EA-87DE-7978402A7441}"/>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1920092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0C702-DB85-CF3B-3D3F-C144E0A6F302}"/>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17881817-CD30-FDF1-A889-08D0A2A3E4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0292FB3-D229-C645-6503-4085343E4250}"/>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5" name="Fußzeilenplatzhalter 4">
            <a:extLst>
              <a:ext uri="{FF2B5EF4-FFF2-40B4-BE49-F238E27FC236}">
                <a16:creationId xmlns:a16="http://schemas.microsoft.com/office/drawing/2014/main" id="{3D8CF922-7DD0-165E-36C7-1812A93CEC9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C86877-F16E-DD79-4453-C948324D063D}"/>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840009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4A97655-E083-480D-24CE-8535F4767A84}"/>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8788AE28-DA01-042D-0B52-2BE3CDCC9314}"/>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4CFF454-40EC-72AA-DB62-771C1CB233F1}"/>
              </a:ext>
            </a:extLst>
          </p:cNvPr>
          <p:cNvSpPr>
            <a:spLocks noGrp="1"/>
          </p:cNvSpPr>
          <p:nvPr>
            <p:ph type="dt" sz="half" idx="10"/>
          </p:nvPr>
        </p:nvSpPr>
        <p:spPr/>
        <p:txBody>
          <a:bodyPr/>
          <a:lstStyle/>
          <a:p>
            <a:fld id="{DAA0452B-FA0E-46EB-8954-DC4FB9DE6CBA}" type="datetimeFigureOut">
              <a:rPr lang="de-CH" smtClean="0"/>
              <a:t>26.12.2024</a:t>
            </a:fld>
            <a:endParaRPr lang="de-CH"/>
          </a:p>
        </p:txBody>
      </p:sp>
      <p:sp>
        <p:nvSpPr>
          <p:cNvPr id="5" name="Fußzeilenplatzhalter 4">
            <a:extLst>
              <a:ext uri="{FF2B5EF4-FFF2-40B4-BE49-F238E27FC236}">
                <a16:creationId xmlns:a16="http://schemas.microsoft.com/office/drawing/2014/main" id="{BAA73AEA-9072-A8A7-447D-25795C16E63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FAF42C9-D23C-FA2B-B2FC-9547C0EF8733}"/>
              </a:ext>
            </a:extLst>
          </p:cNvPr>
          <p:cNvSpPr>
            <a:spLocks noGrp="1"/>
          </p:cNvSpPr>
          <p:nvPr>
            <p:ph type="sldNum" sz="quarter" idx="12"/>
          </p:nvPr>
        </p:nvSpPr>
        <p:spPr/>
        <p:txBody>
          <a:bodyPr/>
          <a:lstStyle/>
          <a:p>
            <a:fld id="{4D9659B9-D815-4C0D-8AE6-482CA6C1B084}" type="slidenum">
              <a:rPr lang="de-CH" smtClean="0"/>
              <a:t>‹Nr.›</a:t>
            </a:fld>
            <a:endParaRPr lang="de-CH"/>
          </a:p>
        </p:txBody>
      </p:sp>
    </p:spTree>
    <p:extLst>
      <p:ext uri="{BB962C8B-B14F-4D97-AF65-F5344CB8AC3E}">
        <p14:creationId xmlns:p14="http://schemas.microsoft.com/office/powerpoint/2010/main" val="257223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2DE1474-EEFB-495A-A54F-52C026F89B92}" type="datetimeFigureOut">
              <a:rPr lang="de-CH" smtClean="0"/>
              <a:t>26.12.2024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2DE1474-EEFB-495A-A54F-52C026F89B92}" type="datetimeFigureOut">
              <a:rPr lang="de-CH" smtClean="0"/>
              <a:t>26.12.2024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E1474-EEFB-495A-A54F-52C026F89B92}" type="datetimeFigureOut">
              <a:rPr lang="de-CH" smtClean="0"/>
              <a:t>26.12.2024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Modifier le format du titre maître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DE1474-EEFB-495A-A54F-52C026F89B92}" type="datetimeFigureOut">
              <a:rPr lang="de-CH" smtClean="0"/>
              <a:t>26.12.2024</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55DF692-F141-7ED5-12EF-71DECFC087C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Modifier le format du titre maître</a:t>
            </a:r>
            <a:endParaRPr lang="de-CH"/>
          </a:p>
        </p:txBody>
      </p:sp>
      <p:sp>
        <p:nvSpPr>
          <p:cNvPr id="3" name="Textplatzhalter 2">
            <a:extLst>
              <a:ext uri="{FF2B5EF4-FFF2-40B4-BE49-F238E27FC236}">
                <a16:creationId xmlns:a16="http://schemas.microsoft.com/office/drawing/2014/main" id="{960DDC2F-DBC4-86EA-EF2D-9C7AAD95879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de-CH"/>
          </a:p>
        </p:txBody>
      </p:sp>
      <p:sp>
        <p:nvSpPr>
          <p:cNvPr id="4" name="Datumsplatzhalter 3">
            <a:extLst>
              <a:ext uri="{FF2B5EF4-FFF2-40B4-BE49-F238E27FC236}">
                <a16:creationId xmlns:a16="http://schemas.microsoft.com/office/drawing/2014/main" id="{B56286F7-B21E-E367-196D-B57D5A3410C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0452B-FA0E-46EB-8954-DC4FB9DE6CBA}" type="datetimeFigureOut">
              <a:rPr lang="de-CH" smtClean="0"/>
              <a:t>26.12.2024</a:t>
            </a:fld>
            <a:endParaRPr lang="de-CH"/>
          </a:p>
        </p:txBody>
      </p:sp>
      <p:sp>
        <p:nvSpPr>
          <p:cNvPr id="5" name="Fußzeilenplatzhalter 4">
            <a:extLst>
              <a:ext uri="{FF2B5EF4-FFF2-40B4-BE49-F238E27FC236}">
                <a16:creationId xmlns:a16="http://schemas.microsoft.com/office/drawing/2014/main" id="{146E500C-80E6-C56D-15BD-390B34F55D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8E2DB619-E7CC-65CC-F4F5-8DC7273D42B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659B9-D815-4C0D-8AE6-482CA6C1B084}" type="slidenum">
              <a:rPr lang="de-CH" smtClean="0"/>
              <a:t>‹Nr.›</a:t>
            </a:fld>
            <a:endParaRPr lang="de-CH"/>
          </a:p>
        </p:txBody>
      </p:sp>
    </p:spTree>
    <p:extLst>
      <p:ext uri="{BB962C8B-B14F-4D97-AF65-F5344CB8AC3E}">
        <p14:creationId xmlns:p14="http://schemas.microsoft.com/office/powerpoint/2010/main" val="2594026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6.pn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C6F65-3299-2364-F222-89BD3FB49D22}"/>
              </a:ext>
            </a:extLst>
          </p:cNvPr>
          <p:cNvSpPr>
            <a:spLocks noGrp="1"/>
          </p:cNvSpPr>
          <p:nvPr>
            <p:ph type="ctrTitle"/>
          </p:nvPr>
        </p:nvSpPr>
        <p:spPr>
          <a:xfrm>
            <a:off x="742950" y="515694"/>
            <a:ext cx="7772400" cy="1374066"/>
          </a:xfrm>
        </p:spPr>
        <p:txBody>
          <a:bodyPr>
            <a:normAutofit fontScale="90000"/>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B.3 </a:t>
            </a:r>
            <a:b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br>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a:t>
            </a:r>
            <a:b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br>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contexte social et légal ?</a:t>
            </a:r>
            <a:endParaRPr lang="fr-CH" noProof="0" dirty="0">
              <a:latin typeface="Arial" panose="020B0604020202020204" pitchFamily="34" charset="0"/>
              <a:cs typeface="Arial" panose="020B0604020202020204" pitchFamily="34" charset="0"/>
            </a:endParaRPr>
          </a:p>
        </p:txBody>
      </p:sp>
      <p:sp>
        <p:nvSpPr>
          <p:cNvPr id="3" name="Rechteck: abgerundete Ecken 2">
            <a:extLst>
              <a:ext uri="{FF2B5EF4-FFF2-40B4-BE49-F238E27FC236}">
                <a16:creationId xmlns:a16="http://schemas.microsoft.com/office/drawing/2014/main" id="{1EE55830-76C5-65D6-9657-8C03FFBA5A26}"/>
              </a:ext>
            </a:extLst>
          </p:cNvPr>
          <p:cNvSpPr/>
          <p:nvPr/>
        </p:nvSpPr>
        <p:spPr>
          <a:xfrm>
            <a:off x="4087088" y="490676"/>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Ein Bild, das Text, Screenshot, Schrift, Diagramm enthält.&#10;&#10;Automatisch generierte Beschreibung">
            <a:extLst>
              <a:ext uri="{FF2B5EF4-FFF2-40B4-BE49-F238E27FC236}">
                <a16:creationId xmlns:a16="http://schemas.microsoft.com/office/drawing/2014/main" id="{F9DE1883-AAE7-A098-D0CF-975B88E11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0" y="2158419"/>
            <a:ext cx="8064500" cy="3356454"/>
          </a:xfrm>
          <a:prstGeom prst="rect">
            <a:avLst/>
          </a:prstGeom>
          <a:ln>
            <a:solidFill>
              <a:srgbClr val="DCBE8C"/>
            </a:solidFill>
          </a:ln>
        </p:spPr>
      </p:pic>
    </p:spTree>
    <p:extLst>
      <p:ext uri="{BB962C8B-B14F-4D97-AF65-F5344CB8AC3E}">
        <p14:creationId xmlns:p14="http://schemas.microsoft.com/office/powerpoint/2010/main" val="251342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28" name="Textfeld 27">
            <a:extLst>
              <a:ext uri="{FF2B5EF4-FFF2-40B4-BE49-F238E27FC236}">
                <a16:creationId xmlns:a16="http://schemas.microsoft.com/office/drawing/2014/main" id="{958A7AC9-AA18-3451-7B46-362D0779BE80}"/>
              </a:ext>
            </a:extLst>
          </p:cNvPr>
          <p:cNvSpPr txBox="1"/>
          <p:nvPr/>
        </p:nvSpPr>
        <p:spPr>
          <a:xfrm>
            <a:off x="5510121" y="1238462"/>
            <a:ext cx="3098284" cy="1200329"/>
          </a:xfrm>
          <a:prstGeom prst="rect">
            <a:avLst/>
          </a:prstGeom>
          <a:solidFill>
            <a:srgbClr val="95AFC9">
              <a:alpha val="24000"/>
            </a:srgbClr>
          </a:solidFill>
        </p:spPr>
        <p:txBody>
          <a:bodyPr wrap="none" rtlCol="0">
            <a:spAutoFit/>
          </a:bodyPr>
          <a:lstStyle/>
          <a:p>
            <a:r>
              <a:rPr lang="fr-CH" sz="2400" noProof="0" dirty="0"/>
              <a:t>1981+2013 : révision </a:t>
            </a:r>
          </a:p>
          <a:p>
            <a:r>
              <a:rPr lang="fr-CH" sz="2400" noProof="0" dirty="0"/>
              <a:t>du Code civil,</a:t>
            </a:r>
          </a:p>
          <a:p>
            <a:r>
              <a:rPr lang="fr-CH" sz="2400" noProof="0" dirty="0"/>
              <a:t>la conséquence </a:t>
            </a:r>
          </a:p>
        </p:txBody>
      </p:sp>
      <p:sp>
        <p:nvSpPr>
          <p:cNvPr id="3" name="Titel 1">
            <a:extLst>
              <a:ext uri="{FF2B5EF4-FFF2-40B4-BE49-F238E27FC236}">
                <a16:creationId xmlns:a16="http://schemas.microsoft.com/office/drawing/2014/main" id="{D2853615-FCBF-ACC5-E7B3-8E2F58DBAB23}"/>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endParaRPr lang="fr-CH" noProof="0" dirty="0">
              <a:latin typeface="Arial" panose="020B0604020202020204" pitchFamily="34" charset="0"/>
              <a:cs typeface="Arial" panose="020B0604020202020204" pitchFamily="34" charset="0"/>
            </a:endParaRPr>
          </a:p>
        </p:txBody>
      </p:sp>
      <p:pic>
        <p:nvPicPr>
          <p:cNvPr id="13" name="Grafik 12" descr="Ein Bild, das Logo, Grafiken, Screenshot, Symbol enthält.&#10;&#10;Automatisch generierte Beschreibung">
            <a:extLst>
              <a:ext uri="{FF2B5EF4-FFF2-40B4-BE49-F238E27FC236}">
                <a16:creationId xmlns:a16="http://schemas.microsoft.com/office/drawing/2014/main" id="{1D16BF35-9015-90B4-F3D8-01B489490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459" y="4174976"/>
            <a:ext cx="679863" cy="1474958"/>
          </a:xfrm>
          <a:prstGeom prst="rect">
            <a:avLst/>
          </a:prstGeom>
        </p:spPr>
      </p:pic>
      <p:pic>
        <p:nvPicPr>
          <p:cNvPr id="16" name="Grafik 15" descr="Ein Bild, das Logo, Grafiken, Symbol, Schrift enthält.&#10;&#10;Automatisch generierte Beschreibung">
            <a:extLst>
              <a:ext uri="{FF2B5EF4-FFF2-40B4-BE49-F238E27FC236}">
                <a16:creationId xmlns:a16="http://schemas.microsoft.com/office/drawing/2014/main" id="{5A019979-B4CB-90C0-0ACB-B8416019E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76" y="4794100"/>
            <a:ext cx="782639" cy="1697929"/>
          </a:xfrm>
          <a:prstGeom prst="rect">
            <a:avLst/>
          </a:prstGeom>
        </p:spPr>
      </p:pic>
      <p:pic>
        <p:nvPicPr>
          <p:cNvPr id="21" name="Grafik 20" descr="Ein Bild, das Logo, Grafiken, Symbol, Schrift enthält.&#10;&#10;Automatisch generierte Beschreibung">
            <a:extLst>
              <a:ext uri="{FF2B5EF4-FFF2-40B4-BE49-F238E27FC236}">
                <a16:creationId xmlns:a16="http://schemas.microsoft.com/office/drawing/2014/main" id="{8285C81D-BDEB-0C3E-9268-A23CF3F42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018" y="2369750"/>
            <a:ext cx="782639" cy="1697929"/>
          </a:xfrm>
          <a:prstGeom prst="rect">
            <a:avLst/>
          </a:prstGeom>
        </p:spPr>
      </p:pic>
      <p:pic>
        <p:nvPicPr>
          <p:cNvPr id="22" name="Grafik 21" descr="Ein Bild, das Logo, Grafiken, Symbol, Schrift enthält.&#10;&#10;Automatisch generierte Beschreibung">
            <a:extLst>
              <a:ext uri="{FF2B5EF4-FFF2-40B4-BE49-F238E27FC236}">
                <a16:creationId xmlns:a16="http://schemas.microsoft.com/office/drawing/2014/main" id="{655A2742-C0C9-9EF1-698F-F55D28B07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95" y="2957819"/>
            <a:ext cx="782639" cy="1697929"/>
          </a:xfrm>
          <a:prstGeom prst="rect">
            <a:avLst/>
          </a:prstGeom>
        </p:spPr>
      </p:pic>
      <p:sp>
        <p:nvSpPr>
          <p:cNvPr id="45" name="Bogen 44">
            <a:extLst>
              <a:ext uri="{FF2B5EF4-FFF2-40B4-BE49-F238E27FC236}">
                <a16:creationId xmlns:a16="http://schemas.microsoft.com/office/drawing/2014/main" id="{EB87F63C-36CC-ECFA-CBC4-D708F88568A2}"/>
              </a:ext>
            </a:extLst>
          </p:cNvPr>
          <p:cNvSpPr/>
          <p:nvPr/>
        </p:nvSpPr>
        <p:spPr>
          <a:xfrm>
            <a:off x="2355634" y="1922185"/>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46" name="Textfeld 45">
            <a:extLst>
              <a:ext uri="{FF2B5EF4-FFF2-40B4-BE49-F238E27FC236}">
                <a16:creationId xmlns:a16="http://schemas.microsoft.com/office/drawing/2014/main" id="{D13D2BD4-C16B-B91D-3253-89C5247DA4FF}"/>
              </a:ext>
            </a:extLst>
          </p:cNvPr>
          <p:cNvSpPr txBox="1"/>
          <p:nvPr/>
        </p:nvSpPr>
        <p:spPr>
          <a:xfrm>
            <a:off x="2886369" y="2755445"/>
            <a:ext cx="1519968" cy="461665"/>
          </a:xfrm>
          <a:prstGeom prst="rect">
            <a:avLst/>
          </a:prstGeom>
          <a:noFill/>
        </p:spPr>
        <p:txBody>
          <a:bodyPr wrap="none" rtlCol="0">
            <a:spAutoFit/>
          </a:bodyPr>
          <a:lstStyle/>
          <a:p>
            <a:r>
              <a:rPr lang="fr-CH" sz="2400" noProof="0" dirty="0">
                <a:solidFill>
                  <a:srgbClr val="95B1CB"/>
                </a:solidFill>
                <a:latin typeface="Arial" panose="020B0604020202020204" pitchFamily="34" charset="0"/>
                <a:cs typeface="Arial" panose="020B0604020202020204" pitchFamily="34" charset="0"/>
              </a:rPr>
              <a:t>Isolement</a:t>
            </a:r>
          </a:p>
        </p:txBody>
      </p:sp>
      <p:sp>
        <p:nvSpPr>
          <p:cNvPr id="47" name="Bogen 46">
            <a:extLst>
              <a:ext uri="{FF2B5EF4-FFF2-40B4-BE49-F238E27FC236}">
                <a16:creationId xmlns:a16="http://schemas.microsoft.com/office/drawing/2014/main" id="{702DFAD9-13B7-6F89-DF5F-A0D64349D3AD}"/>
              </a:ext>
            </a:extLst>
          </p:cNvPr>
          <p:cNvSpPr/>
          <p:nvPr/>
        </p:nvSpPr>
        <p:spPr>
          <a:xfrm>
            <a:off x="3042354" y="3235033"/>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48" name="Textfeld 47">
            <a:extLst>
              <a:ext uri="{FF2B5EF4-FFF2-40B4-BE49-F238E27FC236}">
                <a16:creationId xmlns:a16="http://schemas.microsoft.com/office/drawing/2014/main" id="{D3E654A5-249B-70D3-C5B1-3C71D40999E4}"/>
              </a:ext>
            </a:extLst>
          </p:cNvPr>
          <p:cNvSpPr txBox="1"/>
          <p:nvPr/>
        </p:nvSpPr>
        <p:spPr>
          <a:xfrm>
            <a:off x="2985161" y="4045705"/>
            <a:ext cx="2239716" cy="461665"/>
          </a:xfrm>
          <a:prstGeom prst="rect">
            <a:avLst/>
          </a:prstGeom>
          <a:noFill/>
        </p:spPr>
        <p:txBody>
          <a:bodyPr wrap="none" rtlCol="0">
            <a:spAutoFit/>
          </a:bodyPr>
          <a:lstStyle/>
          <a:p>
            <a:r>
              <a:rPr lang="de-CH" sz="2400" dirty="0">
                <a:solidFill>
                  <a:srgbClr val="95B1CB"/>
                </a:solidFill>
                <a:latin typeface="Arial" panose="020B0604020202020204" pitchFamily="34" charset="0"/>
                <a:cs typeface="Arial" panose="020B0604020202020204" pitchFamily="34" charset="0"/>
              </a:rPr>
              <a:t>Absence de protection</a:t>
            </a:r>
          </a:p>
        </p:txBody>
      </p:sp>
      <p:sp>
        <p:nvSpPr>
          <p:cNvPr id="49" name="Bogen 48">
            <a:extLst>
              <a:ext uri="{FF2B5EF4-FFF2-40B4-BE49-F238E27FC236}">
                <a16:creationId xmlns:a16="http://schemas.microsoft.com/office/drawing/2014/main" id="{911207F8-38BD-0966-119F-F2C5E6B69528}"/>
              </a:ext>
            </a:extLst>
          </p:cNvPr>
          <p:cNvSpPr/>
          <p:nvPr/>
        </p:nvSpPr>
        <p:spPr>
          <a:xfrm>
            <a:off x="3508035" y="4524755"/>
            <a:ext cx="1022109" cy="1697929"/>
          </a:xfrm>
          <a:prstGeom prst="arc">
            <a:avLst>
              <a:gd name="adj1" fmla="val 12793028"/>
              <a:gd name="adj2" fmla="val 16076369"/>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50" name="Textfeld 49">
            <a:extLst>
              <a:ext uri="{FF2B5EF4-FFF2-40B4-BE49-F238E27FC236}">
                <a16:creationId xmlns:a16="http://schemas.microsoft.com/office/drawing/2014/main" id="{0F4E11B3-0433-39D2-1247-365DCDEB9A6B}"/>
              </a:ext>
            </a:extLst>
          </p:cNvPr>
          <p:cNvSpPr txBox="1"/>
          <p:nvPr/>
        </p:nvSpPr>
        <p:spPr>
          <a:xfrm>
            <a:off x="4074340" y="5331004"/>
            <a:ext cx="1914307" cy="830997"/>
          </a:xfrm>
          <a:prstGeom prst="rect">
            <a:avLst/>
          </a:prstGeom>
          <a:noFill/>
        </p:spPr>
        <p:txBody>
          <a:bodyPr wrap="none" rtlCol="0">
            <a:spAutoFit/>
          </a:bodyPr>
          <a:lstStyle/>
          <a:p>
            <a:r>
              <a:rPr lang="de-CH" sz="2400" dirty="0">
                <a:solidFill>
                  <a:srgbClr val="95B1CB"/>
                </a:solidFill>
                <a:latin typeface="Arial" panose="020B0604020202020204" pitchFamily="34" charset="0"/>
                <a:cs typeface="Arial" panose="020B0604020202020204" pitchFamily="34" charset="0"/>
              </a:rPr>
              <a:t>Exploitation,</a:t>
            </a:r>
          </a:p>
          <a:p>
            <a:r>
              <a:rPr lang="de-CH" sz="2400" dirty="0">
                <a:solidFill>
                  <a:srgbClr val="95B1CB"/>
                </a:solidFill>
                <a:latin typeface="Arial" panose="020B0604020202020204" pitchFamily="34" charset="0"/>
                <a:cs typeface="Arial" panose="020B0604020202020204" pitchFamily="34" charset="0"/>
              </a:rPr>
              <a:t>Abus</a:t>
            </a:r>
          </a:p>
        </p:txBody>
      </p:sp>
      <p:sp>
        <p:nvSpPr>
          <p:cNvPr id="51" name="Bogen 50">
            <a:extLst>
              <a:ext uri="{FF2B5EF4-FFF2-40B4-BE49-F238E27FC236}">
                <a16:creationId xmlns:a16="http://schemas.microsoft.com/office/drawing/2014/main" id="{473B874D-0704-9216-95C4-0622A856832C}"/>
              </a:ext>
            </a:extLst>
          </p:cNvPr>
          <p:cNvSpPr/>
          <p:nvPr/>
        </p:nvSpPr>
        <p:spPr>
          <a:xfrm>
            <a:off x="3647721" y="4541733"/>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52" name="Textfeld 51">
            <a:extLst>
              <a:ext uri="{FF2B5EF4-FFF2-40B4-BE49-F238E27FC236}">
                <a16:creationId xmlns:a16="http://schemas.microsoft.com/office/drawing/2014/main" id="{67B0C53B-F3E2-DBD0-5143-DD205972825F}"/>
              </a:ext>
            </a:extLst>
          </p:cNvPr>
          <p:cNvSpPr txBox="1"/>
          <p:nvPr/>
        </p:nvSpPr>
        <p:spPr>
          <a:xfrm>
            <a:off x="2487775" y="5094090"/>
            <a:ext cx="1571264" cy="461665"/>
          </a:xfrm>
          <a:prstGeom prst="rect">
            <a:avLst/>
          </a:prstGeom>
          <a:noFill/>
        </p:spPr>
        <p:txBody>
          <a:bodyPr wrap="none" rtlCol="0">
            <a:spAutoFit/>
          </a:bodyPr>
          <a:lstStyle/>
          <a:p>
            <a:pPr algn="r"/>
            <a:r>
              <a:rPr lang="fr-CH" sz="2400" noProof="0" dirty="0">
                <a:solidFill>
                  <a:srgbClr val="95B1CB"/>
                </a:solidFill>
                <a:latin typeface="Arial" panose="020B0604020202020204" pitchFamily="34" charset="0"/>
                <a:cs typeface="Arial" panose="020B0604020202020204" pitchFamily="34" charset="0"/>
              </a:rPr>
              <a:t>Protection</a:t>
            </a:r>
            <a:endParaRPr lang="de-CH" sz="2400" dirty="0">
              <a:solidFill>
                <a:srgbClr val="95B1CB"/>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CA20DF15-C4CF-F278-2F6C-8B1310B166BA}"/>
              </a:ext>
            </a:extLst>
          </p:cNvPr>
          <p:cNvSpPr txBox="1"/>
          <p:nvPr/>
        </p:nvSpPr>
        <p:spPr>
          <a:xfrm>
            <a:off x="4545064" y="2859838"/>
            <a:ext cx="1749070" cy="461665"/>
          </a:xfrm>
          <a:prstGeom prst="rect">
            <a:avLst/>
          </a:prstGeom>
          <a:noFill/>
        </p:spPr>
        <p:txBody>
          <a:bodyPr wrap="none" rtlCol="0">
            <a:spAutoFit/>
          </a:bodyPr>
          <a:lstStyle/>
          <a:p>
            <a:pPr algn="r"/>
            <a:r>
              <a:rPr lang="de-CH" sz="2400" dirty="0">
                <a:solidFill>
                  <a:srgbClr val="759CE9"/>
                </a:solidFill>
              </a:rPr>
              <a:t>Supervision</a:t>
            </a:r>
          </a:p>
        </p:txBody>
      </p:sp>
      <p:sp>
        <p:nvSpPr>
          <p:cNvPr id="5" name="Textfeld 4">
            <a:extLst>
              <a:ext uri="{FF2B5EF4-FFF2-40B4-BE49-F238E27FC236}">
                <a16:creationId xmlns:a16="http://schemas.microsoft.com/office/drawing/2014/main" id="{E1758786-B3AB-F3FD-2343-E5FCA4BC489E}"/>
              </a:ext>
            </a:extLst>
          </p:cNvPr>
          <p:cNvSpPr txBox="1"/>
          <p:nvPr/>
        </p:nvSpPr>
        <p:spPr>
          <a:xfrm>
            <a:off x="5674310" y="3360160"/>
            <a:ext cx="3098283" cy="1200329"/>
          </a:xfrm>
          <a:prstGeom prst="rect">
            <a:avLst/>
          </a:prstGeom>
          <a:noFill/>
        </p:spPr>
        <p:txBody>
          <a:bodyPr wrap="square" rtlCol="0">
            <a:spAutoFit/>
          </a:bodyPr>
          <a:lstStyle/>
          <a:p>
            <a:pPr algn="ctr"/>
            <a:r>
              <a:rPr lang="fr-CH" sz="2400" noProof="0" dirty="0">
                <a:solidFill>
                  <a:srgbClr val="759CE9"/>
                </a:solidFill>
              </a:rPr>
              <a:t>Possibilité </a:t>
            </a:r>
          </a:p>
          <a:p>
            <a:pPr algn="ctr"/>
            <a:r>
              <a:rPr lang="fr-CH" sz="2400" noProof="0" dirty="0">
                <a:solidFill>
                  <a:srgbClr val="759CE9"/>
                </a:solidFill>
              </a:rPr>
              <a:t>de plainte, </a:t>
            </a:r>
          </a:p>
          <a:p>
            <a:pPr algn="ctr"/>
            <a:r>
              <a:rPr lang="fr-CH" sz="2400" noProof="0" dirty="0">
                <a:solidFill>
                  <a:srgbClr val="759CE9"/>
                </a:solidFill>
              </a:rPr>
              <a:t>de recours</a:t>
            </a:r>
          </a:p>
        </p:txBody>
      </p:sp>
      <p:sp>
        <p:nvSpPr>
          <p:cNvPr id="6" name="Textfeld 5">
            <a:extLst>
              <a:ext uri="{FF2B5EF4-FFF2-40B4-BE49-F238E27FC236}">
                <a16:creationId xmlns:a16="http://schemas.microsoft.com/office/drawing/2014/main" id="{76F1DA66-3F0E-9786-F2DE-D7B7FE62BE53}"/>
              </a:ext>
            </a:extLst>
          </p:cNvPr>
          <p:cNvSpPr txBox="1"/>
          <p:nvPr/>
        </p:nvSpPr>
        <p:spPr>
          <a:xfrm>
            <a:off x="5988647" y="4955590"/>
            <a:ext cx="2242793" cy="1200329"/>
          </a:xfrm>
          <a:prstGeom prst="rect">
            <a:avLst/>
          </a:prstGeom>
          <a:noFill/>
        </p:spPr>
        <p:txBody>
          <a:bodyPr wrap="none" rtlCol="0">
            <a:spAutoFit/>
          </a:bodyPr>
          <a:lstStyle/>
          <a:p>
            <a:pPr algn="ctr"/>
            <a:r>
              <a:rPr lang="fr-FR" sz="2400" noProof="0" dirty="0">
                <a:solidFill>
                  <a:srgbClr val="759CE9"/>
                </a:solidFill>
              </a:rPr>
              <a:t>Prise de </a:t>
            </a:r>
          </a:p>
          <a:p>
            <a:pPr algn="ctr"/>
            <a:r>
              <a:rPr lang="fr-FR" sz="2400" noProof="0" dirty="0">
                <a:solidFill>
                  <a:srgbClr val="759CE9"/>
                </a:solidFill>
              </a:rPr>
              <a:t>décision </a:t>
            </a:r>
          </a:p>
          <a:p>
            <a:pPr algn="ctr"/>
            <a:r>
              <a:rPr lang="fr-FR" sz="2400" noProof="0" dirty="0">
                <a:solidFill>
                  <a:srgbClr val="759CE9"/>
                </a:solidFill>
              </a:rPr>
              <a:t>professionnelle</a:t>
            </a:r>
          </a:p>
        </p:txBody>
      </p:sp>
      <p:cxnSp>
        <p:nvCxnSpPr>
          <p:cNvPr id="8" name="Gerader Verbinder 7">
            <a:extLst>
              <a:ext uri="{FF2B5EF4-FFF2-40B4-BE49-F238E27FC236}">
                <a16:creationId xmlns:a16="http://schemas.microsoft.com/office/drawing/2014/main" id="{0F142EF0-C9F5-14C0-B0CB-5B06768B4D36}"/>
              </a:ext>
            </a:extLst>
          </p:cNvPr>
          <p:cNvCxnSpPr/>
          <p:nvPr/>
        </p:nvCxnSpPr>
        <p:spPr>
          <a:xfrm flipV="1">
            <a:off x="2781300" y="2707820"/>
            <a:ext cx="1475585" cy="479588"/>
          </a:xfrm>
          <a:prstGeom prst="line">
            <a:avLst/>
          </a:prstGeom>
          <a:ln w="63500">
            <a:solidFill>
              <a:srgbClr val="759CE9"/>
            </a:solidFill>
          </a:ln>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E3D84A73-138D-8870-ED21-EA3B95B811D3}"/>
              </a:ext>
            </a:extLst>
          </p:cNvPr>
          <p:cNvCxnSpPr/>
          <p:nvPr/>
        </p:nvCxnSpPr>
        <p:spPr>
          <a:xfrm flipV="1">
            <a:off x="3275598" y="4021460"/>
            <a:ext cx="1475585" cy="479588"/>
          </a:xfrm>
          <a:prstGeom prst="line">
            <a:avLst/>
          </a:prstGeom>
          <a:ln w="63500">
            <a:solidFill>
              <a:srgbClr val="759CE9"/>
            </a:solidFill>
          </a:ln>
        </p:spPr>
        <p:style>
          <a:lnRef idx="2">
            <a:schemeClr val="accent1"/>
          </a:lnRef>
          <a:fillRef idx="0">
            <a:schemeClr val="accent1"/>
          </a:fillRef>
          <a:effectRef idx="1">
            <a:schemeClr val="accent1"/>
          </a:effectRef>
          <a:fontRef idx="minor">
            <a:schemeClr val="tx1"/>
          </a:fontRef>
        </p:style>
      </p:cxnSp>
      <p:cxnSp>
        <p:nvCxnSpPr>
          <p:cNvPr id="10" name="Gerader Verbinder 9">
            <a:extLst>
              <a:ext uri="{FF2B5EF4-FFF2-40B4-BE49-F238E27FC236}">
                <a16:creationId xmlns:a16="http://schemas.microsoft.com/office/drawing/2014/main" id="{8D4F10A7-2230-F9EA-91F9-3CE1A9AAA503}"/>
              </a:ext>
            </a:extLst>
          </p:cNvPr>
          <p:cNvCxnSpPr/>
          <p:nvPr/>
        </p:nvCxnSpPr>
        <p:spPr>
          <a:xfrm flipV="1">
            <a:off x="4198725" y="5540551"/>
            <a:ext cx="1475585" cy="479588"/>
          </a:xfrm>
          <a:prstGeom prst="line">
            <a:avLst/>
          </a:prstGeom>
          <a:ln w="63500">
            <a:solidFill>
              <a:srgbClr val="759CE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0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3" name="Titel 1">
            <a:extLst>
              <a:ext uri="{FF2B5EF4-FFF2-40B4-BE49-F238E27FC236}">
                <a16:creationId xmlns:a16="http://schemas.microsoft.com/office/drawing/2014/main" id="{D2853615-FCBF-ACC5-E7B3-8E2F58DBAB23}"/>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endParaRPr lang="fr-CH" noProof="0" dirty="0">
              <a:latin typeface="Arial" panose="020B060402020202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7157229C-87B1-6065-370C-209F52F681C0}"/>
              </a:ext>
            </a:extLst>
          </p:cNvPr>
          <p:cNvGrpSpPr/>
          <p:nvPr/>
        </p:nvGrpSpPr>
        <p:grpSpPr>
          <a:xfrm>
            <a:off x="651995" y="1181100"/>
            <a:ext cx="7227230" cy="3146611"/>
            <a:chOff x="499595" y="1922185"/>
            <a:chExt cx="9490985" cy="4642314"/>
          </a:xfrm>
        </p:grpSpPr>
        <p:pic>
          <p:nvPicPr>
            <p:cNvPr id="13" name="Grafik 12" descr="Ein Bild, das Logo, Grafiken, Screenshot, Symbol enthält.&#10;&#10;Automatisch generierte Beschreibung">
              <a:extLst>
                <a:ext uri="{FF2B5EF4-FFF2-40B4-BE49-F238E27FC236}">
                  <a16:creationId xmlns:a16="http://schemas.microsoft.com/office/drawing/2014/main" id="{1D16BF35-9015-90B4-F3D8-01B489490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459" y="4174976"/>
              <a:ext cx="679863" cy="1474958"/>
            </a:xfrm>
            <a:prstGeom prst="rect">
              <a:avLst/>
            </a:prstGeom>
          </p:spPr>
        </p:pic>
        <p:pic>
          <p:nvPicPr>
            <p:cNvPr id="16" name="Grafik 15" descr="Ein Bild, das Logo, Grafiken, Symbol, Schrift enthält.&#10;&#10;Automatisch generierte Beschreibung">
              <a:extLst>
                <a:ext uri="{FF2B5EF4-FFF2-40B4-BE49-F238E27FC236}">
                  <a16:creationId xmlns:a16="http://schemas.microsoft.com/office/drawing/2014/main" id="{5A019979-B4CB-90C0-0ACB-B8416019E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76" y="4794100"/>
              <a:ext cx="782639" cy="1697929"/>
            </a:xfrm>
            <a:prstGeom prst="rect">
              <a:avLst/>
            </a:prstGeom>
          </p:spPr>
        </p:pic>
        <p:pic>
          <p:nvPicPr>
            <p:cNvPr id="21" name="Grafik 20" descr="Ein Bild, das Logo, Grafiken, Symbol, Schrift enthält.&#10;&#10;Automatisch generierte Beschreibung">
              <a:extLst>
                <a:ext uri="{FF2B5EF4-FFF2-40B4-BE49-F238E27FC236}">
                  <a16:creationId xmlns:a16="http://schemas.microsoft.com/office/drawing/2014/main" id="{8285C81D-BDEB-0C3E-9268-A23CF3F42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018" y="2369750"/>
              <a:ext cx="782639" cy="1697929"/>
            </a:xfrm>
            <a:prstGeom prst="rect">
              <a:avLst/>
            </a:prstGeom>
          </p:spPr>
        </p:pic>
        <p:pic>
          <p:nvPicPr>
            <p:cNvPr id="22" name="Grafik 21" descr="Ein Bild, das Logo, Grafiken, Symbol, Schrift enthält.&#10;&#10;Automatisch generierte Beschreibung">
              <a:extLst>
                <a:ext uri="{FF2B5EF4-FFF2-40B4-BE49-F238E27FC236}">
                  <a16:creationId xmlns:a16="http://schemas.microsoft.com/office/drawing/2014/main" id="{655A2742-C0C9-9EF1-698F-F55D28B07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95" y="2957819"/>
              <a:ext cx="782639" cy="1697929"/>
            </a:xfrm>
            <a:prstGeom prst="rect">
              <a:avLst/>
            </a:prstGeom>
          </p:spPr>
        </p:pic>
        <p:sp>
          <p:nvSpPr>
            <p:cNvPr id="45" name="Bogen 44">
              <a:extLst>
                <a:ext uri="{FF2B5EF4-FFF2-40B4-BE49-F238E27FC236}">
                  <a16:creationId xmlns:a16="http://schemas.microsoft.com/office/drawing/2014/main" id="{EB87F63C-36CC-ECFA-CBC4-D708F88568A2}"/>
                </a:ext>
              </a:extLst>
            </p:cNvPr>
            <p:cNvSpPr/>
            <p:nvPr/>
          </p:nvSpPr>
          <p:spPr>
            <a:xfrm>
              <a:off x="2355634" y="1922185"/>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46" name="Textfeld 45">
              <a:extLst>
                <a:ext uri="{FF2B5EF4-FFF2-40B4-BE49-F238E27FC236}">
                  <a16:creationId xmlns:a16="http://schemas.microsoft.com/office/drawing/2014/main" id="{D13D2BD4-C16B-B91D-3253-89C5247DA4FF}"/>
                </a:ext>
              </a:extLst>
            </p:cNvPr>
            <p:cNvSpPr txBox="1"/>
            <p:nvPr/>
          </p:nvSpPr>
          <p:spPr>
            <a:xfrm>
              <a:off x="2886369" y="2755445"/>
              <a:ext cx="1996061" cy="681112"/>
            </a:xfrm>
            <a:prstGeom prst="rect">
              <a:avLst/>
            </a:prstGeom>
            <a:noFill/>
          </p:spPr>
          <p:txBody>
            <a:bodyPr wrap="none" rtlCol="0">
              <a:spAutoFit/>
            </a:bodyPr>
            <a:lstStyle/>
            <a:p>
              <a:r>
                <a:rPr lang="fr-CH" sz="2400" noProof="0" dirty="0">
                  <a:solidFill>
                    <a:srgbClr val="95B1CB"/>
                  </a:solidFill>
                  <a:latin typeface="Arial" panose="020B0604020202020204" pitchFamily="34" charset="0"/>
                  <a:cs typeface="Arial" panose="020B0604020202020204" pitchFamily="34" charset="0"/>
                </a:rPr>
                <a:t>Isolement</a:t>
              </a:r>
            </a:p>
          </p:txBody>
        </p:sp>
        <p:sp>
          <p:nvSpPr>
            <p:cNvPr id="47" name="Bogen 46">
              <a:extLst>
                <a:ext uri="{FF2B5EF4-FFF2-40B4-BE49-F238E27FC236}">
                  <a16:creationId xmlns:a16="http://schemas.microsoft.com/office/drawing/2014/main" id="{702DFAD9-13B7-6F89-DF5F-A0D64349D3AD}"/>
                </a:ext>
              </a:extLst>
            </p:cNvPr>
            <p:cNvSpPr/>
            <p:nvPr/>
          </p:nvSpPr>
          <p:spPr>
            <a:xfrm>
              <a:off x="3042354" y="3235033"/>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48" name="Textfeld 47">
              <a:extLst>
                <a:ext uri="{FF2B5EF4-FFF2-40B4-BE49-F238E27FC236}">
                  <a16:creationId xmlns:a16="http://schemas.microsoft.com/office/drawing/2014/main" id="{D3E654A5-249B-70D3-C5B1-3C71D40999E4}"/>
                </a:ext>
              </a:extLst>
            </p:cNvPr>
            <p:cNvSpPr txBox="1"/>
            <p:nvPr/>
          </p:nvSpPr>
          <p:spPr>
            <a:xfrm>
              <a:off x="2985161" y="4045705"/>
              <a:ext cx="2239716" cy="461665"/>
            </a:xfrm>
            <a:prstGeom prst="rect">
              <a:avLst/>
            </a:prstGeom>
            <a:noFill/>
          </p:spPr>
          <p:txBody>
            <a:bodyPr wrap="none" rtlCol="0">
              <a:spAutoFit/>
            </a:bodyPr>
            <a:lstStyle/>
            <a:p>
              <a:r>
                <a:rPr lang="de-CH" sz="2400" dirty="0">
                  <a:solidFill>
                    <a:srgbClr val="95B1CB"/>
                  </a:solidFill>
                  <a:latin typeface="Arial" panose="020B0604020202020204" pitchFamily="34" charset="0"/>
                  <a:cs typeface="Arial" panose="020B0604020202020204" pitchFamily="34" charset="0"/>
                </a:rPr>
                <a:t>Absence de protection</a:t>
              </a:r>
            </a:p>
          </p:txBody>
        </p:sp>
        <p:sp>
          <p:nvSpPr>
            <p:cNvPr id="49" name="Bogen 48">
              <a:extLst>
                <a:ext uri="{FF2B5EF4-FFF2-40B4-BE49-F238E27FC236}">
                  <a16:creationId xmlns:a16="http://schemas.microsoft.com/office/drawing/2014/main" id="{911207F8-38BD-0966-119F-F2C5E6B69528}"/>
                </a:ext>
              </a:extLst>
            </p:cNvPr>
            <p:cNvSpPr/>
            <p:nvPr/>
          </p:nvSpPr>
          <p:spPr>
            <a:xfrm>
              <a:off x="3508035" y="4524755"/>
              <a:ext cx="1022109" cy="1697929"/>
            </a:xfrm>
            <a:prstGeom prst="arc">
              <a:avLst>
                <a:gd name="adj1" fmla="val 12793028"/>
                <a:gd name="adj2" fmla="val 16076369"/>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50" name="Textfeld 49">
              <a:extLst>
                <a:ext uri="{FF2B5EF4-FFF2-40B4-BE49-F238E27FC236}">
                  <a16:creationId xmlns:a16="http://schemas.microsoft.com/office/drawing/2014/main" id="{0F4E11B3-0433-39D2-1247-365DCDEB9A6B}"/>
                </a:ext>
              </a:extLst>
            </p:cNvPr>
            <p:cNvSpPr txBox="1"/>
            <p:nvPr/>
          </p:nvSpPr>
          <p:spPr>
            <a:xfrm>
              <a:off x="4074340" y="5331004"/>
              <a:ext cx="1914307" cy="830997"/>
            </a:xfrm>
            <a:prstGeom prst="rect">
              <a:avLst/>
            </a:prstGeom>
            <a:noFill/>
          </p:spPr>
          <p:txBody>
            <a:bodyPr wrap="none" rtlCol="0">
              <a:spAutoFit/>
            </a:bodyPr>
            <a:lstStyle/>
            <a:p>
              <a:r>
                <a:rPr lang="de-CH" sz="2400" dirty="0">
                  <a:solidFill>
                    <a:srgbClr val="95B1CB"/>
                  </a:solidFill>
                  <a:latin typeface="Arial" panose="020B0604020202020204" pitchFamily="34" charset="0"/>
                  <a:cs typeface="Arial" panose="020B0604020202020204" pitchFamily="34" charset="0"/>
                </a:rPr>
                <a:t>Exploitation,</a:t>
              </a:r>
            </a:p>
            <a:p>
              <a:r>
                <a:rPr lang="de-CH" sz="2400" dirty="0">
                  <a:solidFill>
                    <a:srgbClr val="95B1CB"/>
                  </a:solidFill>
                  <a:latin typeface="Arial" panose="020B0604020202020204" pitchFamily="34" charset="0"/>
                  <a:cs typeface="Arial" panose="020B0604020202020204" pitchFamily="34" charset="0"/>
                </a:rPr>
                <a:t>Abus</a:t>
              </a:r>
            </a:p>
          </p:txBody>
        </p:sp>
        <p:sp>
          <p:nvSpPr>
            <p:cNvPr id="51" name="Bogen 50">
              <a:extLst>
                <a:ext uri="{FF2B5EF4-FFF2-40B4-BE49-F238E27FC236}">
                  <a16:creationId xmlns:a16="http://schemas.microsoft.com/office/drawing/2014/main" id="{473B874D-0704-9216-95C4-0622A856832C}"/>
                </a:ext>
              </a:extLst>
            </p:cNvPr>
            <p:cNvSpPr/>
            <p:nvPr/>
          </p:nvSpPr>
          <p:spPr>
            <a:xfrm>
              <a:off x="3647721" y="4541733"/>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52" name="Textfeld 51">
              <a:extLst>
                <a:ext uri="{FF2B5EF4-FFF2-40B4-BE49-F238E27FC236}">
                  <a16:creationId xmlns:a16="http://schemas.microsoft.com/office/drawing/2014/main" id="{67B0C53B-F3E2-DBD0-5143-DD205972825F}"/>
                </a:ext>
              </a:extLst>
            </p:cNvPr>
            <p:cNvSpPr txBox="1"/>
            <p:nvPr/>
          </p:nvSpPr>
          <p:spPr>
            <a:xfrm>
              <a:off x="2178219" y="5004223"/>
              <a:ext cx="2063424" cy="681112"/>
            </a:xfrm>
            <a:prstGeom prst="rect">
              <a:avLst/>
            </a:prstGeom>
            <a:noFill/>
          </p:spPr>
          <p:txBody>
            <a:bodyPr wrap="none" rtlCol="0">
              <a:spAutoFit/>
            </a:bodyPr>
            <a:lstStyle/>
            <a:p>
              <a:pPr algn="r"/>
              <a:r>
                <a:rPr lang="fr-CH" sz="2400" noProof="0" dirty="0">
                  <a:solidFill>
                    <a:srgbClr val="95B1CB"/>
                  </a:solidFill>
                  <a:latin typeface="Arial" panose="020B0604020202020204" pitchFamily="34" charset="0"/>
                  <a:cs typeface="Arial" panose="020B0604020202020204" pitchFamily="34" charset="0"/>
                </a:rPr>
                <a:t>Protection</a:t>
              </a:r>
            </a:p>
          </p:txBody>
        </p:sp>
        <p:sp>
          <p:nvSpPr>
            <p:cNvPr id="2" name="Textfeld 1">
              <a:extLst>
                <a:ext uri="{FF2B5EF4-FFF2-40B4-BE49-F238E27FC236}">
                  <a16:creationId xmlns:a16="http://schemas.microsoft.com/office/drawing/2014/main" id="{CA20DF15-C4CF-F278-2F6C-8B1310B166BA}"/>
                </a:ext>
              </a:extLst>
            </p:cNvPr>
            <p:cNvSpPr txBox="1"/>
            <p:nvPr/>
          </p:nvSpPr>
          <p:spPr>
            <a:xfrm>
              <a:off x="6435901" y="2770525"/>
              <a:ext cx="1280415" cy="461666"/>
            </a:xfrm>
            <a:prstGeom prst="rect">
              <a:avLst/>
            </a:prstGeom>
            <a:noFill/>
          </p:spPr>
          <p:txBody>
            <a:bodyPr wrap="none" rtlCol="0">
              <a:spAutoFit/>
            </a:bodyPr>
            <a:lstStyle/>
            <a:p>
              <a:pPr algn="r"/>
              <a:r>
                <a:rPr lang="de-CH" sz="2400" dirty="0">
                  <a:solidFill>
                    <a:srgbClr val="759CE9"/>
                  </a:solidFill>
                </a:rPr>
                <a:t>Supervision</a:t>
              </a:r>
            </a:p>
          </p:txBody>
        </p:sp>
        <p:sp>
          <p:nvSpPr>
            <p:cNvPr id="6" name="Textfeld 5">
              <a:extLst>
                <a:ext uri="{FF2B5EF4-FFF2-40B4-BE49-F238E27FC236}">
                  <a16:creationId xmlns:a16="http://schemas.microsoft.com/office/drawing/2014/main" id="{76F1DA66-3F0E-9786-F2DE-D7B7FE62BE53}"/>
                </a:ext>
              </a:extLst>
            </p:cNvPr>
            <p:cNvSpPr txBox="1"/>
            <p:nvPr/>
          </p:nvSpPr>
          <p:spPr>
            <a:xfrm>
              <a:off x="6703837" y="5338498"/>
              <a:ext cx="3286743" cy="1226001"/>
            </a:xfrm>
            <a:prstGeom prst="rect">
              <a:avLst/>
            </a:prstGeom>
            <a:noFill/>
          </p:spPr>
          <p:txBody>
            <a:bodyPr wrap="none" rtlCol="0">
              <a:spAutoFit/>
            </a:bodyPr>
            <a:lstStyle/>
            <a:p>
              <a:r>
                <a:rPr lang="fr-CH" sz="2400" noProof="0" dirty="0">
                  <a:solidFill>
                    <a:srgbClr val="759CE9"/>
                  </a:solidFill>
                </a:rPr>
                <a:t>Prise de décision </a:t>
              </a:r>
            </a:p>
            <a:p>
              <a:r>
                <a:rPr lang="fr-CH" sz="2400" noProof="0" dirty="0">
                  <a:solidFill>
                    <a:srgbClr val="759CE9"/>
                  </a:solidFill>
                </a:rPr>
                <a:t>professionnelle</a:t>
              </a:r>
            </a:p>
          </p:txBody>
        </p:sp>
        <p:cxnSp>
          <p:nvCxnSpPr>
            <p:cNvPr id="8" name="Gerader Verbinder 7">
              <a:extLst>
                <a:ext uri="{FF2B5EF4-FFF2-40B4-BE49-F238E27FC236}">
                  <a16:creationId xmlns:a16="http://schemas.microsoft.com/office/drawing/2014/main" id="{0F142EF0-C9F5-14C0-B0CB-5B06768B4D36}"/>
                </a:ext>
              </a:extLst>
            </p:cNvPr>
            <p:cNvCxnSpPr/>
            <p:nvPr/>
          </p:nvCxnSpPr>
          <p:spPr>
            <a:xfrm flipV="1">
              <a:off x="2849841" y="2788756"/>
              <a:ext cx="1475585" cy="479588"/>
            </a:xfrm>
            <a:prstGeom prst="line">
              <a:avLst/>
            </a:prstGeom>
            <a:ln w="63500">
              <a:solidFill>
                <a:srgbClr val="759CE9"/>
              </a:solidFill>
            </a:ln>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E3D84A73-138D-8870-ED21-EA3B95B811D3}"/>
                </a:ext>
              </a:extLst>
            </p:cNvPr>
            <p:cNvCxnSpPr/>
            <p:nvPr/>
          </p:nvCxnSpPr>
          <p:spPr>
            <a:xfrm flipV="1">
              <a:off x="3480993" y="4162410"/>
              <a:ext cx="1475585" cy="479588"/>
            </a:xfrm>
            <a:prstGeom prst="line">
              <a:avLst/>
            </a:prstGeom>
            <a:ln w="63500">
              <a:solidFill>
                <a:srgbClr val="759CE9"/>
              </a:solidFill>
            </a:ln>
          </p:spPr>
          <p:style>
            <a:lnRef idx="2">
              <a:schemeClr val="accent1"/>
            </a:lnRef>
            <a:fillRef idx="0">
              <a:schemeClr val="accent1"/>
            </a:fillRef>
            <a:effectRef idx="1">
              <a:schemeClr val="accent1"/>
            </a:effectRef>
            <a:fontRef idx="minor">
              <a:schemeClr val="tx1"/>
            </a:fontRef>
          </p:style>
        </p:cxnSp>
        <p:cxnSp>
          <p:nvCxnSpPr>
            <p:cNvPr id="10" name="Gerader Verbinder 9">
              <a:extLst>
                <a:ext uri="{FF2B5EF4-FFF2-40B4-BE49-F238E27FC236}">
                  <a16:creationId xmlns:a16="http://schemas.microsoft.com/office/drawing/2014/main" id="{8D4F10A7-2230-F9EA-91F9-3CE1A9AAA503}"/>
                </a:ext>
              </a:extLst>
            </p:cNvPr>
            <p:cNvCxnSpPr>
              <a:cxnSpLocks/>
            </p:cNvCxnSpPr>
            <p:nvPr/>
          </p:nvCxnSpPr>
          <p:spPr>
            <a:xfrm flipV="1">
              <a:off x="4258031" y="5588836"/>
              <a:ext cx="2110370" cy="667804"/>
            </a:xfrm>
            <a:prstGeom prst="line">
              <a:avLst/>
            </a:prstGeom>
            <a:ln w="63500">
              <a:solidFill>
                <a:srgbClr val="759CE9"/>
              </a:solidFill>
            </a:ln>
          </p:spPr>
          <p:style>
            <a:lnRef idx="2">
              <a:schemeClr val="accent1"/>
            </a:lnRef>
            <a:fillRef idx="0">
              <a:schemeClr val="accent1"/>
            </a:fillRef>
            <a:effectRef idx="1">
              <a:schemeClr val="accent1"/>
            </a:effectRef>
            <a:fontRef idx="minor">
              <a:schemeClr val="tx1"/>
            </a:fontRef>
          </p:style>
        </p:cxnSp>
      </p:grpSp>
      <p:sp>
        <p:nvSpPr>
          <p:cNvPr id="7" name="Textfeld 6">
            <a:extLst>
              <a:ext uri="{FF2B5EF4-FFF2-40B4-BE49-F238E27FC236}">
                <a16:creationId xmlns:a16="http://schemas.microsoft.com/office/drawing/2014/main" id="{5A857680-8EF7-98AC-509F-FC57C327D4F7}"/>
              </a:ext>
            </a:extLst>
          </p:cNvPr>
          <p:cNvSpPr txBox="1"/>
          <p:nvPr/>
        </p:nvSpPr>
        <p:spPr>
          <a:xfrm>
            <a:off x="1930240" y="4748804"/>
            <a:ext cx="6636057" cy="1754326"/>
          </a:xfrm>
          <a:prstGeom prst="rect">
            <a:avLst/>
          </a:prstGeom>
          <a:solidFill>
            <a:srgbClr val="95B1CB">
              <a:alpha val="45882"/>
            </a:srgbClr>
          </a:solidFill>
        </p:spPr>
        <p:txBody>
          <a:bodyPr wrap="square" rtlCol="0">
            <a:spAutoFit/>
          </a:bodyPr>
          <a:lstStyle/>
          <a:p>
            <a:r>
              <a:rPr lang="fr-CH" noProof="1"/>
              <a:t>... mais est resté dans l'ombre, le sort des personnes concernées.</a:t>
            </a:r>
          </a:p>
          <a:p>
            <a:endParaRPr lang="fr-CH" noProof="1"/>
          </a:p>
          <a:p>
            <a:endParaRPr lang="fr-CH" noProof="1"/>
          </a:p>
          <a:p>
            <a:endParaRPr lang="fr-CH" noProof="1"/>
          </a:p>
          <a:p>
            <a:endParaRPr lang="fr-CH" noProof="1"/>
          </a:p>
          <a:p>
            <a:endParaRPr lang="fr-CH" noProof="1"/>
          </a:p>
        </p:txBody>
      </p:sp>
      <p:pic>
        <p:nvPicPr>
          <p:cNvPr id="20" name="Grafik 19" descr="Ein Bild, das Menschliches Gesicht, Person, Kleidung, Mann enthält.&#10;&#10;Automatisch generierte Beschreibung">
            <a:extLst>
              <a:ext uri="{FF2B5EF4-FFF2-40B4-BE49-F238E27FC236}">
                <a16:creationId xmlns:a16="http://schemas.microsoft.com/office/drawing/2014/main" id="{2C98257E-B83D-F275-3B10-8E90840C8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615" y="5199642"/>
            <a:ext cx="1133737" cy="1133737"/>
          </a:xfrm>
          <a:prstGeom prst="rect">
            <a:avLst/>
          </a:prstGeom>
        </p:spPr>
      </p:pic>
      <p:pic>
        <p:nvPicPr>
          <p:cNvPr id="24" name="Grafik 23" descr="Ein Bild, das Menschliches Gesicht, Person, Kleidung, Kinn enthält.&#10;&#10;Automatisch generierte Beschreibung">
            <a:extLst>
              <a:ext uri="{FF2B5EF4-FFF2-40B4-BE49-F238E27FC236}">
                <a16:creationId xmlns:a16="http://schemas.microsoft.com/office/drawing/2014/main" id="{E931DD1D-28F3-496B-0DBE-C84E4FA307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088" y="5193532"/>
            <a:ext cx="1133737" cy="1133737"/>
          </a:xfrm>
          <a:prstGeom prst="rect">
            <a:avLst/>
          </a:prstGeom>
        </p:spPr>
      </p:pic>
      <p:pic>
        <p:nvPicPr>
          <p:cNvPr id="26" name="Grafik 25" descr="Ein Bild, das Kleidung, Menschliches Gesicht, Person, Brille enthält.&#10;&#10;Automatisch generierte Beschreibung">
            <a:extLst>
              <a:ext uri="{FF2B5EF4-FFF2-40B4-BE49-F238E27FC236}">
                <a16:creationId xmlns:a16="http://schemas.microsoft.com/office/drawing/2014/main" id="{8A5CD187-CADA-4D48-E2A4-F669341D7A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0803" y="5193532"/>
            <a:ext cx="1133737" cy="1133737"/>
          </a:xfrm>
          <a:prstGeom prst="rect">
            <a:avLst/>
          </a:prstGeom>
        </p:spPr>
      </p:pic>
      <p:pic>
        <p:nvPicPr>
          <p:cNvPr id="28" name="Grafik 27" descr="Ein Bild, das Menschliches Gesicht, Kleidung, Person, Porträt enthält.&#10;&#10;Automatisch generierte Beschreibung">
            <a:extLst>
              <a:ext uri="{FF2B5EF4-FFF2-40B4-BE49-F238E27FC236}">
                <a16:creationId xmlns:a16="http://schemas.microsoft.com/office/drawing/2014/main" id="{62AD85FD-AA61-A123-9B68-948E24A121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8465" y="5197607"/>
            <a:ext cx="1133737" cy="1133737"/>
          </a:xfrm>
          <a:prstGeom prst="rect">
            <a:avLst/>
          </a:prstGeom>
        </p:spPr>
      </p:pic>
      <p:pic>
        <p:nvPicPr>
          <p:cNvPr id="30" name="Grafik 29" descr="Ein Bild, das Menschliches Gesicht, Kleidung, Person, Mann enthält.&#10;&#10;Automatisch generierte Beschreibung">
            <a:extLst>
              <a:ext uri="{FF2B5EF4-FFF2-40B4-BE49-F238E27FC236}">
                <a16:creationId xmlns:a16="http://schemas.microsoft.com/office/drawing/2014/main" id="{A4BB2AAE-112D-2F3D-5D31-964BBC670F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2597" y="5193532"/>
            <a:ext cx="1133737" cy="1133737"/>
          </a:xfrm>
          <a:prstGeom prst="rect">
            <a:avLst/>
          </a:prstGeom>
        </p:spPr>
      </p:pic>
      <p:sp>
        <p:nvSpPr>
          <p:cNvPr id="31" name="Textfeld 30">
            <a:extLst>
              <a:ext uri="{FF2B5EF4-FFF2-40B4-BE49-F238E27FC236}">
                <a16:creationId xmlns:a16="http://schemas.microsoft.com/office/drawing/2014/main" id="{B35447FF-AFE4-B549-2644-E058FE4F0770}"/>
              </a:ext>
            </a:extLst>
          </p:cNvPr>
          <p:cNvSpPr txBox="1"/>
          <p:nvPr/>
        </p:nvSpPr>
        <p:spPr>
          <a:xfrm>
            <a:off x="6053553" y="2137430"/>
            <a:ext cx="3098283" cy="1200329"/>
          </a:xfrm>
          <a:prstGeom prst="rect">
            <a:avLst/>
          </a:prstGeom>
          <a:noFill/>
        </p:spPr>
        <p:txBody>
          <a:bodyPr wrap="square" rtlCol="0">
            <a:spAutoFit/>
          </a:bodyPr>
          <a:lstStyle/>
          <a:p>
            <a:r>
              <a:rPr lang="fr-CH" sz="2400" noProof="0" dirty="0">
                <a:solidFill>
                  <a:srgbClr val="759CE9"/>
                </a:solidFill>
              </a:rPr>
              <a:t>Possibilité de </a:t>
            </a:r>
          </a:p>
          <a:p>
            <a:r>
              <a:rPr lang="fr-CH" sz="2400" noProof="0" dirty="0">
                <a:solidFill>
                  <a:srgbClr val="759CE9"/>
                </a:solidFill>
              </a:rPr>
              <a:t>plainte, de </a:t>
            </a:r>
          </a:p>
          <a:p>
            <a:r>
              <a:rPr lang="fr-CH" sz="2400" noProof="0" dirty="0">
                <a:solidFill>
                  <a:srgbClr val="759CE9"/>
                </a:solidFill>
              </a:rPr>
              <a:t>recours </a:t>
            </a:r>
          </a:p>
        </p:txBody>
      </p:sp>
    </p:spTree>
    <p:extLst>
      <p:ext uri="{BB962C8B-B14F-4D97-AF65-F5344CB8AC3E}">
        <p14:creationId xmlns:p14="http://schemas.microsoft.com/office/powerpoint/2010/main" val="6449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FF47-1C0D-8C70-3A66-5878A729AF96}"/>
              </a:ext>
            </a:extLst>
          </p:cNvPr>
          <p:cNvSpPr>
            <a:spLocks noGrp="1"/>
          </p:cNvSpPr>
          <p:nvPr>
            <p:ph type="title"/>
          </p:nvPr>
        </p:nvSpPr>
        <p:spPr>
          <a:xfrm>
            <a:off x="220980" y="333498"/>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br>
              <a:rPr kumimoji="0" lang="fr-CH" b="0" i="0" u="none" strike="noStrike" cap="none" normalizeH="0" baseline="0" noProof="0" dirty="0">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br>
            <a:endParaRPr lang="fr-CH" noProof="0" dirty="0">
              <a:latin typeface="Arial" panose="020B0604020202020204" pitchFamily="34" charset="0"/>
              <a:cs typeface="Arial" panose="020B0604020202020204" pitchFamily="34" charset="0"/>
            </a:endParaRPr>
          </a:p>
        </p:txBody>
      </p:sp>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18" name="Textfeld 17">
            <a:extLst>
              <a:ext uri="{FF2B5EF4-FFF2-40B4-BE49-F238E27FC236}">
                <a16:creationId xmlns:a16="http://schemas.microsoft.com/office/drawing/2014/main" id="{ACB5321D-9378-931B-EAD5-DA8D4435A658}"/>
              </a:ext>
            </a:extLst>
          </p:cNvPr>
          <p:cNvSpPr txBox="1"/>
          <p:nvPr/>
        </p:nvSpPr>
        <p:spPr>
          <a:xfrm>
            <a:off x="688571" y="995732"/>
            <a:ext cx="8112978" cy="2031325"/>
          </a:xfrm>
          <a:prstGeom prst="rect">
            <a:avLst/>
          </a:prstGeom>
          <a:solidFill>
            <a:srgbClr val="EFD8B8"/>
          </a:solidFill>
        </p:spPr>
        <p:txBody>
          <a:bodyPr wrap="square" rtlCol="0">
            <a:spAutoFit/>
          </a:bodyPr>
          <a:lstStyle/>
          <a:p>
            <a:r>
              <a:rPr lang="fr-CH" noProof="0" dirty="0"/>
              <a:t>La Suisse est passée d'un État national à un État social : </a:t>
            </a:r>
            <a:br>
              <a:rPr lang="fr-CH" noProof="0" dirty="0"/>
            </a:br>
            <a:endParaRPr lang="fr-CH" noProof="0" dirty="0"/>
          </a:p>
          <a:p>
            <a:pPr marL="285750" indent="-285750">
              <a:buFont typeface="Arial" panose="020B0604020202020204" pitchFamily="34" charset="0"/>
              <a:buChar char="•"/>
            </a:pPr>
            <a:r>
              <a:rPr lang="fr-CH" noProof="0" dirty="0"/>
              <a:t>Dès le 19</a:t>
            </a:r>
            <a:r>
              <a:rPr lang="fr-CH" baseline="30000" noProof="0" dirty="0"/>
              <a:t>e</a:t>
            </a:r>
            <a:r>
              <a:rPr lang="fr-CH" noProof="0" dirty="0"/>
              <a:t> siècle : politique de lutte contre la pauvreté</a:t>
            </a:r>
          </a:p>
          <a:p>
            <a:pPr marL="285750" indent="-285750">
              <a:buFont typeface="Arial" panose="020B0604020202020204" pitchFamily="34" charset="0"/>
              <a:buChar char="•"/>
            </a:pPr>
            <a:r>
              <a:rPr lang="fr-CH" noProof="0" dirty="0"/>
              <a:t>Puis prévention autour des problèmes d’hygiène et de santé publique : lutte contre l'alcoolisme, endiguement des maladies, etc.</a:t>
            </a:r>
          </a:p>
          <a:p>
            <a:pPr marL="285750" indent="-285750">
              <a:buFont typeface="Arial" panose="020B0604020202020204" pitchFamily="34" charset="0"/>
              <a:buChar char="•"/>
            </a:pPr>
            <a:r>
              <a:rPr lang="fr-CH" noProof="0" dirty="0"/>
              <a:t>Depuis les années 1930, contenir les mouvements de jeunesse et/ou les comportements jugés non-conformes aux valeurs traditionnelles</a:t>
            </a:r>
          </a:p>
        </p:txBody>
      </p:sp>
      <p:pic>
        <p:nvPicPr>
          <p:cNvPr id="22" name="Grafik 21">
            <a:extLst>
              <a:ext uri="{FF2B5EF4-FFF2-40B4-BE49-F238E27FC236}">
                <a16:creationId xmlns:a16="http://schemas.microsoft.com/office/drawing/2014/main" id="{77A0DE11-7E3E-5675-1D55-8CF446BB0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71" y="3223432"/>
            <a:ext cx="8112978" cy="462741"/>
          </a:xfrm>
          <a:prstGeom prst="rect">
            <a:avLst/>
          </a:prstGeom>
        </p:spPr>
      </p:pic>
      <p:pic>
        <p:nvPicPr>
          <p:cNvPr id="4" name="Grafik 3">
            <a:extLst>
              <a:ext uri="{FF2B5EF4-FFF2-40B4-BE49-F238E27FC236}">
                <a16:creationId xmlns:a16="http://schemas.microsoft.com/office/drawing/2014/main" id="{FE6CC8CA-54E1-963B-9D3C-55D0A128DC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942" y="3708000"/>
            <a:ext cx="8000345" cy="1783359"/>
          </a:xfrm>
          <a:prstGeom prst="rect">
            <a:avLst/>
          </a:prstGeom>
        </p:spPr>
      </p:pic>
      <p:pic>
        <p:nvPicPr>
          <p:cNvPr id="7" name="Grafik 6">
            <a:extLst>
              <a:ext uri="{FF2B5EF4-FFF2-40B4-BE49-F238E27FC236}">
                <a16:creationId xmlns:a16="http://schemas.microsoft.com/office/drawing/2014/main" id="{99509BCC-BA26-62A4-0948-7F7A5B9818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1942" y="3708001"/>
            <a:ext cx="8000347" cy="2220942"/>
          </a:xfrm>
          <a:prstGeom prst="rect">
            <a:avLst/>
          </a:prstGeom>
        </p:spPr>
      </p:pic>
      <p:pic>
        <p:nvPicPr>
          <p:cNvPr id="11" name="Grafik 10">
            <a:extLst>
              <a:ext uri="{FF2B5EF4-FFF2-40B4-BE49-F238E27FC236}">
                <a16:creationId xmlns:a16="http://schemas.microsoft.com/office/drawing/2014/main" id="{4851903E-4A42-95EB-B943-023D203B14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942" y="3708001"/>
            <a:ext cx="8000346" cy="2559450"/>
          </a:xfrm>
          <a:prstGeom prst="rect">
            <a:avLst/>
          </a:prstGeom>
        </p:spPr>
      </p:pic>
    </p:spTree>
    <p:extLst>
      <p:ext uri="{BB962C8B-B14F-4D97-AF65-F5344CB8AC3E}">
        <p14:creationId xmlns:p14="http://schemas.microsoft.com/office/powerpoint/2010/main" val="207850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animEffect transition="in" filter="fade">
                                      <p:cBhvr>
                                        <p:cTn id="23" dur="500"/>
                                        <p:tgtEl>
                                          <p:spTgt spid="1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7" name="Textfeld 6">
            <a:extLst>
              <a:ext uri="{FF2B5EF4-FFF2-40B4-BE49-F238E27FC236}">
                <a16:creationId xmlns:a16="http://schemas.microsoft.com/office/drawing/2014/main" id="{08FBC92B-0322-635C-930F-A9183AF2C568}"/>
              </a:ext>
            </a:extLst>
          </p:cNvPr>
          <p:cNvSpPr txBox="1"/>
          <p:nvPr/>
        </p:nvSpPr>
        <p:spPr>
          <a:xfrm>
            <a:off x="1996440" y="1975166"/>
            <a:ext cx="6614160" cy="646331"/>
          </a:xfrm>
          <a:prstGeom prst="rect">
            <a:avLst/>
          </a:prstGeom>
          <a:solidFill>
            <a:srgbClr val="DCBE8C"/>
          </a:solidFill>
        </p:spPr>
        <p:txBody>
          <a:bodyPr wrap="square" rtlCol="0">
            <a:spAutoFit/>
          </a:bodyPr>
          <a:lstStyle/>
          <a:p>
            <a:r>
              <a:rPr lang="fr-CH" noProof="0" dirty="0"/>
              <a:t>… puis est de plus en plus préventive pour anticiper les situations de détresse, les abus.</a:t>
            </a:r>
          </a:p>
        </p:txBody>
      </p:sp>
      <p:sp>
        <p:nvSpPr>
          <p:cNvPr id="9" name="Rechteck 8">
            <a:extLst>
              <a:ext uri="{FF2B5EF4-FFF2-40B4-BE49-F238E27FC236}">
                <a16:creationId xmlns:a16="http://schemas.microsoft.com/office/drawing/2014/main" id="{E537CAA0-4A39-E622-68A7-352F3E7CC4FA}"/>
              </a:ext>
            </a:extLst>
          </p:cNvPr>
          <p:cNvSpPr/>
          <p:nvPr/>
        </p:nvSpPr>
        <p:spPr>
          <a:xfrm rot="19196033">
            <a:off x="605621" y="3445984"/>
            <a:ext cx="1338707" cy="307777"/>
          </a:xfrm>
          <a:prstGeom prst="rect">
            <a:avLst/>
          </a:prstGeom>
          <a:solidFill>
            <a:srgbClr val="EFD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a:extLst>
              <a:ext uri="{FF2B5EF4-FFF2-40B4-BE49-F238E27FC236}">
                <a16:creationId xmlns:a16="http://schemas.microsoft.com/office/drawing/2014/main" id="{B9335081-33DC-D6B1-634F-209B9F5727C8}"/>
              </a:ext>
            </a:extLst>
          </p:cNvPr>
          <p:cNvSpPr txBox="1"/>
          <p:nvPr/>
        </p:nvSpPr>
        <p:spPr>
          <a:xfrm rot="19092876">
            <a:off x="825969" y="3458292"/>
            <a:ext cx="791563" cy="369332"/>
          </a:xfrm>
          <a:prstGeom prst="rect">
            <a:avLst/>
          </a:prstGeom>
          <a:noFill/>
        </p:spPr>
        <p:txBody>
          <a:bodyPr wrap="none" rtlCol="0">
            <a:spAutoFit/>
          </a:bodyPr>
          <a:lstStyle/>
          <a:p>
            <a:r>
              <a:rPr lang="de-CH" dirty="0"/>
              <a:t>Politique</a:t>
            </a:r>
          </a:p>
        </p:txBody>
      </p:sp>
      <p:sp>
        <p:nvSpPr>
          <p:cNvPr id="15" name="Textfeld 14">
            <a:extLst>
              <a:ext uri="{FF2B5EF4-FFF2-40B4-BE49-F238E27FC236}">
                <a16:creationId xmlns:a16="http://schemas.microsoft.com/office/drawing/2014/main" id="{7C89B9BB-80B5-A885-6A1F-6D0764DE62BB}"/>
              </a:ext>
            </a:extLst>
          </p:cNvPr>
          <p:cNvSpPr txBox="1"/>
          <p:nvPr/>
        </p:nvSpPr>
        <p:spPr>
          <a:xfrm>
            <a:off x="389781" y="1293127"/>
            <a:ext cx="7592169" cy="646331"/>
          </a:xfrm>
          <a:prstGeom prst="rect">
            <a:avLst/>
          </a:prstGeom>
          <a:solidFill>
            <a:srgbClr val="EFD8B8"/>
          </a:solidFill>
        </p:spPr>
        <p:txBody>
          <a:bodyPr wrap="square" rtlCol="0">
            <a:spAutoFit/>
          </a:bodyPr>
          <a:lstStyle/>
          <a:p>
            <a:r>
              <a:rPr lang="fr-CH" noProof="0" dirty="0"/>
              <a:t>La Confédération a réagi en légiférant </a:t>
            </a:r>
            <a:br>
              <a:rPr lang="fr-CH" noProof="0" dirty="0"/>
            </a:br>
            <a:r>
              <a:rPr lang="fr-CH" noProof="0" dirty="0"/>
              <a:t>pour remédier à des situations d'urgence, à des abus…</a:t>
            </a:r>
          </a:p>
        </p:txBody>
      </p:sp>
      <p:sp>
        <p:nvSpPr>
          <p:cNvPr id="21" name="Textfeld 20">
            <a:extLst>
              <a:ext uri="{FF2B5EF4-FFF2-40B4-BE49-F238E27FC236}">
                <a16:creationId xmlns:a16="http://schemas.microsoft.com/office/drawing/2014/main" id="{BEADB91C-B602-0168-811D-FB2D1C7B1152}"/>
              </a:ext>
            </a:extLst>
          </p:cNvPr>
          <p:cNvSpPr txBox="1"/>
          <p:nvPr/>
        </p:nvSpPr>
        <p:spPr>
          <a:xfrm rot="19092876">
            <a:off x="621370" y="4733877"/>
            <a:ext cx="1307217" cy="369332"/>
          </a:xfrm>
          <a:prstGeom prst="rect">
            <a:avLst/>
          </a:prstGeom>
          <a:solidFill>
            <a:srgbClr val="D9E0EC"/>
          </a:solidFill>
        </p:spPr>
        <p:txBody>
          <a:bodyPr wrap="none" rtlCol="0">
            <a:spAutoFit/>
          </a:bodyPr>
          <a:lstStyle/>
          <a:p>
            <a:pPr algn="ctr"/>
            <a:r>
              <a:rPr lang="de-CH" dirty="0"/>
              <a:t>   Société     </a:t>
            </a:r>
          </a:p>
        </p:txBody>
      </p:sp>
      <p:sp>
        <p:nvSpPr>
          <p:cNvPr id="6" name="Titel 1">
            <a:extLst>
              <a:ext uri="{FF2B5EF4-FFF2-40B4-BE49-F238E27FC236}">
                <a16:creationId xmlns:a16="http://schemas.microsoft.com/office/drawing/2014/main" id="{F53A2575-846A-7FBA-BF6B-4D0724E05506}"/>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endParaRPr lang="fr-CH" noProof="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A30C675B-EFFD-74EA-ED56-65A10509E01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545" t="28783"/>
          <a:stretch/>
        </p:blipFill>
        <p:spPr>
          <a:xfrm>
            <a:off x="1996440" y="3781308"/>
            <a:ext cx="6709645" cy="2243990"/>
          </a:xfrm>
          <a:prstGeom prst="rect">
            <a:avLst/>
          </a:prstGeom>
        </p:spPr>
      </p:pic>
      <p:pic>
        <p:nvPicPr>
          <p:cNvPr id="10" name="Grafik 9">
            <a:extLst>
              <a:ext uri="{FF2B5EF4-FFF2-40B4-BE49-F238E27FC236}">
                <a16:creationId xmlns:a16="http://schemas.microsoft.com/office/drawing/2014/main" id="{B9D0773D-1794-C692-F2FC-A83BFCE181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6440" y="2873310"/>
            <a:ext cx="6709645" cy="1176058"/>
          </a:xfrm>
          <a:prstGeom prst="rect">
            <a:avLst/>
          </a:prstGeom>
        </p:spPr>
      </p:pic>
    </p:spTree>
    <p:extLst>
      <p:ext uri="{BB962C8B-B14F-4D97-AF65-F5344CB8AC3E}">
        <p14:creationId xmlns:p14="http://schemas.microsoft.com/office/powerpoint/2010/main" val="28018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P spid="15"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20" name="Textfeld 19">
            <a:extLst>
              <a:ext uri="{FF2B5EF4-FFF2-40B4-BE49-F238E27FC236}">
                <a16:creationId xmlns:a16="http://schemas.microsoft.com/office/drawing/2014/main" id="{633D1686-20E7-D174-09B0-F35DA5705DB7}"/>
              </a:ext>
            </a:extLst>
          </p:cNvPr>
          <p:cNvSpPr txBox="1"/>
          <p:nvPr/>
        </p:nvSpPr>
        <p:spPr>
          <a:xfrm>
            <a:off x="442736" y="1158060"/>
            <a:ext cx="5209449" cy="369332"/>
          </a:xfrm>
          <a:prstGeom prst="rect">
            <a:avLst/>
          </a:prstGeom>
          <a:solidFill>
            <a:srgbClr val="EFD8B8"/>
          </a:solidFill>
        </p:spPr>
        <p:txBody>
          <a:bodyPr wrap="square" rtlCol="0">
            <a:spAutoFit/>
          </a:bodyPr>
          <a:lstStyle/>
          <a:p>
            <a:r>
              <a:rPr lang="de-CH" dirty="0"/>
              <a:t>Dispositions légales au niveau fédéral</a:t>
            </a:r>
          </a:p>
        </p:txBody>
      </p:sp>
      <p:grpSp>
        <p:nvGrpSpPr>
          <p:cNvPr id="37" name="Gruppieren 36">
            <a:extLst>
              <a:ext uri="{FF2B5EF4-FFF2-40B4-BE49-F238E27FC236}">
                <a16:creationId xmlns:a16="http://schemas.microsoft.com/office/drawing/2014/main" id="{F84F9B4C-9A53-ADC5-97FC-E0871B492457}"/>
              </a:ext>
            </a:extLst>
          </p:cNvPr>
          <p:cNvGrpSpPr/>
          <p:nvPr/>
        </p:nvGrpSpPr>
        <p:grpSpPr>
          <a:xfrm>
            <a:off x="442735" y="2742985"/>
            <a:ext cx="2395715" cy="1892823"/>
            <a:chOff x="442735" y="2742985"/>
            <a:chExt cx="2395715" cy="1892823"/>
          </a:xfrm>
          <a:solidFill>
            <a:srgbClr val="FACF2A"/>
          </a:solidFill>
        </p:grpSpPr>
        <p:sp>
          <p:nvSpPr>
            <p:cNvPr id="21" name="Textfeld 20">
              <a:extLst>
                <a:ext uri="{FF2B5EF4-FFF2-40B4-BE49-F238E27FC236}">
                  <a16:creationId xmlns:a16="http://schemas.microsoft.com/office/drawing/2014/main" id="{9925A45B-714B-2832-46C7-A1FA5F038DEE}"/>
                </a:ext>
              </a:extLst>
            </p:cNvPr>
            <p:cNvSpPr txBox="1"/>
            <p:nvPr/>
          </p:nvSpPr>
          <p:spPr>
            <a:xfrm>
              <a:off x="442735" y="3158480"/>
              <a:ext cx="2395715" cy="1477328"/>
            </a:xfrm>
            <a:prstGeom prst="rect">
              <a:avLst/>
            </a:prstGeom>
            <a:solidFill>
              <a:srgbClr val="DCBE8C"/>
            </a:solidFill>
            <a:ln>
              <a:solidFill>
                <a:schemeClr val="tx1"/>
              </a:solidFill>
            </a:ln>
          </p:spPr>
          <p:txBody>
            <a:bodyPr wrap="square" rtlCol="0">
              <a:spAutoFit/>
            </a:bodyPr>
            <a:lstStyle/>
            <a:p>
              <a:r>
                <a:rPr lang="de-CH" dirty="0"/>
                <a:t>1912</a:t>
              </a:r>
            </a:p>
            <a:p>
              <a:r>
                <a:rPr lang="de-CH" dirty="0"/>
                <a:t>Code civil (CCS) :</a:t>
              </a:r>
            </a:p>
            <a:p>
              <a:pPr marL="92075" indent="-92075">
                <a:buFont typeface="Arial" panose="020B0604020202020204" pitchFamily="34" charset="0"/>
                <a:buChar char="•"/>
              </a:pPr>
              <a:r>
                <a:rPr lang="de-CH" dirty="0"/>
                <a:t>Intervention dans la famille</a:t>
              </a:r>
            </a:p>
            <a:p>
              <a:pPr marL="92075" indent="-92075">
                <a:buFont typeface="Arial" panose="020B0604020202020204" pitchFamily="34" charset="0"/>
                <a:buChar char="•"/>
              </a:pPr>
              <a:r>
                <a:rPr lang="de-CH" dirty="0" err="1"/>
                <a:t>Tutelle</a:t>
              </a:r>
              <a:r>
                <a:rPr lang="de-CH" dirty="0"/>
                <a:t> générale </a:t>
              </a:r>
            </a:p>
          </p:txBody>
        </p:sp>
        <p:cxnSp>
          <p:nvCxnSpPr>
            <p:cNvPr id="27" name="Gerader Verbinder 26">
              <a:extLst>
                <a:ext uri="{FF2B5EF4-FFF2-40B4-BE49-F238E27FC236}">
                  <a16:creationId xmlns:a16="http://schemas.microsoft.com/office/drawing/2014/main" id="{8B3F013F-7685-FBA3-822D-E7D233E4067F}"/>
                </a:ext>
              </a:extLst>
            </p:cNvPr>
            <p:cNvCxnSpPr>
              <a:cxnSpLocks/>
            </p:cNvCxnSpPr>
            <p:nvPr/>
          </p:nvCxnSpPr>
          <p:spPr>
            <a:xfrm flipH="1">
              <a:off x="1514475" y="2742985"/>
              <a:ext cx="384066" cy="411075"/>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8" name="Gruppieren 37">
            <a:extLst>
              <a:ext uri="{FF2B5EF4-FFF2-40B4-BE49-F238E27FC236}">
                <a16:creationId xmlns:a16="http://schemas.microsoft.com/office/drawing/2014/main" id="{2CE42600-B70C-1657-0919-BF2FB8800789}"/>
              </a:ext>
            </a:extLst>
          </p:cNvPr>
          <p:cNvGrpSpPr/>
          <p:nvPr/>
        </p:nvGrpSpPr>
        <p:grpSpPr>
          <a:xfrm>
            <a:off x="892264" y="2742985"/>
            <a:ext cx="2789997" cy="3506956"/>
            <a:chOff x="949414" y="2742985"/>
            <a:chExt cx="2789997" cy="3506956"/>
          </a:xfrm>
          <a:solidFill>
            <a:srgbClr val="DCBE8C"/>
          </a:solidFill>
        </p:grpSpPr>
        <p:sp>
          <p:nvSpPr>
            <p:cNvPr id="22" name="Textfeld 21">
              <a:extLst>
                <a:ext uri="{FF2B5EF4-FFF2-40B4-BE49-F238E27FC236}">
                  <a16:creationId xmlns:a16="http://schemas.microsoft.com/office/drawing/2014/main" id="{70786FAE-DF0B-E9D8-ED96-A4785808B259}"/>
                </a:ext>
              </a:extLst>
            </p:cNvPr>
            <p:cNvSpPr txBox="1"/>
            <p:nvPr/>
          </p:nvSpPr>
          <p:spPr>
            <a:xfrm>
              <a:off x="949414" y="4772613"/>
              <a:ext cx="2658604" cy="1477328"/>
            </a:xfrm>
            <a:prstGeom prst="rect">
              <a:avLst/>
            </a:prstGeom>
            <a:grpFill/>
            <a:ln>
              <a:solidFill>
                <a:schemeClr val="tx1"/>
              </a:solidFill>
            </a:ln>
          </p:spPr>
          <p:txBody>
            <a:bodyPr wrap="square" rtlCol="0">
              <a:spAutoFit/>
            </a:bodyPr>
            <a:lstStyle/>
            <a:p>
              <a:r>
                <a:rPr lang="de-CH" dirty="0"/>
                <a:t>1942</a:t>
              </a:r>
            </a:p>
            <a:p>
              <a:r>
                <a:rPr lang="de-CH" dirty="0"/>
                <a:t>Code pénal (CPS)</a:t>
              </a:r>
            </a:p>
            <a:p>
              <a:pPr marL="92075" indent="-92075">
                <a:buFont typeface="Arial" panose="020B0604020202020204" pitchFamily="34" charset="0"/>
                <a:buChar char="•"/>
              </a:pPr>
              <a:r>
                <a:rPr lang="de-CH" dirty="0"/>
                <a:t>Droit pénal des mineurs</a:t>
              </a:r>
            </a:p>
            <a:p>
              <a:pPr marL="92075" indent="-92075">
                <a:buFont typeface="Arial" panose="020B0604020202020204" pitchFamily="34" charset="0"/>
                <a:buChar char="•"/>
              </a:pPr>
              <a:r>
                <a:rPr lang="de-CH" dirty="0"/>
                <a:t>Mesures autres que les sanctions</a:t>
              </a:r>
            </a:p>
          </p:txBody>
        </p:sp>
        <p:grpSp>
          <p:nvGrpSpPr>
            <p:cNvPr id="36" name="Gruppieren 35">
              <a:extLst>
                <a:ext uri="{FF2B5EF4-FFF2-40B4-BE49-F238E27FC236}">
                  <a16:creationId xmlns:a16="http://schemas.microsoft.com/office/drawing/2014/main" id="{31D7C154-6C7D-1822-D5AD-1DE0B6F0F2A6}"/>
                </a:ext>
              </a:extLst>
            </p:cNvPr>
            <p:cNvGrpSpPr/>
            <p:nvPr/>
          </p:nvGrpSpPr>
          <p:grpSpPr>
            <a:xfrm>
              <a:off x="3019425" y="2742985"/>
              <a:ext cx="719986" cy="2029628"/>
              <a:chOff x="3019425" y="2742985"/>
              <a:chExt cx="719986" cy="2029628"/>
            </a:xfrm>
            <a:grpFill/>
          </p:grpSpPr>
          <p:cxnSp>
            <p:nvCxnSpPr>
              <p:cNvPr id="29" name="Gerader Verbinder 28">
                <a:extLst>
                  <a:ext uri="{FF2B5EF4-FFF2-40B4-BE49-F238E27FC236}">
                    <a16:creationId xmlns:a16="http://schemas.microsoft.com/office/drawing/2014/main" id="{7BBB641E-A966-19F2-927E-A62D9EB68872}"/>
                  </a:ext>
                </a:extLst>
              </p:cNvPr>
              <p:cNvCxnSpPr>
                <a:cxnSpLocks/>
              </p:cNvCxnSpPr>
              <p:nvPr/>
            </p:nvCxnSpPr>
            <p:spPr>
              <a:xfrm flipH="1">
                <a:off x="3476625" y="2742985"/>
                <a:ext cx="262786" cy="276440"/>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Gerader Verbinder 30">
                <a:extLst>
                  <a:ext uri="{FF2B5EF4-FFF2-40B4-BE49-F238E27FC236}">
                    <a16:creationId xmlns:a16="http://schemas.microsoft.com/office/drawing/2014/main" id="{962606B8-2360-5B3D-DD57-85CD7FEFBDC1}"/>
                  </a:ext>
                </a:extLst>
              </p:cNvPr>
              <p:cNvCxnSpPr>
                <a:cxnSpLocks/>
              </p:cNvCxnSpPr>
              <p:nvPr/>
            </p:nvCxnSpPr>
            <p:spPr>
              <a:xfrm flipH="1">
                <a:off x="3028950" y="3024188"/>
                <a:ext cx="447675" cy="0"/>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Gerader Verbinder 32">
                <a:extLst>
                  <a:ext uri="{FF2B5EF4-FFF2-40B4-BE49-F238E27FC236}">
                    <a16:creationId xmlns:a16="http://schemas.microsoft.com/office/drawing/2014/main" id="{C9F6E656-52B6-4DC1-396E-F8D4BF1B8836}"/>
                  </a:ext>
                </a:extLst>
              </p:cNvPr>
              <p:cNvCxnSpPr>
                <a:cxnSpLocks/>
              </p:cNvCxnSpPr>
              <p:nvPr/>
            </p:nvCxnSpPr>
            <p:spPr>
              <a:xfrm>
                <a:off x="3019425" y="3019425"/>
                <a:ext cx="0" cy="1753188"/>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1" name="Gruppieren 40">
            <a:extLst>
              <a:ext uri="{FF2B5EF4-FFF2-40B4-BE49-F238E27FC236}">
                <a16:creationId xmlns:a16="http://schemas.microsoft.com/office/drawing/2014/main" id="{8FBBDA84-7E2E-8279-C752-970A37B7B800}"/>
              </a:ext>
            </a:extLst>
          </p:cNvPr>
          <p:cNvGrpSpPr/>
          <p:nvPr/>
        </p:nvGrpSpPr>
        <p:grpSpPr>
          <a:xfrm>
            <a:off x="3166498" y="2730500"/>
            <a:ext cx="2658604" cy="1372290"/>
            <a:chOff x="3166498" y="2743200"/>
            <a:chExt cx="2658604" cy="1372290"/>
          </a:xfrm>
          <a:solidFill>
            <a:srgbClr val="DCBE8C"/>
          </a:solidFill>
        </p:grpSpPr>
        <p:sp>
          <p:nvSpPr>
            <p:cNvPr id="23" name="Textfeld 22">
              <a:extLst>
                <a:ext uri="{FF2B5EF4-FFF2-40B4-BE49-F238E27FC236}">
                  <a16:creationId xmlns:a16="http://schemas.microsoft.com/office/drawing/2014/main" id="{3B155B8A-8D61-A498-A65C-E918094947DC}"/>
                </a:ext>
              </a:extLst>
            </p:cNvPr>
            <p:cNvSpPr txBox="1"/>
            <p:nvPr/>
          </p:nvSpPr>
          <p:spPr>
            <a:xfrm>
              <a:off x="3166498" y="3192160"/>
              <a:ext cx="2658604" cy="923330"/>
            </a:xfrm>
            <a:prstGeom prst="rect">
              <a:avLst/>
            </a:prstGeom>
            <a:grpFill/>
            <a:ln>
              <a:solidFill>
                <a:schemeClr val="tx1"/>
              </a:solidFill>
            </a:ln>
          </p:spPr>
          <p:txBody>
            <a:bodyPr wrap="square" rtlCol="0">
              <a:spAutoFit/>
            </a:bodyPr>
            <a:lstStyle/>
            <a:p>
              <a:r>
                <a:rPr lang="de-CH" dirty="0"/>
                <a:t>1978</a:t>
              </a:r>
            </a:p>
            <a:p>
              <a:r>
                <a:rPr lang="de-CH" dirty="0"/>
                <a:t>Ordonnance sur le </a:t>
              </a:r>
              <a:r>
                <a:rPr lang="de-CH" dirty="0" err="1"/>
                <a:t>placement</a:t>
              </a:r>
              <a:r>
                <a:rPr lang="de-CH" dirty="0"/>
                <a:t> </a:t>
              </a:r>
              <a:r>
                <a:rPr lang="de-CH" dirty="0" err="1"/>
                <a:t>d'enfants</a:t>
              </a:r>
              <a:endParaRPr lang="de-CH" dirty="0"/>
            </a:p>
          </p:txBody>
        </p:sp>
        <p:cxnSp>
          <p:nvCxnSpPr>
            <p:cNvPr id="40" name="Gerader Verbinder 39">
              <a:extLst>
                <a:ext uri="{FF2B5EF4-FFF2-40B4-BE49-F238E27FC236}">
                  <a16:creationId xmlns:a16="http://schemas.microsoft.com/office/drawing/2014/main" id="{A8647A40-3647-EFBD-F471-3A598F6E1F11}"/>
                </a:ext>
              </a:extLst>
            </p:cNvPr>
            <p:cNvCxnSpPr>
              <a:cxnSpLocks/>
            </p:cNvCxnSpPr>
            <p:nvPr/>
          </p:nvCxnSpPr>
          <p:spPr>
            <a:xfrm flipH="1">
              <a:off x="5595938" y="2743200"/>
              <a:ext cx="191448" cy="448960"/>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 name="Gruppieren 52">
            <a:extLst>
              <a:ext uri="{FF2B5EF4-FFF2-40B4-BE49-F238E27FC236}">
                <a16:creationId xmlns:a16="http://schemas.microsoft.com/office/drawing/2014/main" id="{999FA72F-A75E-9858-3926-A2F9E841728C}"/>
              </a:ext>
            </a:extLst>
          </p:cNvPr>
          <p:cNvGrpSpPr/>
          <p:nvPr/>
        </p:nvGrpSpPr>
        <p:grpSpPr>
          <a:xfrm>
            <a:off x="3682261" y="2730500"/>
            <a:ext cx="2658604" cy="3530861"/>
            <a:chOff x="3682261" y="2743200"/>
            <a:chExt cx="2658604" cy="3530861"/>
          </a:xfrm>
          <a:solidFill>
            <a:srgbClr val="DCBE8C"/>
          </a:solidFill>
        </p:grpSpPr>
        <p:sp>
          <p:nvSpPr>
            <p:cNvPr id="24" name="Textfeld 23">
              <a:extLst>
                <a:ext uri="{FF2B5EF4-FFF2-40B4-BE49-F238E27FC236}">
                  <a16:creationId xmlns:a16="http://schemas.microsoft.com/office/drawing/2014/main" id="{FA221205-1785-E739-1178-AEB869D28E79}"/>
                </a:ext>
              </a:extLst>
            </p:cNvPr>
            <p:cNvSpPr txBox="1"/>
            <p:nvPr/>
          </p:nvSpPr>
          <p:spPr>
            <a:xfrm>
              <a:off x="3682261" y="4796733"/>
              <a:ext cx="2658604" cy="1477328"/>
            </a:xfrm>
            <a:prstGeom prst="rect">
              <a:avLst/>
            </a:prstGeom>
            <a:grpFill/>
            <a:ln>
              <a:solidFill>
                <a:schemeClr val="tx1"/>
              </a:solidFill>
            </a:ln>
          </p:spPr>
          <p:txBody>
            <a:bodyPr wrap="square" rtlCol="0">
              <a:spAutoFit/>
            </a:bodyPr>
            <a:lstStyle/>
            <a:p>
              <a:r>
                <a:rPr lang="de-CH" dirty="0"/>
                <a:t>1981</a:t>
              </a:r>
            </a:p>
            <a:p>
              <a:r>
                <a:rPr lang="de-CH" dirty="0"/>
                <a:t>Révision du CCS</a:t>
              </a:r>
            </a:p>
            <a:p>
              <a:pPr marL="92075" indent="-92075">
                <a:buFont typeface="Arial" panose="020B0604020202020204" pitchFamily="34" charset="0"/>
                <a:buChar char="•"/>
              </a:pPr>
              <a:r>
                <a:rPr lang="de-CH" dirty="0"/>
                <a:t>Règles relatives au </a:t>
              </a:r>
              <a:r>
                <a:rPr lang="de-CH" dirty="0" err="1"/>
                <a:t>placement</a:t>
              </a:r>
              <a:r>
                <a:rPr lang="de-CH" dirty="0"/>
                <a:t> à des </a:t>
              </a:r>
              <a:r>
                <a:rPr lang="de-CH" dirty="0" err="1"/>
                <a:t>fins</a:t>
              </a:r>
              <a:r>
                <a:rPr lang="de-CH" dirty="0"/>
                <a:t> </a:t>
              </a:r>
              <a:r>
                <a:rPr lang="de-CH" dirty="0" err="1"/>
                <a:t>d’assistance</a:t>
              </a:r>
              <a:r>
                <a:rPr lang="de-CH" dirty="0"/>
                <a:t> (PLFA)</a:t>
              </a:r>
            </a:p>
          </p:txBody>
        </p:sp>
        <p:cxnSp>
          <p:nvCxnSpPr>
            <p:cNvPr id="47" name="Gerader Verbinder 46">
              <a:extLst>
                <a:ext uri="{FF2B5EF4-FFF2-40B4-BE49-F238E27FC236}">
                  <a16:creationId xmlns:a16="http://schemas.microsoft.com/office/drawing/2014/main" id="{AFD78C6A-5FAB-79E1-3417-8921B5B803AA}"/>
                </a:ext>
              </a:extLst>
            </p:cNvPr>
            <p:cNvCxnSpPr>
              <a:cxnSpLocks/>
            </p:cNvCxnSpPr>
            <p:nvPr/>
          </p:nvCxnSpPr>
          <p:spPr>
            <a:xfrm flipH="1">
              <a:off x="6000750" y="2743200"/>
              <a:ext cx="124389" cy="320072"/>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Gerader Verbinder 49">
              <a:extLst>
                <a:ext uri="{FF2B5EF4-FFF2-40B4-BE49-F238E27FC236}">
                  <a16:creationId xmlns:a16="http://schemas.microsoft.com/office/drawing/2014/main" id="{19B9697C-BB62-89D4-B989-169F89111CC8}"/>
                </a:ext>
              </a:extLst>
            </p:cNvPr>
            <p:cNvCxnSpPr/>
            <p:nvPr/>
          </p:nvCxnSpPr>
          <p:spPr>
            <a:xfrm flipH="1">
              <a:off x="5915024" y="3063272"/>
              <a:ext cx="85726" cy="0"/>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Gerader Verbinder 51">
              <a:extLst>
                <a:ext uri="{FF2B5EF4-FFF2-40B4-BE49-F238E27FC236}">
                  <a16:creationId xmlns:a16="http://schemas.microsoft.com/office/drawing/2014/main" id="{A4E2CC8C-2DD2-F624-D64B-DB2002AEB616}"/>
                </a:ext>
              </a:extLst>
            </p:cNvPr>
            <p:cNvCxnSpPr>
              <a:cxnSpLocks/>
            </p:cNvCxnSpPr>
            <p:nvPr/>
          </p:nvCxnSpPr>
          <p:spPr>
            <a:xfrm>
              <a:off x="5915024" y="3063272"/>
              <a:ext cx="0" cy="1733461"/>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 name="Gruppieren 56">
            <a:extLst>
              <a:ext uri="{FF2B5EF4-FFF2-40B4-BE49-F238E27FC236}">
                <a16:creationId xmlns:a16="http://schemas.microsoft.com/office/drawing/2014/main" id="{6A27815E-D45E-C302-A2F4-50399B00D0D8}"/>
              </a:ext>
            </a:extLst>
          </p:cNvPr>
          <p:cNvGrpSpPr/>
          <p:nvPr/>
        </p:nvGrpSpPr>
        <p:grpSpPr>
          <a:xfrm>
            <a:off x="6042663" y="2742985"/>
            <a:ext cx="2524269" cy="1611404"/>
            <a:chOff x="6042663" y="2742985"/>
            <a:chExt cx="2524269" cy="1611404"/>
          </a:xfrm>
          <a:solidFill>
            <a:srgbClr val="DCBE8C"/>
          </a:solidFill>
        </p:grpSpPr>
        <p:sp>
          <p:nvSpPr>
            <p:cNvPr id="25" name="Textfeld 24">
              <a:extLst>
                <a:ext uri="{FF2B5EF4-FFF2-40B4-BE49-F238E27FC236}">
                  <a16:creationId xmlns:a16="http://schemas.microsoft.com/office/drawing/2014/main" id="{1D2C81CD-6C56-44A0-FB90-40BBC0F6A07A}"/>
                </a:ext>
              </a:extLst>
            </p:cNvPr>
            <p:cNvSpPr txBox="1"/>
            <p:nvPr/>
          </p:nvSpPr>
          <p:spPr>
            <a:xfrm>
              <a:off x="6042663" y="3154060"/>
              <a:ext cx="2524269" cy="1200329"/>
            </a:xfrm>
            <a:prstGeom prst="rect">
              <a:avLst/>
            </a:prstGeom>
            <a:grpFill/>
            <a:ln>
              <a:solidFill>
                <a:schemeClr val="tx1"/>
              </a:solidFill>
            </a:ln>
          </p:spPr>
          <p:txBody>
            <a:bodyPr wrap="square" rtlCol="0">
              <a:spAutoFit/>
            </a:bodyPr>
            <a:lstStyle/>
            <a:p>
              <a:r>
                <a:rPr lang="de-CH" dirty="0"/>
                <a:t>2013</a:t>
              </a:r>
            </a:p>
            <a:p>
              <a:r>
                <a:rPr lang="de-CH" dirty="0"/>
                <a:t>Révision du CCS</a:t>
              </a:r>
            </a:p>
            <a:p>
              <a:pPr marL="92075" indent="-92075">
                <a:buFont typeface="Arial" panose="020B0604020202020204" pitchFamily="34" charset="0"/>
                <a:buChar char="•"/>
              </a:pPr>
              <a:r>
                <a:rPr lang="de-CH" dirty="0"/>
                <a:t>Professionnalisation de la tutelle (KESB)</a:t>
              </a:r>
            </a:p>
          </p:txBody>
        </p:sp>
        <p:cxnSp>
          <p:nvCxnSpPr>
            <p:cNvPr id="55" name="Gerader Verbinder 54">
              <a:extLst>
                <a:ext uri="{FF2B5EF4-FFF2-40B4-BE49-F238E27FC236}">
                  <a16:creationId xmlns:a16="http://schemas.microsoft.com/office/drawing/2014/main" id="{363EB56A-1CEC-160F-0B23-96594FF680A1}"/>
                </a:ext>
              </a:extLst>
            </p:cNvPr>
            <p:cNvCxnSpPr>
              <a:cxnSpLocks/>
            </p:cNvCxnSpPr>
            <p:nvPr/>
          </p:nvCxnSpPr>
          <p:spPr>
            <a:xfrm flipH="1">
              <a:off x="7814458" y="2742985"/>
              <a:ext cx="81767" cy="411074"/>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itel 1">
            <a:extLst>
              <a:ext uri="{FF2B5EF4-FFF2-40B4-BE49-F238E27FC236}">
                <a16:creationId xmlns:a16="http://schemas.microsoft.com/office/drawing/2014/main" id="{15FB25FC-176A-C817-B48E-B16883AA70C7}"/>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endParaRPr lang="fr-CH" noProof="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A1B9D0C6-1F62-1FFB-BF56-EC9A49B549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733" y="1687834"/>
            <a:ext cx="8258534" cy="1397341"/>
          </a:xfrm>
          <a:prstGeom prst="rect">
            <a:avLst/>
          </a:prstGeom>
        </p:spPr>
      </p:pic>
    </p:spTree>
    <p:extLst>
      <p:ext uri="{BB962C8B-B14F-4D97-AF65-F5344CB8AC3E}">
        <p14:creationId xmlns:p14="http://schemas.microsoft.com/office/powerpoint/2010/main" val="28637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9" name="Textfeld 8">
            <a:extLst>
              <a:ext uri="{FF2B5EF4-FFF2-40B4-BE49-F238E27FC236}">
                <a16:creationId xmlns:a16="http://schemas.microsoft.com/office/drawing/2014/main" id="{C3CB1F85-9AC2-353B-F968-24FEC9970EE4}"/>
              </a:ext>
            </a:extLst>
          </p:cNvPr>
          <p:cNvSpPr txBox="1"/>
          <p:nvPr/>
        </p:nvSpPr>
        <p:spPr>
          <a:xfrm>
            <a:off x="537554" y="4770120"/>
            <a:ext cx="8031480" cy="923330"/>
          </a:xfrm>
          <a:prstGeom prst="rect">
            <a:avLst/>
          </a:prstGeom>
          <a:solidFill>
            <a:srgbClr val="EFD8B8"/>
          </a:solidFill>
        </p:spPr>
        <p:txBody>
          <a:bodyPr wrap="square" rtlCol="0">
            <a:spAutoFit/>
          </a:bodyPr>
          <a:lstStyle/>
          <a:p>
            <a:pPr algn="ctr"/>
            <a:r>
              <a:rPr lang="fr-FR" noProof="0" dirty="0"/>
              <a:t>Toutefois, le gouvernement fédéral ne peut qu’édicter des lois-cadres. </a:t>
            </a:r>
          </a:p>
          <a:p>
            <a:pPr algn="ctr"/>
            <a:r>
              <a:rPr lang="fr-FR" noProof="0" dirty="0"/>
              <a:t>La mise en œuvre relève de la compétence des cantons </a:t>
            </a:r>
          </a:p>
          <a:p>
            <a:pPr algn="ctr"/>
            <a:r>
              <a:rPr lang="fr-FR" noProof="0" dirty="0"/>
              <a:t>et est traitée de manière différente selon les autorités concernées. </a:t>
            </a:r>
          </a:p>
        </p:txBody>
      </p:sp>
      <p:sp>
        <p:nvSpPr>
          <p:cNvPr id="6" name="Titel 1">
            <a:extLst>
              <a:ext uri="{FF2B5EF4-FFF2-40B4-BE49-F238E27FC236}">
                <a16:creationId xmlns:a16="http://schemas.microsoft.com/office/drawing/2014/main" id="{F9B2327A-03EC-9BA4-6C12-4553A32B0D59}"/>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endParaRPr lang="fr-CH" noProof="0" dirty="0">
              <a:latin typeface="Arial" panose="020B0604020202020204" pitchFamily="34" charset="0"/>
              <a:cs typeface="Arial" panose="020B0604020202020204" pitchFamily="34" charset="0"/>
            </a:endParaRPr>
          </a:p>
        </p:txBody>
      </p:sp>
      <p:pic>
        <p:nvPicPr>
          <p:cNvPr id="4" name="Grafik 3" descr="Ein Bild, das Text, Schrift, Reihe, Screenshot enthält.&#10;&#10;Automatisch generierte Beschreibung">
            <a:extLst>
              <a:ext uri="{FF2B5EF4-FFF2-40B4-BE49-F238E27FC236}">
                <a16:creationId xmlns:a16="http://schemas.microsoft.com/office/drawing/2014/main" id="{599D53A3-E28D-DAD1-5201-670789C8E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8" y="1535898"/>
            <a:ext cx="8238146" cy="2879423"/>
          </a:xfrm>
          <a:prstGeom prst="rect">
            <a:avLst/>
          </a:prstGeom>
        </p:spPr>
      </p:pic>
    </p:spTree>
    <p:extLst>
      <p:ext uri="{BB962C8B-B14F-4D97-AF65-F5344CB8AC3E}">
        <p14:creationId xmlns:p14="http://schemas.microsoft.com/office/powerpoint/2010/main" val="11856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6" name="Titel 1">
            <a:extLst>
              <a:ext uri="{FF2B5EF4-FFF2-40B4-BE49-F238E27FC236}">
                <a16:creationId xmlns:a16="http://schemas.microsoft.com/office/drawing/2014/main" id="{C5D9E0DE-DDA1-832A-6A86-C2BDAA2F00A8}"/>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endParaRPr lang="fr-CH" noProof="0" dirty="0">
              <a:latin typeface="Arial" panose="020B0604020202020204" pitchFamily="34" charset="0"/>
              <a:cs typeface="Arial" panose="020B0604020202020204" pitchFamily="34" charset="0"/>
            </a:endParaRPr>
          </a:p>
        </p:txBody>
      </p:sp>
      <p:pic>
        <p:nvPicPr>
          <p:cNvPr id="2" name="Grafik 1" descr="Ein Bild, das Text, Screenshot, Schrift, Diagramm enthält.&#10;&#10;Automatisch generierte Beschreibung">
            <a:extLst>
              <a:ext uri="{FF2B5EF4-FFF2-40B4-BE49-F238E27FC236}">
                <a16:creationId xmlns:a16="http://schemas.microsoft.com/office/drawing/2014/main" id="{1635956A-4BE4-84A9-B94F-0580DE0C5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0" y="2158419"/>
            <a:ext cx="8064500" cy="3356454"/>
          </a:xfrm>
          <a:prstGeom prst="rect">
            <a:avLst/>
          </a:prstGeom>
          <a:ln>
            <a:solidFill>
              <a:srgbClr val="DCBE8C"/>
            </a:solidFill>
          </a:ln>
        </p:spPr>
      </p:pic>
    </p:spTree>
    <p:extLst>
      <p:ext uri="{BB962C8B-B14F-4D97-AF65-F5344CB8AC3E}">
        <p14:creationId xmlns:p14="http://schemas.microsoft.com/office/powerpoint/2010/main" val="271461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28" name="Textfeld 27">
            <a:extLst>
              <a:ext uri="{FF2B5EF4-FFF2-40B4-BE49-F238E27FC236}">
                <a16:creationId xmlns:a16="http://schemas.microsoft.com/office/drawing/2014/main" id="{3E344FD2-7AD4-32CF-ED94-8A8882A8F6F3}"/>
              </a:ext>
            </a:extLst>
          </p:cNvPr>
          <p:cNvSpPr txBox="1"/>
          <p:nvPr/>
        </p:nvSpPr>
        <p:spPr>
          <a:xfrm>
            <a:off x="1391937" y="2023520"/>
            <a:ext cx="3211520" cy="3046988"/>
          </a:xfrm>
          <a:prstGeom prst="rect">
            <a:avLst/>
          </a:prstGeom>
          <a:noFill/>
        </p:spPr>
        <p:txBody>
          <a:bodyPr wrap="none" rtlCol="0">
            <a:spAutoFit/>
          </a:bodyPr>
          <a:lstStyle/>
          <a:p>
            <a:r>
              <a:rPr lang="fr-CH" sz="2400" noProof="0" dirty="0"/>
              <a:t>Au 19</a:t>
            </a:r>
            <a:r>
              <a:rPr lang="fr-CH" sz="2400" baseline="30000" noProof="0" dirty="0"/>
              <a:t>e</a:t>
            </a:r>
            <a:r>
              <a:rPr lang="fr-CH" sz="2400" noProof="0" dirty="0"/>
              <a:t> siècle,</a:t>
            </a:r>
          </a:p>
          <a:p>
            <a:r>
              <a:rPr lang="fr-CH" sz="2400" noProof="0" dirty="0"/>
              <a:t>pas de prise en charge </a:t>
            </a:r>
          </a:p>
          <a:p>
            <a:r>
              <a:rPr lang="fr-CH" sz="2400" noProof="0" dirty="0"/>
              <a:t>par l'État</a:t>
            </a:r>
          </a:p>
          <a:p>
            <a:r>
              <a:rPr lang="fr-CH" sz="2400" noProof="0" dirty="0"/>
              <a:t>…</a:t>
            </a:r>
          </a:p>
          <a:p>
            <a:r>
              <a:rPr lang="fr-CH" sz="2400" noProof="0" dirty="0">
                <a:solidFill>
                  <a:srgbClr val="8E96D2"/>
                </a:solidFill>
              </a:rPr>
              <a:t>si un enfant est </a:t>
            </a:r>
          </a:p>
          <a:p>
            <a:r>
              <a:rPr lang="fr-CH" sz="2400" noProof="0" dirty="0">
                <a:solidFill>
                  <a:srgbClr val="8E96D2"/>
                </a:solidFill>
              </a:rPr>
              <a:t>malade </a:t>
            </a:r>
          </a:p>
          <a:p>
            <a:r>
              <a:rPr lang="fr-CH" sz="2400" noProof="0" dirty="0">
                <a:solidFill>
                  <a:srgbClr val="8E96D2"/>
                </a:solidFill>
              </a:rPr>
              <a:t>ou </a:t>
            </a:r>
          </a:p>
          <a:p>
            <a:r>
              <a:rPr lang="fr-CH" sz="2400" noProof="0" dirty="0">
                <a:solidFill>
                  <a:srgbClr val="8E96D2"/>
                </a:solidFill>
              </a:rPr>
              <a:t>maltraité.</a:t>
            </a:r>
          </a:p>
        </p:txBody>
      </p:sp>
      <p:pic>
        <p:nvPicPr>
          <p:cNvPr id="8" name="Grafik 7" descr="Ein Bild, das Logo, Grafiken, Symbol, Schrift enthält.&#10;&#10;Automatisch generierte Beschreibung">
            <a:extLst>
              <a:ext uri="{FF2B5EF4-FFF2-40B4-BE49-F238E27FC236}">
                <a16:creationId xmlns:a16="http://schemas.microsoft.com/office/drawing/2014/main" id="{DCBFA308-EAAE-144A-97D6-CDC0F3F0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449" y="1379286"/>
            <a:ext cx="782639" cy="1697929"/>
          </a:xfrm>
          <a:prstGeom prst="rect">
            <a:avLst/>
          </a:prstGeom>
        </p:spPr>
      </p:pic>
      <p:pic>
        <p:nvPicPr>
          <p:cNvPr id="15" name="Grafik 14" descr="Ein Bild, das Logo, Grafiken, Screenshot, Symbol enthält.&#10;&#10;Automatisch generierte Beschreibung">
            <a:extLst>
              <a:ext uri="{FF2B5EF4-FFF2-40B4-BE49-F238E27FC236}">
                <a16:creationId xmlns:a16="http://schemas.microsoft.com/office/drawing/2014/main" id="{DBAAFF6A-BF44-0167-DC25-13EB37D61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127877">
            <a:off x="6184645" y="3232106"/>
            <a:ext cx="679863" cy="1474958"/>
          </a:xfrm>
          <a:prstGeom prst="rect">
            <a:avLst/>
          </a:prstGeom>
        </p:spPr>
      </p:pic>
      <p:pic>
        <p:nvPicPr>
          <p:cNvPr id="16" name="Grafik 15" descr="Ein Bild, das Logo, Grafiken, Symbol, Schrift enthält.&#10;&#10;Automatisch generierte Beschreibung">
            <a:extLst>
              <a:ext uri="{FF2B5EF4-FFF2-40B4-BE49-F238E27FC236}">
                <a16:creationId xmlns:a16="http://schemas.microsoft.com/office/drawing/2014/main" id="{3FAA049D-7231-E1DB-3ABB-1146E0D8C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186" y="2134096"/>
            <a:ext cx="782639" cy="1697929"/>
          </a:xfrm>
          <a:prstGeom prst="rect">
            <a:avLst/>
          </a:prstGeom>
        </p:spPr>
      </p:pic>
      <p:pic>
        <p:nvPicPr>
          <p:cNvPr id="17" name="Grafik 16" descr="Ein Bild, das Logo, Grafiken, Symbol, Schrift enthält.&#10;&#10;Automatisch generierte Beschreibung">
            <a:extLst>
              <a:ext uri="{FF2B5EF4-FFF2-40B4-BE49-F238E27FC236}">
                <a16:creationId xmlns:a16="http://schemas.microsoft.com/office/drawing/2014/main" id="{B561498D-57BC-C599-BBBB-6D1098C5B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185" y="4095749"/>
            <a:ext cx="782639" cy="1697929"/>
          </a:xfrm>
          <a:prstGeom prst="rect">
            <a:avLst/>
          </a:prstGeom>
        </p:spPr>
      </p:pic>
      <p:pic>
        <p:nvPicPr>
          <p:cNvPr id="18" name="Grafik 17" descr="Ein Bild, das Logo, Grafiken, Symbol, Schrift enthält.&#10;&#10;Automatisch generierte Beschreibung">
            <a:extLst>
              <a:ext uri="{FF2B5EF4-FFF2-40B4-BE49-F238E27FC236}">
                <a16:creationId xmlns:a16="http://schemas.microsoft.com/office/drawing/2014/main" id="{6B27DA39-0F9E-CD30-0AC2-6465CAE81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940" y="4781549"/>
            <a:ext cx="782639" cy="1697929"/>
          </a:xfrm>
          <a:prstGeom prst="rect">
            <a:avLst/>
          </a:prstGeom>
        </p:spPr>
      </p:pic>
      <p:pic>
        <p:nvPicPr>
          <p:cNvPr id="29" name="Grafik 28" descr="Ein Bild, das Logo, Grafiken, Symbol, Schrift enthält.&#10;&#10;Automatisch generierte Beschreibung">
            <a:extLst>
              <a:ext uri="{FF2B5EF4-FFF2-40B4-BE49-F238E27FC236}">
                <a16:creationId xmlns:a16="http://schemas.microsoft.com/office/drawing/2014/main" id="{131CD1D8-823B-85E0-1266-DEBE8FF36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266" y="3330666"/>
            <a:ext cx="589003" cy="1277837"/>
          </a:xfrm>
          <a:prstGeom prst="rect">
            <a:avLst/>
          </a:prstGeom>
        </p:spPr>
      </p:pic>
      <p:sp>
        <p:nvSpPr>
          <p:cNvPr id="30" name="Titel 1">
            <a:extLst>
              <a:ext uri="{FF2B5EF4-FFF2-40B4-BE49-F238E27FC236}">
                <a16:creationId xmlns:a16="http://schemas.microsoft.com/office/drawing/2014/main" id="{E958E75E-B8B8-888D-048D-AE6BA55CB54A}"/>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a:t>
            </a:r>
            <a:r>
              <a:rPr lang="fr-CH" noProof="0" dirty="0" bmk="_Toc158191701">
                <a:solidFill>
                  <a:srgbClr val="0F4761"/>
                </a:solidFill>
                <a:latin typeface="Arial" panose="020B0604020202020204" pitchFamily="34" charset="0"/>
                <a:ea typeface="Times New Roman" panose="02020603050405020304" pitchFamily="18" charset="0"/>
                <a:cs typeface="Arial" panose="020B0604020202020204" pitchFamily="34" charset="0"/>
              </a:rPr>
              <a:t>contexte</a:t>
            </a:r>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 social et légal ?</a:t>
            </a:r>
            <a:endParaRPr lang="fr-CH"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40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cxnSp>
        <p:nvCxnSpPr>
          <p:cNvPr id="8" name="Gerade Verbindung mit Pfeil 7">
            <a:extLst>
              <a:ext uri="{FF2B5EF4-FFF2-40B4-BE49-F238E27FC236}">
                <a16:creationId xmlns:a16="http://schemas.microsoft.com/office/drawing/2014/main" id="{C1268BBC-32A3-5ABA-D407-29352A1953FB}"/>
              </a:ext>
            </a:extLst>
          </p:cNvPr>
          <p:cNvCxnSpPr>
            <a:cxnSpLocks/>
          </p:cNvCxnSpPr>
          <p:nvPr/>
        </p:nvCxnSpPr>
        <p:spPr>
          <a:xfrm flipH="1">
            <a:off x="3424742" y="4019550"/>
            <a:ext cx="2294517" cy="133349"/>
          </a:xfrm>
          <a:prstGeom prst="straightConnector1">
            <a:avLst/>
          </a:prstGeom>
          <a:ln w="127000">
            <a:gradFill>
              <a:gsLst>
                <a:gs pos="0">
                  <a:srgbClr val="95B1CB">
                    <a:alpha val="26000"/>
                  </a:srgbClr>
                </a:gs>
                <a:gs pos="100000">
                  <a:srgbClr val="8E96D2"/>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0F6F8C9A-56BB-2434-BC2C-7F8D0685CA7C}"/>
              </a:ext>
            </a:extLst>
          </p:cNvPr>
          <p:cNvSpPr txBox="1"/>
          <p:nvPr/>
        </p:nvSpPr>
        <p:spPr>
          <a:xfrm>
            <a:off x="920919" y="1645592"/>
            <a:ext cx="3435556" cy="461665"/>
          </a:xfrm>
          <a:prstGeom prst="rect">
            <a:avLst/>
          </a:prstGeom>
          <a:noFill/>
        </p:spPr>
        <p:txBody>
          <a:bodyPr wrap="none" rtlCol="0">
            <a:spAutoFit/>
          </a:bodyPr>
          <a:lstStyle/>
          <a:p>
            <a:r>
              <a:rPr lang="fr-CH" sz="2400" noProof="0" dirty="0"/>
              <a:t>1912 : Code civil suisse </a:t>
            </a:r>
          </a:p>
        </p:txBody>
      </p:sp>
      <p:sp>
        <p:nvSpPr>
          <p:cNvPr id="6" name="Textfeld 5">
            <a:extLst>
              <a:ext uri="{FF2B5EF4-FFF2-40B4-BE49-F238E27FC236}">
                <a16:creationId xmlns:a16="http://schemas.microsoft.com/office/drawing/2014/main" id="{F7D34F40-6DC8-E621-B53B-7FA973EE6534}"/>
              </a:ext>
            </a:extLst>
          </p:cNvPr>
          <p:cNvSpPr txBox="1"/>
          <p:nvPr/>
        </p:nvSpPr>
        <p:spPr>
          <a:xfrm>
            <a:off x="878404" y="2191314"/>
            <a:ext cx="2546338" cy="1569660"/>
          </a:xfrm>
          <a:prstGeom prst="rect">
            <a:avLst/>
          </a:prstGeom>
          <a:noFill/>
        </p:spPr>
        <p:txBody>
          <a:bodyPr wrap="none" rtlCol="0">
            <a:spAutoFit/>
          </a:bodyPr>
          <a:lstStyle/>
          <a:p>
            <a:r>
              <a:rPr lang="fr-FR" sz="2400" noProof="0" dirty="0">
                <a:solidFill>
                  <a:srgbClr val="8E96D2"/>
                </a:solidFill>
              </a:rPr>
              <a:t>L’enfant peut être </a:t>
            </a:r>
          </a:p>
          <a:p>
            <a:r>
              <a:rPr lang="fr-FR" sz="2400" noProof="0" dirty="0">
                <a:solidFill>
                  <a:srgbClr val="8E96D2"/>
                </a:solidFill>
              </a:rPr>
              <a:t>retiré de son </a:t>
            </a:r>
          </a:p>
          <a:p>
            <a:r>
              <a:rPr lang="fr-FR" sz="2400" noProof="0" dirty="0">
                <a:solidFill>
                  <a:srgbClr val="8E96D2"/>
                </a:solidFill>
              </a:rPr>
              <a:t>environnement </a:t>
            </a:r>
          </a:p>
          <a:p>
            <a:r>
              <a:rPr lang="fr-FR" sz="2400" noProof="0" dirty="0">
                <a:solidFill>
                  <a:srgbClr val="8E96D2"/>
                </a:solidFill>
              </a:rPr>
              <a:t>familial.</a:t>
            </a:r>
          </a:p>
        </p:txBody>
      </p:sp>
      <p:pic>
        <p:nvPicPr>
          <p:cNvPr id="10" name="Grafik 9" descr="Ein Bild, das Logo, Grafiken, Symbol, Schrift enthält.&#10;&#10;Automatisch generierte Beschreibung">
            <a:extLst>
              <a:ext uri="{FF2B5EF4-FFF2-40B4-BE49-F238E27FC236}">
                <a16:creationId xmlns:a16="http://schemas.microsoft.com/office/drawing/2014/main" id="{C0050674-A716-9D1D-CCBA-793276FB0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449" y="1436436"/>
            <a:ext cx="782639" cy="1697929"/>
          </a:xfrm>
          <a:prstGeom prst="rect">
            <a:avLst/>
          </a:prstGeom>
        </p:spPr>
      </p:pic>
      <p:pic>
        <p:nvPicPr>
          <p:cNvPr id="13" name="Grafik 12" descr="Ein Bild, das Logo, Grafiken, Screenshot, Symbol enthält.&#10;&#10;Automatisch generierte Beschreibung">
            <a:extLst>
              <a:ext uri="{FF2B5EF4-FFF2-40B4-BE49-F238E27FC236}">
                <a16:creationId xmlns:a16="http://schemas.microsoft.com/office/drawing/2014/main" id="{7BE1CB68-1FE3-606A-7C0C-8490575A7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127877">
            <a:off x="6184644" y="3282071"/>
            <a:ext cx="679863" cy="1474958"/>
          </a:xfrm>
          <a:prstGeom prst="rect">
            <a:avLst/>
          </a:prstGeom>
        </p:spPr>
      </p:pic>
      <p:pic>
        <p:nvPicPr>
          <p:cNvPr id="15" name="Grafik 14" descr="Ein Bild, das Logo, Grafiken, Symbol, Schrift enthält.&#10;&#10;Automatisch generierte Beschreibung">
            <a:extLst>
              <a:ext uri="{FF2B5EF4-FFF2-40B4-BE49-F238E27FC236}">
                <a16:creationId xmlns:a16="http://schemas.microsoft.com/office/drawing/2014/main" id="{6EC53612-50A5-1BBB-F2F5-5DEC442E4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186" y="2191246"/>
            <a:ext cx="782639" cy="1697929"/>
          </a:xfrm>
          <a:prstGeom prst="rect">
            <a:avLst/>
          </a:prstGeom>
        </p:spPr>
      </p:pic>
      <p:pic>
        <p:nvPicPr>
          <p:cNvPr id="16" name="Grafik 15" descr="Ein Bild, das Logo, Grafiken, Symbol, Schrift enthält.&#10;&#10;Automatisch generierte Beschreibung">
            <a:extLst>
              <a:ext uri="{FF2B5EF4-FFF2-40B4-BE49-F238E27FC236}">
                <a16:creationId xmlns:a16="http://schemas.microsoft.com/office/drawing/2014/main" id="{E067D975-AD9C-C68A-2401-AEE7CE0BC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185" y="4152899"/>
            <a:ext cx="782639" cy="1697929"/>
          </a:xfrm>
          <a:prstGeom prst="rect">
            <a:avLst/>
          </a:prstGeom>
        </p:spPr>
      </p:pic>
      <p:pic>
        <p:nvPicPr>
          <p:cNvPr id="17" name="Grafik 16" descr="Ein Bild, das Logo, Grafiken, Symbol, Schrift enthält.&#10;&#10;Automatisch generierte Beschreibung">
            <a:extLst>
              <a:ext uri="{FF2B5EF4-FFF2-40B4-BE49-F238E27FC236}">
                <a16:creationId xmlns:a16="http://schemas.microsoft.com/office/drawing/2014/main" id="{8DC76C06-76EA-22A1-A6A8-AE10483E2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940" y="4838699"/>
            <a:ext cx="782639" cy="1697929"/>
          </a:xfrm>
          <a:prstGeom prst="rect">
            <a:avLst/>
          </a:prstGeom>
        </p:spPr>
      </p:pic>
      <p:pic>
        <p:nvPicPr>
          <p:cNvPr id="27" name="Grafik 26" descr="Ein Bild, das Logo, Grafiken, Screenshot, Symbol enthält.&#10;&#10;Automatisch generierte Beschreibung">
            <a:extLst>
              <a:ext uri="{FF2B5EF4-FFF2-40B4-BE49-F238E27FC236}">
                <a16:creationId xmlns:a16="http://schemas.microsoft.com/office/drawing/2014/main" id="{FAD9A78E-C872-EEDD-27CD-7869FEC7A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697" y="3415420"/>
            <a:ext cx="679863" cy="1474958"/>
          </a:xfrm>
          <a:prstGeom prst="rect">
            <a:avLst/>
          </a:prstGeom>
        </p:spPr>
      </p:pic>
      <p:sp>
        <p:nvSpPr>
          <p:cNvPr id="28" name="Titel 1">
            <a:extLst>
              <a:ext uri="{FF2B5EF4-FFF2-40B4-BE49-F238E27FC236}">
                <a16:creationId xmlns:a16="http://schemas.microsoft.com/office/drawing/2014/main" id="{3C06B552-84FB-D678-B9BC-10712D518597}"/>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endParaRPr lang="fr-CH"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3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32125F9-08FD-1BC2-B796-DA49BCC5EA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01568" rIns="91440" bIns="50784" numCol="1" anchor="ctr" anchorCtr="0" compatLnSpc="1">
            <a:prstTxWarp prst="textNoShape">
              <a:avLst/>
            </a:prstTxWarp>
            <a:spAutoFit/>
          </a:bodyPr>
          <a:lstStyle/>
          <a:p>
            <a:endParaRPr lang="de-CH"/>
          </a:p>
        </p:txBody>
      </p:sp>
      <p:sp>
        <p:nvSpPr>
          <p:cNvPr id="28" name="Textfeld 27">
            <a:extLst>
              <a:ext uri="{FF2B5EF4-FFF2-40B4-BE49-F238E27FC236}">
                <a16:creationId xmlns:a16="http://schemas.microsoft.com/office/drawing/2014/main" id="{958A7AC9-AA18-3451-7B46-362D0779BE80}"/>
              </a:ext>
            </a:extLst>
          </p:cNvPr>
          <p:cNvSpPr txBox="1"/>
          <p:nvPr/>
        </p:nvSpPr>
        <p:spPr>
          <a:xfrm>
            <a:off x="329301" y="1211946"/>
            <a:ext cx="2581156" cy="830997"/>
          </a:xfrm>
          <a:prstGeom prst="rect">
            <a:avLst/>
          </a:prstGeom>
          <a:solidFill>
            <a:srgbClr val="95AFC9">
              <a:alpha val="18000"/>
            </a:srgbClr>
          </a:solidFill>
        </p:spPr>
        <p:txBody>
          <a:bodyPr wrap="none" rtlCol="0">
            <a:spAutoFit/>
          </a:bodyPr>
          <a:lstStyle/>
          <a:p>
            <a:r>
              <a:rPr lang="fr-CH" sz="2400" noProof="0" dirty="0"/>
              <a:t>1912 : Code civil,  </a:t>
            </a:r>
          </a:p>
          <a:p>
            <a:r>
              <a:rPr lang="fr-CH" sz="2400" noProof="0" dirty="0"/>
              <a:t>la conséquence </a:t>
            </a:r>
          </a:p>
        </p:txBody>
      </p:sp>
      <p:sp>
        <p:nvSpPr>
          <p:cNvPr id="3" name="Titel 1">
            <a:extLst>
              <a:ext uri="{FF2B5EF4-FFF2-40B4-BE49-F238E27FC236}">
                <a16:creationId xmlns:a16="http://schemas.microsoft.com/office/drawing/2014/main" id="{D2853615-FCBF-ACC5-E7B3-8E2F58DBAB23}"/>
              </a:ext>
            </a:extLst>
          </p:cNvPr>
          <p:cNvSpPr>
            <a:spLocks noGrp="1"/>
          </p:cNvSpPr>
          <p:nvPr>
            <p:ph type="title"/>
          </p:nvPr>
        </p:nvSpPr>
        <p:spPr>
          <a:xfrm>
            <a:off x="182880" y="249382"/>
            <a:ext cx="8702040" cy="931718"/>
          </a:xfrm>
        </p:spPr>
        <p:txBody>
          <a:bodyPr>
            <a:noAutofit/>
          </a:bodyPr>
          <a:lstStyle/>
          <a:p>
            <a:r>
              <a:rPr kumimoji="0" lang="fr-CH" b="0" i="0" u="none" strike="noStrike" cap="none" normalizeH="0" baseline="0" noProof="0" dirty="0" bmk="_Toc158191701">
                <a:ln>
                  <a:noFill/>
                </a:ln>
                <a:solidFill>
                  <a:srgbClr val="0F4761"/>
                </a:solidFill>
                <a:effectLst/>
                <a:latin typeface="Arial" panose="020B0604020202020204" pitchFamily="34" charset="0"/>
                <a:ea typeface="Times New Roman" panose="02020603050405020304" pitchFamily="18" charset="0"/>
                <a:cs typeface="Arial" panose="020B0604020202020204" pitchFamily="34" charset="0"/>
              </a:rPr>
              <a:t>Quel était et quel est le contexte social et légal ?</a:t>
            </a:r>
            <a:endParaRPr lang="fr-CH" noProof="0" dirty="0">
              <a:latin typeface="Arial" panose="020B0604020202020204" pitchFamily="34" charset="0"/>
              <a:cs typeface="Arial" panose="020B0604020202020204" pitchFamily="34" charset="0"/>
            </a:endParaRPr>
          </a:p>
        </p:txBody>
      </p:sp>
      <p:cxnSp>
        <p:nvCxnSpPr>
          <p:cNvPr id="4" name="Gerade Verbindung mit Pfeil 3">
            <a:extLst>
              <a:ext uri="{FF2B5EF4-FFF2-40B4-BE49-F238E27FC236}">
                <a16:creationId xmlns:a16="http://schemas.microsoft.com/office/drawing/2014/main" id="{F2455DAC-4882-6A86-84C3-5C62B27E27FD}"/>
              </a:ext>
            </a:extLst>
          </p:cNvPr>
          <p:cNvCxnSpPr>
            <a:cxnSpLocks/>
          </p:cNvCxnSpPr>
          <p:nvPr/>
        </p:nvCxnSpPr>
        <p:spPr>
          <a:xfrm flipH="1">
            <a:off x="3533775" y="4314825"/>
            <a:ext cx="2329650" cy="824219"/>
          </a:xfrm>
          <a:prstGeom prst="straightConnector1">
            <a:avLst/>
          </a:prstGeom>
          <a:ln w="127000">
            <a:gradFill>
              <a:gsLst>
                <a:gs pos="0">
                  <a:srgbClr val="95B1CB">
                    <a:alpha val="26000"/>
                  </a:srgbClr>
                </a:gs>
                <a:gs pos="100000">
                  <a:srgbClr val="8E96D2"/>
                </a:gs>
              </a:gsLst>
              <a:lin ang="0" scaled="0"/>
            </a:gradFill>
            <a:tailEnd type="triangle"/>
          </a:ln>
        </p:spPr>
        <p:style>
          <a:lnRef idx="1">
            <a:schemeClr val="accent1"/>
          </a:lnRef>
          <a:fillRef idx="0">
            <a:schemeClr val="accent1"/>
          </a:fillRef>
          <a:effectRef idx="0">
            <a:schemeClr val="accent1"/>
          </a:effectRef>
          <a:fontRef idx="minor">
            <a:schemeClr val="tx1"/>
          </a:fontRef>
        </p:style>
      </p:cxnSp>
      <p:pic>
        <p:nvPicPr>
          <p:cNvPr id="13" name="Grafik 12" descr="Ein Bild, das Logo, Grafiken, Screenshot, Symbol enthält.&#10;&#10;Automatisch generierte Beschreibung">
            <a:extLst>
              <a:ext uri="{FF2B5EF4-FFF2-40B4-BE49-F238E27FC236}">
                <a16:creationId xmlns:a16="http://schemas.microsoft.com/office/drawing/2014/main" id="{1D16BF35-9015-90B4-F3D8-01B489490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459" y="4060676"/>
            <a:ext cx="679863" cy="1474958"/>
          </a:xfrm>
          <a:prstGeom prst="rect">
            <a:avLst/>
          </a:prstGeom>
        </p:spPr>
      </p:pic>
      <p:pic>
        <p:nvPicPr>
          <p:cNvPr id="16" name="Grafik 15" descr="Ein Bild, das Logo, Grafiken, Symbol, Schrift enthält.&#10;&#10;Automatisch generierte Beschreibung">
            <a:extLst>
              <a:ext uri="{FF2B5EF4-FFF2-40B4-BE49-F238E27FC236}">
                <a16:creationId xmlns:a16="http://schemas.microsoft.com/office/drawing/2014/main" id="{5A019979-B4CB-90C0-0ACB-B8416019E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76" y="4679800"/>
            <a:ext cx="782639" cy="1697929"/>
          </a:xfrm>
          <a:prstGeom prst="rect">
            <a:avLst/>
          </a:prstGeom>
        </p:spPr>
      </p:pic>
      <p:pic>
        <p:nvPicPr>
          <p:cNvPr id="21" name="Grafik 20" descr="Ein Bild, das Logo, Grafiken, Symbol, Schrift enthält.&#10;&#10;Automatisch generierte Beschreibung">
            <a:extLst>
              <a:ext uri="{FF2B5EF4-FFF2-40B4-BE49-F238E27FC236}">
                <a16:creationId xmlns:a16="http://schemas.microsoft.com/office/drawing/2014/main" id="{8285C81D-BDEB-0C3E-9268-A23CF3F42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018" y="2255450"/>
            <a:ext cx="782639" cy="1697929"/>
          </a:xfrm>
          <a:prstGeom prst="rect">
            <a:avLst/>
          </a:prstGeom>
        </p:spPr>
      </p:pic>
      <p:pic>
        <p:nvPicPr>
          <p:cNvPr id="22" name="Grafik 21" descr="Ein Bild, das Logo, Grafiken, Symbol, Schrift enthält.&#10;&#10;Automatisch generierte Beschreibung">
            <a:extLst>
              <a:ext uri="{FF2B5EF4-FFF2-40B4-BE49-F238E27FC236}">
                <a16:creationId xmlns:a16="http://schemas.microsoft.com/office/drawing/2014/main" id="{655A2742-C0C9-9EF1-698F-F55D28B07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95" y="2843519"/>
            <a:ext cx="782639" cy="1697929"/>
          </a:xfrm>
          <a:prstGeom prst="rect">
            <a:avLst/>
          </a:prstGeom>
        </p:spPr>
      </p:pic>
      <p:pic>
        <p:nvPicPr>
          <p:cNvPr id="38" name="Grafik 37" descr="Ein Bild, das Schwarz, Dunkelheit enthält.&#10;&#10;Automatisch generierte Beschreibung">
            <a:extLst>
              <a:ext uri="{FF2B5EF4-FFF2-40B4-BE49-F238E27FC236}">
                <a16:creationId xmlns:a16="http://schemas.microsoft.com/office/drawing/2014/main" id="{B3FB2A31-EBC8-CACA-692F-506980E89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8630" y="1268801"/>
            <a:ext cx="782639" cy="1697929"/>
          </a:xfrm>
          <a:prstGeom prst="rect">
            <a:avLst/>
          </a:prstGeom>
        </p:spPr>
      </p:pic>
      <p:pic>
        <p:nvPicPr>
          <p:cNvPr id="39" name="Grafik 38" descr="Ein Bild, das Schwarz, Dunkelheit enthält.&#10;&#10;Automatisch generierte Beschreibung">
            <a:extLst>
              <a:ext uri="{FF2B5EF4-FFF2-40B4-BE49-F238E27FC236}">
                <a16:creationId xmlns:a16="http://schemas.microsoft.com/office/drawing/2014/main" id="{35763040-8DAD-9257-0CFF-14F06A99C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0641" y="2355891"/>
            <a:ext cx="782639" cy="1697929"/>
          </a:xfrm>
          <a:prstGeom prst="rect">
            <a:avLst/>
          </a:prstGeom>
        </p:spPr>
      </p:pic>
      <p:pic>
        <p:nvPicPr>
          <p:cNvPr id="40" name="Grafik 39" descr="Ein Bild, das Schwarz, Dunkelheit enthält.&#10;&#10;Automatisch generierte Beschreibung">
            <a:extLst>
              <a:ext uri="{FF2B5EF4-FFF2-40B4-BE49-F238E27FC236}">
                <a16:creationId xmlns:a16="http://schemas.microsoft.com/office/drawing/2014/main" id="{FA842C8D-9BA4-2786-BA59-7720D249A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0641" y="4171951"/>
            <a:ext cx="782639" cy="1697929"/>
          </a:xfrm>
          <a:prstGeom prst="rect">
            <a:avLst/>
          </a:prstGeom>
        </p:spPr>
      </p:pic>
      <p:pic>
        <p:nvPicPr>
          <p:cNvPr id="41" name="Grafik 40" descr="Ein Bild, das Schwarz, Dunkelheit enthält.&#10;&#10;Automatisch generierte Beschreibung">
            <a:extLst>
              <a:ext uri="{FF2B5EF4-FFF2-40B4-BE49-F238E27FC236}">
                <a16:creationId xmlns:a16="http://schemas.microsoft.com/office/drawing/2014/main" id="{4EFCBD17-D48B-A045-A20D-DB5813A4D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8629" y="5139044"/>
            <a:ext cx="782639" cy="1697929"/>
          </a:xfrm>
          <a:prstGeom prst="rect">
            <a:avLst/>
          </a:prstGeom>
        </p:spPr>
      </p:pic>
      <p:pic>
        <p:nvPicPr>
          <p:cNvPr id="42" name="Grafik 41" descr="Ein Bild, das Schwarz, Dunkelheit enthält.&#10;&#10;Automatisch generierte Beschreibung">
            <a:extLst>
              <a:ext uri="{FF2B5EF4-FFF2-40B4-BE49-F238E27FC236}">
                <a16:creationId xmlns:a16="http://schemas.microsoft.com/office/drawing/2014/main" id="{CB84B865-4B9B-E437-5680-B384A42AC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85225">
            <a:off x="6169487" y="3432504"/>
            <a:ext cx="652621" cy="1415856"/>
          </a:xfrm>
          <a:prstGeom prst="rect">
            <a:avLst/>
          </a:prstGeom>
        </p:spPr>
      </p:pic>
      <p:sp>
        <p:nvSpPr>
          <p:cNvPr id="45" name="Bogen 44">
            <a:extLst>
              <a:ext uri="{FF2B5EF4-FFF2-40B4-BE49-F238E27FC236}">
                <a16:creationId xmlns:a16="http://schemas.microsoft.com/office/drawing/2014/main" id="{EB87F63C-36CC-ECFA-CBC4-D708F88568A2}"/>
              </a:ext>
            </a:extLst>
          </p:cNvPr>
          <p:cNvSpPr/>
          <p:nvPr/>
        </p:nvSpPr>
        <p:spPr>
          <a:xfrm>
            <a:off x="2355634" y="1807885"/>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46" name="Textfeld 45">
            <a:extLst>
              <a:ext uri="{FF2B5EF4-FFF2-40B4-BE49-F238E27FC236}">
                <a16:creationId xmlns:a16="http://schemas.microsoft.com/office/drawing/2014/main" id="{D13D2BD4-C16B-B91D-3253-89C5247DA4FF}"/>
              </a:ext>
            </a:extLst>
          </p:cNvPr>
          <p:cNvSpPr txBox="1"/>
          <p:nvPr/>
        </p:nvSpPr>
        <p:spPr>
          <a:xfrm>
            <a:off x="2886369" y="2641145"/>
            <a:ext cx="1519968" cy="461665"/>
          </a:xfrm>
          <a:prstGeom prst="rect">
            <a:avLst/>
          </a:prstGeom>
          <a:noFill/>
        </p:spPr>
        <p:txBody>
          <a:bodyPr wrap="none" rtlCol="0">
            <a:spAutoFit/>
          </a:bodyPr>
          <a:lstStyle/>
          <a:p>
            <a:r>
              <a:rPr lang="fr-CH" sz="2400" noProof="0" dirty="0">
                <a:solidFill>
                  <a:srgbClr val="95B1CB"/>
                </a:solidFill>
                <a:latin typeface="Arial" panose="020B0604020202020204" pitchFamily="34" charset="0"/>
                <a:cs typeface="Arial" panose="020B0604020202020204" pitchFamily="34" charset="0"/>
              </a:rPr>
              <a:t>Isolement</a:t>
            </a:r>
          </a:p>
        </p:txBody>
      </p:sp>
      <p:sp>
        <p:nvSpPr>
          <p:cNvPr id="47" name="Bogen 46">
            <a:extLst>
              <a:ext uri="{FF2B5EF4-FFF2-40B4-BE49-F238E27FC236}">
                <a16:creationId xmlns:a16="http://schemas.microsoft.com/office/drawing/2014/main" id="{702DFAD9-13B7-6F89-DF5F-A0D64349D3AD}"/>
              </a:ext>
            </a:extLst>
          </p:cNvPr>
          <p:cNvSpPr/>
          <p:nvPr/>
        </p:nvSpPr>
        <p:spPr>
          <a:xfrm>
            <a:off x="3042354" y="3120733"/>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48" name="Textfeld 47">
            <a:extLst>
              <a:ext uri="{FF2B5EF4-FFF2-40B4-BE49-F238E27FC236}">
                <a16:creationId xmlns:a16="http://schemas.microsoft.com/office/drawing/2014/main" id="{D3E654A5-249B-70D3-C5B1-3C71D40999E4}"/>
              </a:ext>
            </a:extLst>
          </p:cNvPr>
          <p:cNvSpPr txBox="1"/>
          <p:nvPr/>
        </p:nvSpPr>
        <p:spPr>
          <a:xfrm>
            <a:off x="2526495" y="3916051"/>
            <a:ext cx="2239716" cy="461665"/>
          </a:xfrm>
          <a:prstGeom prst="rect">
            <a:avLst/>
          </a:prstGeom>
          <a:noFill/>
        </p:spPr>
        <p:txBody>
          <a:bodyPr wrap="none" rtlCol="0">
            <a:spAutoFit/>
          </a:bodyPr>
          <a:lstStyle/>
          <a:p>
            <a:r>
              <a:rPr lang="de-CH" sz="2400" dirty="0">
                <a:solidFill>
                  <a:srgbClr val="95B1CB"/>
                </a:solidFill>
                <a:latin typeface="Arial" panose="020B0604020202020204" pitchFamily="34" charset="0"/>
                <a:cs typeface="Arial" panose="020B0604020202020204" pitchFamily="34" charset="0"/>
              </a:rPr>
              <a:t>Absence de protection</a:t>
            </a:r>
          </a:p>
        </p:txBody>
      </p:sp>
      <p:sp>
        <p:nvSpPr>
          <p:cNvPr id="49" name="Bogen 48">
            <a:extLst>
              <a:ext uri="{FF2B5EF4-FFF2-40B4-BE49-F238E27FC236}">
                <a16:creationId xmlns:a16="http://schemas.microsoft.com/office/drawing/2014/main" id="{911207F8-38BD-0966-119F-F2C5E6B69528}"/>
              </a:ext>
            </a:extLst>
          </p:cNvPr>
          <p:cNvSpPr/>
          <p:nvPr/>
        </p:nvSpPr>
        <p:spPr>
          <a:xfrm>
            <a:off x="3508035" y="4410455"/>
            <a:ext cx="1022109" cy="1697929"/>
          </a:xfrm>
          <a:prstGeom prst="arc">
            <a:avLst>
              <a:gd name="adj1" fmla="val 12793028"/>
              <a:gd name="adj2" fmla="val 16076369"/>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50" name="Textfeld 49">
            <a:extLst>
              <a:ext uri="{FF2B5EF4-FFF2-40B4-BE49-F238E27FC236}">
                <a16:creationId xmlns:a16="http://schemas.microsoft.com/office/drawing/2014/main" id="{0F4E11B3-0433-39D2-1247-365DCDEB9A6B}"/>
              </a:ext>
            </a:extLst>
          </p:cNvPr>
          <p:cNvSpPr txBox="1"/>
          <p:nvPr/>
        </p:nvSpPr>
        <p:spPr>
          <a:xfrm>
            <a:off x="4074340" y="5216704"/>
            <a:ext cx="1778051" cy="830997"/>
          </a:xfrm>
          <a:prstGeom prst="rect">
            <a:avLst/>
          </a:prstGeom>
          <a:noFill/>
        </p:spPr>
        <p:txBody>
          <a:bodyPr wrap="none" rtlCol="0">
            <a:spAutoFit/>
          </a:bodyPr>
          <a:lstStyle/>
          <a:p>
            <a:r>
              <a:rPr lang="de-CH" sz="2400" dirty="0">
                <a:solidFill>
                  <a:srgbClr val="95B1CB"/>
                </a:solidFill>
                <a:latin typeface="Arial" panose="020B0604020202020204" pitchFamily="34" charset="0"/>
                <a:cs typeface="Arial" panose="020B0604020202020204" pitchFamily="34" charset="0"/>
              </a:rPr>
              <a:t>Exploitation</a:t>
            </a:r>
          </a:p>
          <a:p>
            <a:r>
              <a:rPr lang="de-CH" sz="2400" dirty="0">
                <a:solidFill>
                  <a:srgbClr val="95B1CB"/>
                </a:solidFill>
                <a:latin typeface="Arial" panose="020B0604020202020204" pitchFamily="34" charset="0"/>
                <a:cs typeface="Arial" panose="020B0604020202020204" pitchFamily="34" charset="0"/>
              </a:rPr>
              <a:t>Abus</a:t>
            </a:r>
          </a:p>
        </p:txBody>
      </p:sp>
      <p:sp>
        <p:nvSpPr>
          <p:cNvPr id="51" name="Bogen 50">
            <a:extLst>
              <a:ext uri="{FF2B5EF4-FFF2-40B4-BE49-F238E27FC236}">
                <a16:creationId xmlns:a16="http://schemas.microsoft.com/office/drawing/2014/main" id="{473B874D-0704-9216-95C4-0622A856832C}"/>
              </a:ext>
            </a:extLst>
          </p:cNvPr>
          <p:cNvSpPr/>
          <p:nvPr/>
        </p:nvSpPr>
        <p:spPr>
          <a:xfrm>
            <a:off x="3647721" y="4427433"/>
            <a:ext cx="1022109" cy="1697929"/>
          </a:xfrm>
          <a:prstGeom prst="arc">
            <a:avLst/>
          </a:prstGeom>
          <a:ln w="47625">
            <a:solidFill>
              <a:srgbClr val="95AFC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52" name="Textfeld 51">
            <a:extLst>
              <a:ext uri="{FF2B5EF4-FFF2-40B4-BE49-F238E27FC236}">
                <a16:creationId xmlns:a16="http://schemas.microsoft.com/office/drawing/2014/main" id="{67B0C53B-F3E2-DBD0-5143-DD205972825F}"/>
              </a:ext>
            </a:extLst>
          </p:cNvPr>
          <p:cNvSpPr txBox="1"/>
          <p:nvPr/>
        </p:nvSpPr>
        <p:spPr>
          <a:xfrm>
            <a:off x="2321896" y="5240591"/>
            <a:ext cx="1571264" cy="461665"/>
          </a:xfrm>
          <a:prstGeom prst="rect">
            <a:avLst/>
          </a:prstGeom>
          <a:noFill/>
        </p:spPr>
        <p:txBody>
          <a:bodyPr wrap="none" rtlCol="0">
            <a:spAutoFit/>
          </a:bodyPr>
          <a:lstStyle/>
          <a:p>
            <a:pPr algn="r"/>
            <a:r>
              <a:rPr lang="fr-CH" sz="2400" noProof="0" dirty="0">
                <a:solidFill>
                  <a:srgbClr val="95B1CB"/>
                </a:solidFill>
                <a:latin typeface="Arial" panose="020B0604020202020204" pitchFamily="34" charset="0"/>
                <a:cs typeface="Arial" panose="020B0604020202020204" pitchFamily="34" charset="0"/>
              </a:rPr>
              <a:t>Protection</a:t>
            </a:r>
            <a:endParaRPr lang="de-CH" sz="2400" dirty="0">
              <a:solidFill>
                <a:srgbClr val="95B1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84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8" grpId="0"/>
      <p:bldP spid="49" grpId="0" animBg="1"/>
      <p:bldP spid="50" grpId="0"/>
      <p:bldP spid="51" grpId="0" animBg="1"/>
      <p:bldP spid="5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762</Words>
  <Application>Microsoft Office PowerPoint</Application>
  <PresentationFormat>Bildschirmpräsentation (4:3)</PresentationFormat>
  <Paragraphs>112</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11</vt:i4>
      </vt:variant>
    </vt:vector>
  </HeadingPairs>
  <TitlesOfParts>
    <vt:vector size="18" baseType="lpstr">
      <vt:lpstr>Aptos</vt:lpstr>
      <vt:lpstr>Aptos Display</vt:lpstr>
      <vt:lpstr>Arial</vt:lpstr>
      <vt:lpstr>Calibri</vt:lpstr>
      <vt:lpstr>Calibri Light</vt:lpstr>
      <vt:lpstr>Office</vt:lpstr>
      <vt:lpstr>Benutzerdefiniertes Design</vt:lpstr>
      <vt:lpstr>B.3  Quel était et quel est le  contexte social et légal ?</vt:lpstr>
      <vt:lpstr>Quel était et quel est le contexte social et légal ? </vt:lpstr>
      <vt:lpstr>Quel était et quel est le contexte social et légal ?</vt:lpstr>
      <vt:lpstr>Quel était et quel est le contexte social et légal ?</vt:lpstr>
      <vt:lpstr>Quel était et quel est le contexte social et légal ?</vt:lpstr>
      <vt:lpstr>Quel était et quel est le contexte social et légal ?</vt:lpstr>
      <vt:lpstr>Quel était et quel est le contexte social et légal ?</vt:lpstr>
      <vt:lpstr>Quel était et quel est le contexte social et légal ?</vt:lpstr>
      <vt:lpstr>Quel était et quel est le contexte social et légal ?</vt:lpstr>
      <vt:lpstr>Quel était et quel est le contexte social et légal ?</vt:lpstr>
      <vt:lpstr>Quel était et quel est le contexte social et légal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keywords>, docId:F500DBEAFD922C3E3F5A6385604DBE64</cp:keywords>
  <cp:lastModifiedBy>Utz Hans PH Luzern</cp:lastModifiedBy>
  <cp:revision>34</cp:revision>
  <dcterms:created xsi:type="dcterms:W3CDTF">2024-04-14T06:19:19Z</dcterms:created>
  <dcterms:modified xsi:type="dcterms:W3CDTF">2024-12-26T19:53:49Z</dcterms:modified>
</cp:coreProperties>
</file>