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72" r:id="rId11"/>
    <p:sldId id="274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FC9"/>
    <a:srgbClr val="759CE9"/>
    <a:srgbClr val="95B1CB"/>
    <a:srgbClr val="D9E0EC"/>
    <a:srgbClr val="8E96D2"/>
    <a:srgbClr val="EFD8B8"/>
    <a:srgbClr val="DCBE8C"/>
    <a:srgbClr val="CAD8E5"/>
    <a:srgbClr val="FBCF28"/>
    <a:srgbClr val="FAC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9436" autoAdjust="0"/>
  </p:normalViewPr>
  <p:slideViewPr>
    <p:cSldViewPr snapToGrid="0">
      <p:cViewPr varScale="1">
        <p:scale>
          <a:sx n="82" d="100"/>
          <a:sy n="82" d="100"/>
        </p:scale>
        <p:origin x="2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DBA12-3951-4907-A8FC-0BEFE830F27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91C47-D3AB-4A7B-8E15-D8E24A5337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74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Hier handelt es sich um die Visualisierung als Ganzes. In den folgenden Slides wird sie eingeleitet und Schritt für Schritt aufgebaut. 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Übersicht über den gesellschaftlichen und gesetzlichen Rahmen ist für die Sekundarstufe 2 gedacht und bewegt sich auf einem etwas höheren Abstraktionsniveau und sich grösseren Erkenntnisschritten. </a:t>
            </a:r>
          </a:p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Für die Sekundarstufe 1 auf den Button Kurzfassung klicken und die Präsentation zeigen.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461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Die Visualisierungen brauchen keine Erklärungen.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03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vier stark schematisierten, von der Gesellschaft an den Staat herangetragenen Forderungen werden im Dokument «B.3 Rahmen» näher erläutert und können hier schrittweise eingeblendet und erklärt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8948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drei stark schematisierten, von der Gesellschaft an den Staat herangetragenen Forderungen werden im Dokument «B.3 Rahmen» näher erläutert und können hier schrittweise eingeblendet und erklärt werden.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11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Der Bund reagierte auf diese Ansprüche mit Massnahmen und Gesetzen; dabei verlagerte er das Schwergewicht von der Reaktion auf Missständen auf deren Prävention: die Missstände gar nicht erst entstehen lassen; allerdings lassen sich Präventionsmassnahmen nur selten als falsch nachweisen: So besteht die Tendenz,  im Zweifelsfall zuviel zu verfügen, um sich nicht dem Vorwurf auszusetzen,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zuwenig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getan zu haben (s. auch Dokument «B3 Rahmen»).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94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Jahreszahlen geben das Inkrafttreten der gesetzlichen Vorschriften wieder. Die Massnahmen sind ausführlich beschrieben im Dokument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Arbeitsblatt_B3_Rahmen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Das dort noch beschriebene </a:t>
            </a:r>
            <a:r>
              <a:rPr lang="de-CH" sz="1800" kern="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Bundesgesetz betreffend Massnahmen gegen die Tuberkulose (1929) wird hier aus Gründen der Übersichtlichkeit nicht aufgenommen. 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5869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Gesetze bildeten allerdings nur einen Rahmen, denn die Ausführung lag bei den Kantonen; diese delegierten sie an Gemeinden und kirchliche und private Organisationen, oft ohne wirksame Kontrollen. Ferner ist die Umsetzung kantonsweise unterschiedlich.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628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Visualisierung als Gesamtes.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427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Die Visualisierungen brauchen keine Erklärungen.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111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Visualisierungen brauchen keine Erklärungen.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4942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Visualisierungen brauchen keine Erklärungen.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91C47-D3AB-4A7B-8E15-D8E24A53373D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141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69F23-2CAE-8C1D-6936-3ACC2DC0E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C51A62-A7A3-B2BC-29A0-66AFB0DB0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867131-B9FF-1A53-9041-5C0304BB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4D01B0-CD87-054E-BE6E-7D80439A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B49AAF-0712-582F-84B1-E5281367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3957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63CAC0-B7CF-1495-175B-B8CF0324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124D48-1C97-F1D1-82CC-1043B865A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FF8E7-BF16-EF13-BE60-A072D0DD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03C64-3B65-507C-3B8F-2D993B02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714756-7EDD-448E-B054-0596297F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196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6A510-D443-B4D4-620C-335F3CB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3C298C-9D9D-30DD-12A3-850B3A659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91CD15-D5DF-9588-CF58-340D7F52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9EC57-058C-68B8-A805-A3FD03F1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16FC09-524F-5A2D-F79B-20333793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9184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C1B74-9872-55E8-FD96-625563DF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9A30D-840C-E2ED-1335-6300DB744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DF45F0-6786-B9B2-635B-A317B164A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F4262C-A000-23C5-CFC4-11280A39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3C2E0B-E623-9351-E7D5-576E7BEA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CF5FD1-0AD7-D2FA-8928-BE220D95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6214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E5F0A-56D7-1E19-EA6F-F77C5806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1E3AE4-7F5F-976E-84E9-AC3DDF4EE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E2875ED-CECC-6F69-3556-6202F417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6A623E3-E7B3-0FEB-0D3A-7E2FDA6DF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E32E8AE-DFBE-585B-9C3D-0C67A9140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1C0848-3896-8EB8-2D4B-AEDB160E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24FC655-70CC-22DA-5DC4-B08E2ACF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9B0BCF8-AF43-7C62-2B39-5D7201F3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912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B4769-A34D-3450-3415-9D8C3CB16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8C6A58-2C6F-2FE2-0D0C-DDCCDF26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56C72E-07B1-F5C3-5786-656761CE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54F81-A728-4758-841B-F81966AC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90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56E7B2-E064-A2BD-C172-EDB38E6B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27AAA0-50E7-F969-9125-04967594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3F86D6-097A-1F82-00D6-5233B38C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825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1DA92-CF97-7A1E-54B5-43A422812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F1291E-BA49-416A-5262-EAF4DBD7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F89E49-5798-AF17-AB58-60D2C3244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6EE9A8-BCDA-1267-DD02-AFEFED57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0F6E8D-2542-E64A-431C-A1B88FD2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87E9F9-E4F7-6F92-A906-C4350E09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358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www.fuersorge-zwang.ch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B.1 Begriffe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2D843-FEC3-FF53-C428-AD0A1D6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798470E-7FEB-648A-B4CB-F95209286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FF9EAE-D36B-7543-B7D9-E5DC5CC59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00BFE12-91A3-BC7A-6C05-2CDE7084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5B2E28-0499-E2FB-D48E-DB3C0907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979262-939F-03EA-87DE-7978402A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009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40C702-DB85-CF3B-3D3F-C144E0A6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7881817-CD30-FDF1-A889-08D0A2A3E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292FB3-D229-C645-6503-4085343E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922-7DD0-165E-36C7-1812A93C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86877-F16E-DD79-4453-C948324D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009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A97655-E083-480D-24CE-8535F4767A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88AE28-DA01-042D-0B52-2BE3CDCC9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FF454-40EC-72AA-DB62-771C1CB2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73AEA-9072-A8A7-447D-25795C16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AF42C9-D23C-FA2B-B2FC-9547C0EF8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223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E1474-EEFB-495A-A54F-52C026F89B92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5DF692-F141-7ED5-12EF-71DECFC0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60DDC2F-DBC4-86EA-EF2D-9C7AAD95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6286F7-B21E-E367-196D-B57D5A341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452B-FA0E-46EB-8954-DC4FB9DE6CBA}" type="datetimeFigureOut">
              <a:rPr lang="de-CH" smtClean="0"/>
              <a:t>21.10.2024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6E500C-80E6-C56D-15BD-390B34F55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2DB619-E7CC-65CC-F4F5-8DC7273D4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59B9-D815-4C0D-8AE6-482CA6C1B0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402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0.png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C6F65-3299-2364-F222-89BD3FB49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515694"/>
            <a:ext cx="7772400" cy="1374066"/>
          </a:xfrm>
        </p:spPr>
        <p:txBody>
          <a:bodyPr>
            <a:normAutofit fontScale="90000"/>
          </a:bodyPr>
          <a:lstStyle/>
          <a:p>
            <a:r>
              <a:rPr kumimoji="0" lang="de-CH" altLang="de-DE" b="0" i="0" u="none" strike="noStrike" cap="none" normalizeH="0" baseline="0" dirty="0" err="1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B.3</a:t>
            </a: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EE55830-76C5-65D6-9657-8C03FFBA5A26}"/>
              </a:ext>
            </a:extLst>
          </p:cNvPr>
          <p:cNvSpPr/>
          <p:nvPr/>
        </p:nvSpPr>
        <p:spPr>
          <a:xfrm>
            <a:off x="4087088" y="490676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2EF64A0F-E770-4B3C-0B7E-0A70D4712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2122478"/>
            <a:ext cx="8353425" cy="3344288"/>
          </a:xfrm>
          <a:prstGeom prst="rect">
            <a:avLst/>
          </a:prstGeom>
        </p:spPr>
      </p:pic>
      <p:sp>
        <p:nvSpPr>
          <p:cNvPr id="10" name="Interaktive Schaltfläche: Nächste(r) oder Weiter 9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C14FBFD-2628-3074-71C5-E328E2425D7D}"/>
              </a:ext>
            </a:extLst>
          </p:cNvPr>
          <p:cNvSpPr/>
          <p:nvPr/>
        </p:nvSpPr>
        <p:spPr>
          <a:xfrm>
            <a:off x="7981951" y="5783532"/>
            <a:ext cx="628650" cy="461665"/>
          </a:xfrm>
          <a:prstGeom prst="actionButtonForwardNext">
            <a:avLst/>
          </a:prstGeom>
          <a:solidFill>
            <a:srgbClr val="95AFC9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E7D9E36-820C-45B4-43A9-BAF28EEA4153}"/>
              </a:ext>
            </a:extLst>
          </p:cNvPr>
          <p:cNvSpPr txBox="1"/>
          <p:nvPr/>
        </p:nvSpPr>
        <p:spPr>
          <a:xfrm>
            <a:off x="6000318" y="5783532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95AF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Kurzfassung:</a:t>
            </a:r>
          </a:p>
        </p:txBody>
      </p:sp>
    </p:spTree>
    <p:extLst>
      <p:ext uri="{BB962C8B-B14F-4D97-AF65-F5344CB8AC3E}">
        <p14:creationId xmlns:p14="http://schemas.microsoft.com/office/powerpoint/2010/main" val="2513427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A7AC9-AA18-3451-7B46-362D0779BE80}"/>
              </a:ext>
            </a:extLst>
          </p:cNvPr>
          <p:cNvSpPr txBox="1"/>
          <p:nvPr/>
        </p:nvSpPr>
        <p:spPr>
          <a:xfrm>
            <a:off x="188764" y="1226810"/>
            <a:ext cx="3011337" cy="830997"/>
          </a:xfrm>
          <a:prstGeom prst="rect">
            <a:avLst/>
          </a:prstGeom>
          <a:solidFill>
            <a:srgbClr val="95AFC9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de-CH" sz="2400" dirty="0"/>
              <a:t>1912: Zivilgesetzbuch: </a:t>
            </a:r>
          </a:p>
          <a:p>
            <a:r>
              <a:rPr lang="de-CH" sz="2400" dirty="0"/>
              <a:t>Die Folge: 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2455DAC-4882-6A86-84C3-5C62B27E27FD}"/>
              </a:ext>
            </a:extLst>
          </p:cNvPr>
          <p:cNvCxnSpPr>
            <a:cxnSpLocks/>
          </p:cNvCxnSpPr>
          <p:nvPr/>
        </p:nvCxnSpPr>
        <p:spPr>
          <a:xfrm flipH="1">
            <a:off x="3533775" y="4314825"/>
            <a:ext cx="2329650" cy="824219"/>
          </a:xfrm>
          <a:prstGeom prst="straightConnector1">
            <a:avLst/>
          </a:prstGeom>
          <a:ln w="127000">
            <a:gradFill>
              <a:gsLst>
                <a:gs pos="0">
                  <a:srgbClr val="95B1CB">
                    <a:alpha val="26000"/>
                  </a:srgbClr>
                </a:gs>
                <a:gs pos="100000">
                  <a:srgbClr val="8E96D2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1D16BF35-9015-90B4-F3D8-01B48949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59" y="406067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5A019979-B4CB-90C0-0ACB-B8416019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6" y="4679800"/>
            <a:ext cx="782639" cy="1697929"/>
          </a:xfrm>
          <a:prstGeom prst="rect">
            <a:avLst/>
          </a:prstGeom>
        </p:spPr>
      </p:pic>
      <p:pic>
        <p:nvPicPr>
          <p:cNvPr id="21" name="Grafik 20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285C81D-BDEB-0C3E-9268-A23CF3F42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8" y="2255450"/>
            <a:ext cx="782639" cy="1697929"/>
          </a:xfrm>
          <a:prstGeom prst="rect">
            <a:avLst/>
          </a:prstGeom>
        </p:spPr>
      </p:pic>
      <p:pic>
        <p:nvPicPr>
          <p:cNvPr id="22" name="Grafik 21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55A2742-C0C9-9EF1-698F-F55D28B07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5" y="2843519"/>
            <a:ext cx="782639" cy="1697929"/>
          </a:xfrm>
          <a:prstGeom prst="rect">
            <a:avLst/>
          </a:prstGeom>
        </p:spPr>
      </p:pic>
      <p:pic>
        <p:nvPicPr>
          <p:cNvPr id="38" name="Grafik 37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B3FB2A31-EBC8-CACA-692F-506980E89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30" y="1268801"/>
            <a:ext cx="782639" cy="1697929"/>
          </a:xfrm>
          <a:prstGeom prst="rect">
            <a:avLst/>
          </a:prstGeom>
        </p:spPr>
      </p:pic>
      <p:pic>
        <p:nvPicPr>
          <p:cNvPr id="39" name="Grafik 38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35763040-8DAD-9257-0CFF-14F06A99C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41" y="2355891"/>
            <a:ext cx="782639" cy="1697929"/>
          </a:xfrm>
          <a:prstGeom prst="rect">
            <a:avLst/>
          </a:prstGeom>
        </p:spPr>
      </p:pic>
      <p:pic>
        <p:nvPicPr>
          <p:cNvPr id="40" name="Grafik 39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42C8D-9BA4-2786-BA59-7720D249AA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41" y="4171951"/>
            <a:ext cx="782639" cy="1697929"/>
          </a:xfrm>
          <a:prstGeom prst="rect">
            <a:avLst/>
          </a:prstGeom>
        </p:spPr>
      </p:pic>
      <p:pic>
        <p:nvPicPr>
          <p:cNvPr id="41" name="Grafik 40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EFCBD17-D48B-A045-A20D-DB5813A4D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629" y="5139044"/>
            <a:ext cx="782639" cy="1697929"/>
          </a:xfrm>
          <a:prstGeom prst="rect">
            <a:avLst/>
          </a:prstGeom>
        </p:spPr>
      </p:pic>
      <p:pic>
        <p:nvPicPr>
          <p:cNvPr id="42" name="Grafik 4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CB84B865-4B9B-E437-5680-B384A42AC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5225">
            <a:off x="6169487" y="3432504"/>
            <a:ext cx="652621" cy="1415856"/>
          </a:xfrm>
          <a:prstGeom prst="rect">
            <a:avLst/>
          </a:prstGeom>
        </p:spPr>
      </p:pic>
      <p:sp>
        <p:nvSpPr>
          <p:cNvPr id="45" name="Bogen 44">
            <a:extLst>
              <a:ext uri="{FF2B5EF4-FFF2-40B4-BE49-F238E27FC236}">
                <a16:creationId xmlns:a16="http://schemas.microsoft.com/office/drawing/2014/main" id="{EB87F63C-36CC-ECFA-CBC4-D708F88568A2}"/>
              </a:ext>
            </a:extLst>
          </p:cNvPr>
          <p:cNvSpPr/>
          <p:nvPr/>
        </p:nvSpPr>
        <p:spPr>
          <a:xfrm>
            <a:off x="2355634" y="1807885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13D2BD4-C16B-B91D-3253-89C5247DA4FF}"/>
              </a:ext>
            </a:extLst>
          </p:cNvPr>
          <p:cNvSpPr txBox="1"/>
          <p:nvPr/>
        </p:nvSpPr>
        <p:spPr>
          <a:xfrm>
            <a:off x="2886369" y="264114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</p:txBody>
      </p:sp>
      <p:sp>
        <p:nvSpPr>
          <p:cNvPr id="47" name="Bogen 46">
            <a:extLst>
              <a:ext uri="{FF2B5EF4-FFF2-40B4-BE49-F238E27FC236}">
                <a16:creationId xmlns:a16="http://schemas.microsoft.com/office/drawing/2014/main" id="{702DFAD9-13B7-6F89-DF5F-A0D64349D3AD}"/>
              </a:ext>
            </a:extLst>
          </p:cNvPr>
          <p:cNvSpPr/>
          <p:nvPr/>
        </p:nvSpPr>
        <p:spPr>
          <a:xfrm>
            <a:off x="3042354" y="31207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E654A5-249B-70D3-C5B1-3C71D40999E4}"/>
              </a:ext>
            </a:extLst>
          </p:cNvPr>
          <p:cNvSpPr txBox="1"/>
          <p:nvPr/>
        </p:nvSpPr>
        <p:spPr>
          <a:xfrm>
            <a:off x="2985161" y="3931405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Schutzlosigkeit</a:t>
            </a:r>
          </a:p>
        </p:txBody>
      </p:sp>
      <p:sp>
        <p:nvSpPr>
          <p:cNvPr id="49" name="Bogen 48">
            <a:extLst>
              <a:ext uri="{FF2B5EF4-FFF2-40B4-BE49-F238E27FC236}">
                <a16:creationId xmlns:a16="http://schemas.microsoft.com/office/drawing/2014/main" id="{911207F8-38BD-0966-119F-F2C5E6B69528}"/>
              </a:ext>
            </a:extLst>
          </p:cNvPr>
          <p:cNvSpPr/>
          <p:nvPr/>
        </p:nvSpPr>
        <p:spPr>
          <a:xfrm>
            <a:off x="3508035" y="4410455"/>
            <a:ext cx="1022109" cy="1697929"/>
          </a:xfrm>
          <a:prstGeom prst="arc">
            <a:avLst>
              <a:gd name="adj1" fmla="val 12793028"/>
              <a:gd name="adj2" fmla="val 16076369"/>
            </a:avLst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F4E11B3-0433-39D2-1247-365DCDEB9A6B}"/>
              </a:ext>
            </a:extLst>
          </p:cNvPr>
          <p:cNvSpPr txBox="1"/>
          <p:nvPr/>
        </p:nvSpPr>
        <p:spPr>
          <a:xfrm>
            <a:off x="4074340" y="5216704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Ausbeutung,</a:t>
            </a:r>
          </a:p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Missbrauch</a:t>
            </a:r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473B874D-0704-9216-95C4-0622A856832C}"/>
              </a:ext>
            </a:extLst>
          </p:cNvPr>
          <p:cNvSpPr/>
          <p:nvPr/>
        </p:nvSpPr>
        <p:spPr>
          <a:xfrm>
            <a:off x="3647721" y="44274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7B0C53B-F3E2-DBD0-5143-DD205972825F}"/>
              </a:ext>
            </a:extLst>
          </p:cNvPr>
          <p:cNvSpPr txBox="1"/>
          <p:nvPr/>
        </p:nvSpPr>
        <p:spPr>
          <a:xfrm>
            <a:off x="2228089" y="4979790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 </a:t>
            </a:r>
          </a:p>
          <a:p>
            <a:pPr algn="r"/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Behandlung</a:t>
            </a:r>
          </a:p>
        </p:txBody>
      </p:sp>
    </p:spTree>
    <p:extLst>
      <p:ext uri="{BB962C8B-B14F-4D97-AF65-F5344CB8AC3E}">
        <p14:creationId xmlns:p14="http://schemas.microsoft.com/office/powerpoint/2010/main" val="20588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58A7AC9-AA18-3451-7B46-362D0779BE80}"/>
              </a:ext>
            </a:extLst>
          </p:cNvPr>
          <p:cNvSpPr txBox="1"/>
          <p:nvPr/>
        </p:nvSpPr>
        <p:spPr>
          <a:xfrm>
            <a:off x="5510121" y="1238462"/>
            <a:ext cx="3098284" cy="1200329"/>
          </a:xfrm>
          <a:prstGeom prst="rect">
            <a:avLst/>
          </a:prstGeom>
          <a:solidFill>
            <a:srgbClr val="95AFC9">
              <a:alpha val="24000"/>
            </a:srgbClr>
          </a:solidFill>
        </p:spPr>
        <p:txBody>
          <a:bodyPr wrap="none" rtlCol="0">
            <a:spAutoFit/>
          </a:bodyPr>
          <a:lstStyle/>
          <a:p>
            <a:r>
              <a:rPr lang="de-CH" sz="2400" dirty="0"/>
              <a:t>1981+2013: Revision </a:t>
            </a:r>
          </a:p>
          <a:p>
            <a:r>
              <a:rPr lang="de-CH" sz="2400" dirty="0"/>
              <a:t>des Zivilgesetzbuches</a:t>
            </a:r>
          </a:p>
          <a:p>
            <a:r>
              <a:rPr lang="de-CH" sz="2400" dirty="0"/>
              <a:t>Die Folge: 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1D16BF35-9015-90B4-F3D8-01B48949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59" y="417497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5A019979-B4CB-90C0-0ACB-B8416019E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6" y="4794100"/>
            <a:ext cx="782639" cy="1697929"/>
          </a:xfrm>
          <a:prstGeom prst="rect">
            <a:avLst/>
          </a:prstGeom>
        </p:spPr>
      </p:pic>
      <p:pic>
        <p:nvPicPr>
          <p:cNvPr id="21" name="Grafik 20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285C81D-BDEB-0C3E-9268-A23CF3F42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8" y="2369750"/>
            <a:ext cx="782639" cy="1697929"/>
          </a:xfrm>
          <a:prstGeom prst="rect">
            <a:avLst/>
          </a:prstGeom>
        </p:spPr>
      </p:pic>
      <p:pic>
        <p:nvPicPr>
          <p:cNvPr id="22" name="Grafik 21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55A2742-C0C9-9EF1-698F-F55D28B07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5" y="2957819"/>
            <a:ext cx="782639" cy="1697929"/>
          </a:xfrm>
          <a:prstGeom prst="rect">
            <a:avLst/>
          </a:prstGeom>
        </p:spPr>
      </p:pic>
      <p:sp>
        <p:nvSpPr>
          <p:cNvPr id="45" name="Bogen 44">
            <a:extLst>
              <a:ext uri="{FF2B5EF4-FFF2-40B4-BE49-F238E27FC236}">
                <a16:creationId xmlns:a16="http://schemas.microsoft.com/office/drawing/2014/main" id="{EB87F63C-36CC-ECFA-CBC4-D708F88568A2}"/>
              </a:ext>
            </a:extLst>
          </p:cNvPr>
          <p:cNvSpPr/>
          <p:nvPr/>
        </p:nvSpPr>
        <p:spPr>
          <a:xfrm>
            <a:off x="2355634" y="1922185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13D2BD4-C16B-B91D-3253-89C5247DA4FF}"/>
              </a:ext>
            </a:extLst>
          </p:cNvPr>
          <p:cNvSpPr txBox="1"/>
          <p:nvPr/>
        </p:nvSpPr>
        <p:spPr>
          <a:xfrm>
            <a:off x="2886369" y="2755445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</a:p>
        </p:txBody>
      </p:sp>
      <p:sp>
        <p:nvSpPr>
          <p:cNvPr id="47" name="Bogen 46">
            <a:extLst>
              <a:ext uri="{FF2B5EF4-FFF2-40B4-BE49-F238E27FC236}">
                <a16:creationId xmlns:a16="http://schemas.microsoft.com/office/drawing/2014/main" id="{702DFAD9-13B7-6F89-DF5F-A0D64349D3AD}"/>
              </a:ext>
            </a:extLst>
          </p:cNvPr>
          <p:cNvSpPr/>
          <p:nvPr/>
        </p:nvSpPr>
        <p:spPr>
          <a:xfrm>
            <a:off x="3042354" y="32350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D3E654A5-249B-70D3-C5B1-3C71D40999E4}"/>
              </a:ext>
            </a:extLst>
          </p:cNvPr>
          <p:cNvSpPr txBox="1"/>
          <p:nvPr/>
        </p:nvSpPr>
        <p:spPr>
          <a:xfrm>
            <a:off x="2985161" y="4045705"/>
            <a:ext cx="223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Schutzlosigkeit</a:t>
            </a:r>
          </a:p>
        </p:txBody>
      </p:sp>
      <p:sp>
        <p:nvSpPr>
          <p:cNvPr id="49" name="Bogen 48">
            <a:extLst>
              <a:ext uri="{FF2B5EF4-FFF2-40B4-BE49-F238E27FC236}">
                <a16:creationId xmlns:a16="http://schemas.microsoft.com/office/drawing/2014/main" id="{911207F8-38BD-0966-119F-F2C5E6B69528}"/>
              </a:ext>
            </a:extLst>
          </p:cNvPr>
          <p:cNvSpPr/>
          <p:nvPr/>
        </p:nvSpPr>
        <p:spPr>
          <a:xfrm>
            <a:off x="3508035" y="4524755"/>
            <a:ext cx="1022109" cy="1697929"/>
          </a:xfrm>
          <a:prstGeom prst="arc">
            <a:avLst>
              <a:gd name="adj1" fmla="val 12793028"/>
              <a:gd name="adj2" fmla="val 16076369"/>
            </a:avLst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F4E11B3-0433-39D2-1247-365DCDEB9A6B}"/>
              </a:ext>
            </a:extLst>
          </p:cNvPr>
          <p:cNvSpPr txBox="1"/>
          <p:nvPr/>
        </p:nvSpPr>
        <p:spPr>
          <a:xfrm>
            <a:off x="4074340" y="5331004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Ausbeutung,</a:t>
            </a:r>
          </a:p>
          <a:p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Missbrauch</a:t>
            </a:r>
          </a:p>
        </p:txBody>
      </p:sp>
      <p:sp>
        <p:nvSpPr>
          <p:cNvPr id="51" name="Bogen 50">
            <a:extLst>
              <a:ext uri="{FF2B5EF4-FFF2-40B4-BE49-F238E27FC236}">
                <a16:creationId xmlns:a16="http://schemas.microsoft.com/office/drawing/2014/main" id="{473B874D-0704-9216-95C4-0622A856832C}"/>
              </a:ext>
            </a:extLst>
          </p:cNvPr>
          <p:cNvSpPr/>
          <p:nvPr/>
        </p:nvSpPr>
        <p:spPr>
          <a:xfrm>
            <a:off x="3647721" y="4541733"/>
            <a:ext cx="1022109" cy="1697929"/>
          </a:xfrm>
          <a:prstGeom prst="arc">
            <a:avLst/>
          </a:prstGeom>
          <a:ln w="47625">
            <a:solidFill>
              <a:srgbClr val="95AF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7B0C53B-F3E2-DBD0-5143-DD205972825F}"/>
              </a:ext>
            </a:extLst>
          </p:cNvPr>
          <p:cNvSpPr txBox="1"/>
          <p:nvPr/>
        </p:nvSpPr>
        <p:spPr>
          <a:xfrm>
            <a:off x="2228089" y="5094090"/>
            <a:ext cx="183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 </a:t>
            </a:r>
          </a:p>
          <a:p>
            <a:pPr algn="r"/>
            <a:r>
              <a:rPr lang="de-CH" sz="2400" dirty="0">
                <a:solidFill>
                  <a:srgbClr val="95B1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Behandlung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20DF15-C4CF-F278-2F6C-8B1310B166BA}"/>
              </a:ext>
            </a:extLst>
          </p:cNvPr>
          <p:cNvSpPr txBox="1"/>
          <p:nvPr/>
        </p:nvSpPr>
        <p:spPr>
          <a:xfrm>
            <a:off x="5510121" y="2755445"/>
            <a:ext cx="1280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2400" dirty="0">
                <a:solidFill>
                  <a:srgbClr val="759CE9"/>
                </a:solidFill>
              </a:rPr>
              <a:t>Aufsicht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1758786-B3AB-F3FD-2343-E5FCA4BC489E}"/>
              </a:ext>
            </a:extLst>
          </p:cNvPr>
          <p:cNvSpPr txBox="1"/>
          <p:nvPr/>
        </p:nvSpPr>
        <p:spPr>
          <a:xfrm>
            <a:off x="5510121" y="3537442"/>
            <a:ext cx="1931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759CE9"/>
                </a:solidFill>
              </a:rPr>
              <a:t>Beschwerde-</a:t>
            </a:r>
          </a:p>
          <a:p>
            <a:r>
              <a:rPr lang="de-CH" sz="2400" dirty="0" err="1">
                <a:solidFill>
                  <a:srgbClr val="759CE9"/>
                </a:solidFill>
              </a:rPr>
              <a:t>möglichkeit</a:t>
            </a:r>
            <a:endParaRPr lang="de-CH" sz="2400" dirty="0">
              <a:solidFill>
                <a:srgbClr val="759CE9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F1DA66-3F0E-9786-F2DE-D7B7FE62BE53}"/>
              </a:ext>
            </a:extLst>
          </p:cNvPr>
          <p:cNvSpPr txBox="1"/>
          <p:nvPr/>
        </p:nvSpPr>
        <p:spPr>
          <a:xfrm>
            <a:off x="5546541" y="4617979"/>
            <a:ext cx="332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759CE9"/>
                </a:solidFill>
              </a:rPr>
              <a:t>Fachleute entscheiden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0F142EF0-C9F5-14C0-B0CB-5B06768B4D36}"/>
              </a:ext>
            </a:extLst>
          </p:cNvPr>
          <p:cNvCxnSpPr/>
          <p:nvPr/>
        </p:nvCxnSpPr>
        <p:spPr>
          <a:xfrm flipV="1">
            <a:off x="2781300" y="2707820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3D84A73-138D-8870-ED21-EA3B95B811D3}"/>
              </a:ext>
            </a:extLst>
          </p:cNvPr>
          <p:cNvCxnSpPr/>
          <p:nvPr/>
        </p:nvCxnSpPr>
        <p:spPr>
          <a:xfrm flipV="1">
            <a:off x="3275598" y="4021460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D4F10A7-2230-F9EA-91F9-3CE1A9AAA503}"/>
              </a:ext>
            </a:extLst>
          </p:cNvPr>
          <p:cNvCxnSpPr/>
          <p:nvPr/>
        </p:nvCxnSpPr>
        <p:spPr>
          <a:xfrm flipV="1">
            <a:off x="4198725" y="5540551"/>
            <a:ext cx="1475585" cy="479588"/>
          </a:xfrm>
          <a:prstGeom prst="line">
            <a:avLst/>
          </a:prstGeom>
          <a:ln w="63500">
            <a:solidFill>
              <a:srgbClr val="759C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0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2853615-FCBF-ACC5-E7B3-8E2F58DB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157229C-87B1-6065-370C-209F52F681C0}"/>
              </a:ext>
            </a:extLst>
          </p:cNvPr>
          <p:cNvGrpSpPr/>
          <p:nvPr/>
        </p:nvGrpSpPr>
        <p:grpSpPr>
          <a:xfrm>
            <a:off x="651995" y="1181100"/>
            <a:ext cx="6729493" cy="3097490"/>
            <a:chOff x="499595" y="1922185"/>
            <a:chExt cx="8837342" cy="4569844"/>
          </a:xfrm>
        </p:grpSpPr>
        <p:pic>
          <p:nvPicPr>
            <p:cNvPr id="13" name="Grafik 12" descr="Ein Bild, das Logo, Grafiken, Screenshot, Symbol enthält.&#10;&#10;Automatisch generierte Beschreibung">
              <a:extLst>
                <a:ext uri="{FF2B5EF4-FFF2-40B4-BE49-F238E27FC236}">
                  <a16:creationId xmlns:a16="http://schemas.microsoft.com/office/drawing/2014/main" id="{1D16BF35-9015-90B4-F3D8-01B48949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459" y="4174976"/>
              <a:ext cx="679863" cy="1474958"/>
            </a:xfrm>
            <a:prstGeom prst="rect">
              <a:avLst/>
            </a:prstGeom>
          </p:spPr>
        </p:pic>
        <p:pic>
          <p:nvPicPr>
            <p:cNvPr id="16" name="Grafik 15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5A019979-B4CB-90C0-0ACB-B8416019E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76" y="4794100"/>
              <a:ext cx="782639" cy="1697929"/>
            </a:xfrm>
            <a:prstGeom prst="rect">
              <a:avLst/>
            </a:prstGeom>
          </p:spPr>
        </p:pic>
        <p:pic>
          <p:nvPicPr>
            <p:cNvPr id="21" name="Grafik 20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8285C81D-BDEB-0C3E-9268-A23CF3F42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018" y="2369750"/>
              <a:ext cx="782639" cy="1697929"/>
            </a:xfrm>
            <a:prstGeom prst="rect">
              <a:avLst/>
            </a:prstGeom>
          </p:spPr>
        </p:pic>
        <p:pic>
          <p:nvPicPr>
            <p:cNvPr id="22" name="Grafik 21" descr="Ein Bild, das Logo, Grafiken, Symbol, Schrift enthält.&#10;&#10;Automatisch generierte Beschreibung">
              <a:extLst>
                <a:ext uri="{FF2B5EF4-FFF2-40B4-BE49-F238E27FC236}">
                  <a16:creationId xmlns:a16="http://schemas.microsoft.com/office/drawing/2014/main" id="{655A2742-C0C9-9EF1-698F-F55D28B0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95" y="2957819"/>
              <a:ext cx="782639" cy="1697929"/>
            </a:xfrm>
            <a:prstGeom prst="rect">
              <a:avLst/>
            </a:prstGeom>
          </p:spPr>
        </p:pic>
        <p:sp>
          <p:nvSpPr>
            <p:cNvPr id="45" name="Bogen 44">
              <a:extLst>
                <a:ext uri="{FF2B5EF4-FFF2-40B4-BE49-F238E27FC236}">
                  <a16:creationId xmlns:a16="http://schemas.microsoft.com/office/drawing/2014/main" id="{EB87F63C-36CC-ECFA-CBC4-D708F88568A2}"/>
                </a:ext>
              </a:extLst>
            </p:cNvPr>
            <p:cNvSpPr/>
            <p:nvPr/>
          </p:nvSpPr>
          <p:spPr>
            <a:xfrm>
              <a:off x="2355634" y="1922185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13D2BD4-C16B-B91D-3253-89C5247DA4FF}"/>
                </a:ext>
              </a:extLst>
            </p:cNvPr>
            <p:cNvSpPr txBox="1"/>
            <p:nvPr/>
          </p:nvSpPr>
          <p:spPr>
            <a:xfrm>
              <a:off x="2886369" y="2755445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Isolation</a:t>
              </a:r>
            </a:p>
          </p:txBody>
        </p:sp>
        <p:sp>
          <p:nvSpPr>
            <p:cNvPr id="47" name="Bogen 46">
              <a:extLst>
                <a:ext uri="{FF2B5EF4-FFF2-40B4-BE49-F238E27FC236}">
                  <a16:creationId xmlns:a16="http://schemas.microsoft.com/office/drawing/2014/main" id="{702DFAD9-13B7-6F89-DF5F-A0D64349D3AD}"/>
                </a:ext>
              </a:extLst>
            </p:cNvPr>
            <p:cNvSpPr/>
            <p:nvPr/>
          </p:nvSpPr>
          <p:spPr>
            <a:xfrm>
              <a:off x="3042354" y="3235033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D3E654A5-249B-70D3-C5B1-3C71D40999E4}"/>
                </a:ext>
              </a:extLst>
            </p:cNvPr>
            <p:cNvSpPr txBox="1"/>
            <p:nvPr/>
          </p:nvSpPr>
          <p:spPr>
            <a:xfrm>
              <a:off x="2985161" y="4045705"/>
              <a:ext cx="22397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Schutzlosigkeit</a:t>
              </a:r>
            </a:p>
          </p:txBody>
        </p:sp>
        <p:sp>
          <p:nvSpPr>
            <p:cNvPr id="49" name="Bogen 48">
              <a:extLst>
                <a:ext uri="{FF2B5EF4-FFF2-40B4-BE49-F238E27FC236}">
                  <a16:creationId xmlns:a16="http://schemas.microsoft.com/office/drawing/2014/main" id="{911207F8-38BD-0966-119F-F2C5E6B69528}"/>
                </a:ext>
              </a:extLst>
            </p:cNvPr>
            <p:cNvSpPr/>
            <p:nvPr/>
          </p:nvSpPr>
          <p:spPr>
            <a:xfrm>
              <a:off x="3508035" y="4524755"/>
              <a:ext cx="1022109" cy="1697929"/>
            </a:xfrm>
            <a:prstGeom prst="arc">
              <a:avLst>
                <a:gd name="adj1" fmla="val 12793028"/>
                <a:gd name="adj2" fmla="val 16076369"/>
              </a:avLst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F4E11B3-0433-39D2-1247-365DCDEB9A6B}"/>
                </a:ext>
              </a:extLst>
            </p:cNvPr>
            <p:cNvSpPr txBox="1"/>
            <p:nvPr/>
          </p:nvSpPr>
          <p:spPr>
            <a:xfrm>
              <a:off x="4074340" y="5331004"/>
              <a:ext cx="19143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Ausbeutung,</a:t>
              </a:r>
            </a:p>
            <a:p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Missbrauch</a:t>
              </a:r>
            </a:p>
          </p:txBody>
        </p: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473B874D-0704-9216-95C4-0622A856832C}"/>
                </a:ext>
              </a:extLst>
            </p:cNvPr>
            <p:cNvSpPr/>
            <p:nvPr/>
          </p:nvSpPr>
          <p:spPr>
            <a:xfrm>
              <a:off x="3647721" y="4541733"/>
              <a:ext cx="1022109" cy="1697929"/>
            </a:xfrm>
            <a:prstGeom prst="arc">
              <a:avLst/>
            </a:prstGeom>
            <a:ln w="47625">
              <a:solidFill>
                <a:srgbClr val="95AFC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67B0C53B-F3E2-DBD0-5143-DD205972825F}"/>
                </a:ext>
              </a:extLst>
            </p:cNvPr>
            <p:cNvSpPr txBox="1"/>
            <p:nvPr/>
          </p:nvSpPr>
          <p:spPr>
            <a:xfrm>
              <a:off x="2228089" y="5094090"/>
              <a:ext cx="18309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gute </a:t>
              </a:r>
            </a:p>
            <a:p>
              <a:pPr algn="r"/>
              <a:r>
                <a:rPr lang="de-CH" sz="2400" dirty="0">
                  <a:solidFill>
                    <a:srgbClr val="95B1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Behandlung</a:t>
              </a: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CA20DF15-C4CF-F278-2F6C-8B1310B166BA}"/>
                </a:ext>
              </a:extLst>
            </p:cNvPr>
            <p:cNvSpPr txBox="1"/>
            <p:nvPr/>
          </p:nvSpPr>
          <p:spPr>
            <a:xfrm>
              <a:off x="6435901" y="2770525"/>
              <a:ext cx="1280415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CH" sz="2400" dirty="0">
                  <a:solidFill>
                    <a:srgbClr val="759CE9"/>
                  </a:solidFill>
                </a:rPr>
                <a:t>Aufsicht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1758786-B3AB-F3FD-2343-E5FCA4BC489E}"/>
                </a:ext>
              </a:extLst>
            </p:cNvPr>
            <p:cNvSpPr txBox="1"/>
            <p:nvPr/>
          </p:nvSpPr>
          <p:spPr>
            <a:xfrm>
              <a:off x="6008847" y="3495792"/>
              <a:ext cx="19311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>
                  <a:solidFill>
                    <a:srgbClr val="759CE9"/>
                  </a:solidFill>
                </a:rPr>
                <a:t>Beschwerde-</a:t>
              </a:r>
            </a:p>
            <a:p>
              <a:r>
                <a:rPr lang="de-CH" sz="2400" dirty="0" err="1">
                  <a:solidFill>
                    <a:srgbClr val="759CE9"/>
                  </a:solidFill>
                </a:rPr>
                <a:t>möglichkeit</a:t>
              </a:r>
              <a:endParaRPr lang="de-CH" sz="2400" dirty="0">
                <a:solidFill>
                  <a:srgbClr val="759CE9"/>
                </a:solidFill>
              </a:endParaRP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76F1DA66-3F0E-9786-F2DE-D7B7FE62BE53}"/>
                </a:ext>
              </a:extLst>
            </p:cNvPr>
            <p:cNvSpPr txBox="1"/>
            <p:nvPr/>
          </p:nvSpPr>
          <p:spPr>
            <a:xfrm>
              <a:off x="6008847" y="4751387"/>
              <a:ext cx="3328090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2400" dirty="0">
                  <a:solidFill>
                    <a:srgbClr val="759CE9"/>
                  </a:solidFill>
                </a:rPr>
                <a:t>Fachleute entscheiden</a:t>
              </a:r>
            </a:p>
          </p:txBody>
        </p: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0F142EF0-C9F5-14C0-B0CB-5B06768B4D36}"/>
                </a:ext>
              </a:extLst>
            </p:cNvPr>
            <p:cNvCxnSpPr/>
            <p:nvPr/>
          </p:nvCxnSpPr>
          <p:spPr>
            <a:xfrm flipV="1">
              <a:off x="2849841" y="2788756"/>
              <a:ext cx="1475585" cy="479588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E3D84A73-138D-8870-ED21-EA3B95B811D3}"/>
                </a:ext>
              </a:extLst>
            </p:cNvPr>
            <p:cNvCxnSpPr/>
            <p:nvPr/>
          </p:nvCxnSpPr>
          <p:spPr>
            <a:xfrm flipV="1">
              <a:off x="3480993" y="4162410"/>
              <a:ext cx="1475585" cy="479588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8D4F10A7-2230-F9EA-91F9-3CE1A9AAA5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8031" y="5588836"/>
              <a:ext cx="2110370" cy="667804"/>
            </a:xfrm>
            <a:prstGeom prst="line">
              <a:avLst/>
            </a:prstGeom>
            <a:ln w="63500">
              <a:solidFill>
                <a:srgbClr val="759CE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5A857680-8EF7-98AC-509F-FC57C327D4F7}"/>
              </a:ext>
            </a:extLst>
          </p:cNvPr>
          <p:cNvSpPr txBox="1"/>
          <p:nvPr/>
        </p:nvSpPr>
        <p:spPr>
          <a:xfrm>
            <a:off x="1984068" y="4383822"/>
            <a:ext cx="6636057" cy="2308324"/>
          </a:xfrm>
          <a:prstGeom prst="rect">
            <a:avLst/>
          </a:prstGeom>
          <a:solidFill>
            <a:srgbClr val="95B1CB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… aber im Dunkeln blieb / vernachlässigt wurde / vergessen ging: </a:t>
            </a:r>
          </a:p>
          <a:p>
            <a:r>
              <a:rPr lang="de-CH" dirty="0"/>
              <a:t>Das Schicksal der betroffenen Menschen 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1" name="Grafik 10" descr="Ein Bild, das Person, Kleidung, Menschliches Gesicht, Kinn enthält.&#10;&#10;Automatisch generierte Beschreibung">
            <a:extLst>
              <a:ext uri="{FF2B5EF4-FFF2-40B4-BE49-F238E27FC236}">
                <a16:creationId xmlns:a16="http://schemas.microsoft.com/office/drawing/2014/main" id="{5E54D7FD-77EA-57F4-3ABD-96DFEA3DA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07" y="5111816"/>
            <a:ext cx="1157318" cy="1157318"/>
          </a:xfrm>
          <a:prstGeom prst="rect">
            <a:avLst/>
          </a:prstGeom>
        </p:spPr>
      </p:pic>
      <p:pic>
        <p:nvPicPr>
          <p:cNvPr id="12" name="Grafik 11" descr="Ein Bild, das Menschliches Gesicht, Person, Kinn, Vorderkopf enthält.&#10;&#10;Automatisch generierte Beschreibung">
            <a:extLst>
              <a:ext uri="{FF2B5EF4-FFF2-40B4-BE49-F238E27FC236}">
                <a16:creationId xmlns:a16="http://schemas.microsoft.com/office/drawing/2014/main" id="{21CC17B0-5020-9C7D-FB24-8ABF2D46EC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21" y="5111649"/>
            <a:ext cx="1157318" cy="1162223"/>
          </a:xfrm>
          <a:prstGeom prst="rect">
            <a:avLst/>
          </a:prstGeom>
        </p:spPr>
      </p:pic>
      <p:pic>
        <p:nvPicPr>
          <p:cNvPr id="15" name="Grafik 14" descr="Ein Bild, das Menschliches Gesicht, Person, Kleidung, Falte enthält.&#10;&#10;Automatisch generierte Beschreibung">
            <a:extLst>
              <a:ext uri="{FF2B5EF4-FFF2-40B4-BE49-F238E27FC236}">
                <a16:creationId xmlns:a16="http://schemas.microsoft.com/office/drawing/2014/main" id="{6509C9AE-A7ED-27AA-58B7-5A21F13ECC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37" y="5116001"/>
            <a:ext cx="1157318" cy="1157318"/>
          </a:xfrm>
          <a:prstGeom prst="rect">
            <a:avLst/>
          </a:prstGeom>
        </p:spPr>
      </p:pic>
      <p:pic>
        <p:nvPicPr>
          <p:cNvPr id="17" name="Grafik 16" descr="Ein Bild, das Menschliches Gesicht, Kleidung, Person, Kopfbedeckung enthält.&#10;&#10;Automatisch generierte Beschreibung">
            <a:extLst>
              <a:ext uri="{FF2B5EF4-FFF2-40B4-BE49-F238E27FC236}">
                <a16:creationId xmlns:a16="http://schemas.microsoft.com/office/drawing/2014/main" id="{F4A9406E-A20C-F6B3-7E08-4AC8424DE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152" y="5115297"/>
            <a:ext cx="1157318" cy="1162223"/>
          </a:xfrm>
          <a:prstGeom prst="rect">
            <a:avLst/>
          </a:prstGeom>
        </p:spPr>
      </p:pic>
      <p:pic>
        <p:nvPicPr>
          <p:cNvPr id="18" name="Grafik 17" descr="Ein Bild, das Menschliches Gesicht, Person, Kleidung, Porträt enthält.&#10;&#10;Automatisch generierte Beschreibung">
            <a:extLst>
              <a:ext uri="{FF2B5EF4-FFF2-40B4-BE49-F238E27FC236}">
                <a16:creationId xmlns:a16="http://schemas.microsoft.com/office/drawing/2014/main" id="{C34635CC-5964-9761-4368-7A35C341D5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681" y="5116001"/>
            <a:ext cx="1157318" cy="11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FFF47-1C0D-8C70-3A66-5878A729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br>
              <a:rPr kumimoji="0" lang="de-CH" altLang="de-DE" b="0" i="0" u="none" strike="noStrike" cap="none" normalizeH="0" baseline="0" dirty="0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CB5321D-9378-931B-EAD5-DA8D4435A658}"/>
              </a:ext>
            </a:extLst>
          </p:cNvPr>
          <p:cNvSpPr txBox="1"/>
          <p:nvPr/>
        </p:nvSpPr>
        <p:spPr>
          <a:xfrm>
            <a:off x="693420" y="1127760"/>
            <a:ext cx="8112978" cy="1754326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Die Schweiz wurde vom Nationalstaat zum Sozialstaat: </a:t>
            </a:r>
            <a:br>
              <a:rPr lang="de-CH" dirty="0"/>
            </a:br>
            <a:r>
              <a:rPr lang="de-CH" dirty="0"/>
              <a:t>Die Gesellschaft stellte dem Sozialstaat stets zusätzliche Aufgaben: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schon im 19. Jh.: die Linderung von Armut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dann die Vorsorge um die Volksgesundheit: Kampf dem Alkoholismus, Hygiene, Eindämmung von Krankheiten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und seit den 1930er-Jahren die Erziehung der Jugend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7A0DE11-7E3E-5675-1D55-8CF446BB0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" y="2987157"/>
            <a:ext cx="8112978" cy="462741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0D3B307E-588A-5E81-A32A-BE4E85D72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00000"/>
            <a:ext cx="8081549" cy="1758389"/>
          </a:xfrm>
          <a:prstGeom prst="rect">
            <a:avLst/>
          </a:prstGeom>
        </p:spPr>
      </p:pic>
      <p:pic>
        <p:nvPicPr>
          <p:cNvPr id="8" name="Grafik 7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17200083-1016-1D9E-15F5-168B49254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00000"/>
            <a:ext cx="8081549" cy="2195397"/>
          </a:xfrm>
          <a:prstGeom prst="rect">
            <a:avLst/>
          </a:prstGeom>
        </p:spPr>
      </p:pic>
      <p:pic>
        <p:nvPicPr>
          <p:cNvPr id="10" name="Grafik 9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5A275631-A5F6-12EA-6205-876989671A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00001"/>
            <a:ext cx="8081549" cy="25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6530BAC-4232-7AB8-BD35-B56F1C5ACFA6}"/>
              </a:ext>
            </a:extLst>
          </p:cNvPr>
          <p:cNvSpPr/>
          <p:nvPr/>
        </p:nvSpPr>
        <p:spPr>
          <a:xfrm rot="19196033">
            <a:off x="605622" y="4397759"/>
            <a:ext cx="1338707" cy="307777"/>
          </a:xfrm>
          <a:prstGeom prst="rect">
            <a:avLst/>
          </a:prstGeom>
          <a:solidFill>
            <a:srgbClr val="7FCF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FBC92B-0322-635C-930F-A9183AF2C568}"/>
              </a:ext>
            </a:extLst>
          </p:cNvPr>
          <p:cNvSpPr txBox="1"/>
          <p:nvPr/>
        </p:nvSpPr>
        <p:spPr>
          <a:xfrm>
            <a:off x="1996440" y="1975166"/>
            <a:ext cx="6764238" cy="369332"/>
          </a:xfrm>
          <a:prstGeom prst="rect">
            <a:avLst/>
          </a:prstGeom>
          <a:solidFill>
            <a:srgbClr val="DCBE8C"/>
          </a:solidFill>
        </p:spPr>
        <p:txBody>
          <a:bodyPr wrap="square" rtlCol="0">
            <a:spAutoFit/>
          </a:bodyPr>
          <a:lstStyle/>
          <a:p>
            <a:pPr algn="r"/>
            <a:r>
              <a:rPr lang="de-CH" dirty="0"/>
              <a:t>dann immer mehr präventiv: Notlagen, Missständen zuvorkommen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37CAA0-4A39-E622-68A7-352F3E7CC4FA}"/>
              </a:ext>
            </a:extLst>
          </p:cNvPr>
          <p:cNvSpPr/>
          <p:nvPr/>
        </p:nvSpPr>
        <p:spPr>
          <a:xfrm rot="19196033">
            <a:off x="605621" y="2817334"/>
            <a:ext cx="1338707" cy="307777"/>
          </a:xfrm>
          <a:prstGeom prst="rect">
            <a:avLst/>
          </a:prstGeom>
          <a:solidFill>
            <a:srgbClr val="EFD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335081-33DC-D6B1-634F-209B9F5727C8}"/>
              </a:ext>
            </a:extLst>
          </p:cNvPr>
          <p:cNvSpPr txBox="1"/>
          <p:nvPr/>
        </p:nvSpPr>
        <p:spPr>
          <a:xfrm rot="19092876">
            <a:off x="886812" y="2790844"/>
            <a:ext cx="79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Politik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89B9BB-80B5-A885-6A1F-6D0764DE62BB}"/>
              </a:ext>
            </a:extLst>
          </p:cNvPr>
          <p:cNvSpPr txBox="1"/>
          <p:nvPr/>
        </p:nvSpPr>
        <p:spPr>
          <a:xfrm>
            <a:off x="389781" y="1293127"/>
            <a:ext cx="5149959" cy="646331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Der Bund reagierte mit Gesetzen; </a:t>
            </a:r>
            <a:br>
              <a:rPr lang="de-CH" dirty="0"/>
            </a:br>
            <a:r>
              <a:rPr lang="de-CH" dirty="0"/>
              <a:t>zuerst reagierend: Notlagen, Missstände beheben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AA7259D-7950-6CE7-4B22-114197E68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35" y="3622081"/>
            <a:ext cx="6858448" cy="391186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BEADB91C-B602-0168-811D-FB2D1C7B1152}"/>
              </a:ext>
            </a:extLst>
          </p:cNvPr>
          <p:cNvSpPr txBox="1"/>
          <p:nvPr/>
        </p:nvSpPr>
        <p:spPr>
          <a:xfrm rot="19092876">
            <a:off x="556400" y="4366981"/>
            <a:ext cx="1452385" cy="369332"/>
          </a:xfrm>
          <a:prstGeom prst="rect">
            <a:avLst/>
          </a:prstGeom>
          <a:solidFill>
            <a:srgbClr val="D9E0EC"/>
          </a:solidFill>
        </p:spPr>
        <p:txBody>
          <a:bodyPr wrap="none" rtlCol="0">
            <a:spAutoFit/>
          </a:bodyPr>
          <a:lstStyle/>
          <a:p>
            <a:r>
              <a:rPr lang="de-CH" dirty="0"/>
              <a:t>Gesellschaft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3A2575-846A-7FBA-BF6B-4D0724E0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0741F7E0-98D8-9C94-E76C-27B36A5F0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1" y="4031153"/>
            <a:ext cx="6808818" cy="2138220"/>
          </a:xfrm>
          <a:prstGeom prst="rect">
            <a:avLst/>
          </a:prstGeom>
        </p:spPr>
      </p:pic>
      <p:pic>
        <p:nvPicPr>
          <p:cNvPr id="13" name="Grafik 12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22B741D2-D6BA-5775-9B80-EBC8194CF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1" y="2557070"/>
            <a:ext cx="6764238" cy="8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7CCA5005-37DB-C911-6A22-C7968E5B7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4" y="1713904"/>
            <a:ext cx="8321036" cy="1409668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3D1686-20E7-D174-09B0-F35DA5705DB7}"/>
              </a:ext>
            </a:extLst>
          </p:cNvPr>
          <p:cNvSpPr txBox="1"/>
          <p:nvPr/>
        </p:nvSpPr>
        <p:spPr>
          <a:xfrm>
            <a:off x="442736" y="1158060"/>
            <a:ext cx="5209449" cy="369332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Gesetzliche Vorschriften auf Bundesebene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84F9B4C-9A53-ADC5-97FC-E0871B492457}"/>
              </a:ext>
            </a:extLst>
          </p:cNvPr>
          <p:cNvGrpSpPr/>
          <p:nvPr/>
        </p:nvGrpSpPr>
        <p:grpSpPr>
          <a:xfrm>
            <a:off x="442735" y="2742985"/>
            <a:ext cx="2395715" cy="1615824"/>
            <a:chOff x="442735" y="2742985"/>
            <a:chExt cx="2395715" cy="1615824"/>
          </a:xfrm>
          <a:solidFill>
            <a:srgbClr val="FACF2A"/>
          </a:solidFill>
        </p:grpSpPr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925A45B-714B-2832-46C7-A1FA5F038DEE}"/>
                </a:ext>
              </a:extLst>
            </p:cNvPr>
            <p:cNvSpPr txBox="1"/>
            <p:nvPr/>
          </p:nvSpPr>
          <p:spPr>
            <a:xfrm>
              <a:off x="442735" y="3158480"/>
              <a:ext cx="2395715" cy="1200329"/>
            </a:xfrm>
            <a:prstGeom prst="rect">
              <a:avLst/>
            </a:prstGeom>
            <a:solidFill>
              <a:srgbClr val="DCBE8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1912</a:t>
              </a:r>
            </a:p>
            <a:p>
              <a:r>
                <a:rPr lang="de-CH" dirty="0"/>
                <a:t>Zivilgesetzbuch (ZGB):</a:t>
              </a:r>
            </a:p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de-CH" dirty="0"/>
                <a:t>Eingriff in Familie</a:t>
              </a:r>
            </a:p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de-CH" dirty="0"/>
                <a:t>allg. Vormundschaft </a:t>
              </a:r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B3F013F-7685-FBA3-822D-E7D233E406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4475" y="2742985"/>
              <a:ext cx="384066" cy="41107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CE42600-B70C-1657-0919-BF2FB8800789}"/>
              </a:ext>
            </a:extLst>
          </p:cNvPr>
          <p:cNvGrpSpPr/>
          <p:nvPr/>
        </p:nvGrpSpPr>
        <p:grpSpPr>
          <a:xfrm>
            <a:off x="842785" y="2742985"/>
            <a:ext cx="2839476" cy="3279663"/>
            <a:chOff x="899935" y="2742985"/>
            <a:chExt cx="2839476" cy="3279663"/>
          </a:xfrm>
          <a:solidFill>
            <a:srgbClr val="DCBE8C"/>
          </a:solidFill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0786FAE-DF0B-E9D8-ED96-A4785808B259}"/>
                </a:ext>
              </a:extLst>
            </p:cNvPr>
            <p:cNvSpPr txBox="1"/>
            <p:nvPr/>
          </p:nvSpPr>
          <p:spPr>
            <a:xfrm>
              <a:off x="899935" y="4545320"/>
              <a:ext cx="2658604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1942</a:t>
              </a:r>
            </a:p>
            <a:p>
              <a:r>
                <a:rPr lang="de-CH" dirty="0"/>
                <a:t>Strafgesetzbuch (StGB)</a:t>
              </a:r>
            </a:p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de-CH" dirty="0"/>
                <a:t>Jugendstrafrecht</a:t>
              </a:r>
            </a:p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de-CH" dirty="0"/>
                <a:t>Massnahmen neben Strafen</a:t>
              </a: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1D7C154-6C7D-1822-D5AD-1DE0B6F0F2A6}"/>
                </a:ext>
              </a:extLst>
            </p:cNvPr>
            <p:cNvGrpSpPr/>
            <p:nvPr/>
          </p:nvGrpSpPr>
          <p:grpSpPr>
            <a:xfrm>
              <a:off x="3019425" y="2742985"/>
              <a:ext cx="719986" cy="1802335"/>
              <a:chOff x="3019425" y="2742985"/>
              <a:chExt cx="719986" cy="1802335"/>
            </a:xfrm>
            <a:grpFill/>
          </p:grpSpPr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7BBB641E-A966-19F2-927E-A62D9EB688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76625" y="2742985"/>
                <a:ext cx="262786" cy="27644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962606B8-2360-5B3D-DD57-85CD7FEFBD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28950" y="3024188"/>
                <a:ext cx="44767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C9F6E656-52B6-4DC1-396E-F8D4BF1B8836}"/>
                  </a:ext>
                </a:extLst>
              </p:cNvPr>
              <p:cNvCxnSpPr/>
              <p:nvPr/>
            </p:nvCxnSpPr>
            <p:spPr>
              <a:xfrm>
                <a:off x="3019425" y="3019425"/>
                <a:ext cx="0" cy="152589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FBBDA84-7E2E-8279-C752-970A37B7B800}"/>
              </a:ext>
            </a:extLst>
          </p:cNvPr>
          <p:cNvGrpSpPr/>
          <p:nvPr/>
        </p:nvGrpSpPr>
        <p:grpSpPr>
          <a:xfrm>
            <a:off x="3166498" y="2743200"/>
            <a:ext cx="2658604" cy="1611189"/>
            <a:chOff x="3166498" y="2743200"/>
            <a:chExt cx="2658604" cy="1611189"/>
          </a:xfrm>
          <a:solidFill>
            <a:srgbClr val="DCBE8C"/>
          </a:solidFill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B155B8A-8D61-A498-A65C-E918094947DC}"/>
                </a:ext>
              </a:extLst>
            </p:cNvPr>
            <p:cNvSpPr txBox="1"/>
            <p:nvPr/>
          </p:nvSpPr>
          <p:spPr>
            <a:xfrm>
              <a:off x="3166498" y="3154060"/>
              <a:ext cx="265860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1978</a:t>
              </a:r>
            </a:p>
            <a:p>
              <a:r>
                <a:rPr lang="de-CH" dirty="0"/>
                <a:t>Pflegekinderverordnung</a:t>
              </a:r>
            </a:p>
            <a:p>
              <a:pPr marL="92075" indent="-92075">
                <a:buFont typeface="Arial" panose="020B0604020202020204" pitchFamily="34" charset="0"/>
                <a:buChar char="•"/>
                <a:tabLst>
                  <a:tab pos="182563" algn="l"/>
                </a:tabLst>
              </a:pPr>
              <a:r>
                <a:rPr lang="de-CH" dirty="0"/>
                <a:t>Aufsicht über Fremd-platzierungen</a:t>
              </a:r>
            </a:p>
          </p:txBody>
        </p: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A8647A40-3647-EFBD-F471-3A598F6E1F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5937" y="2743200"/>
              <a:ext cx="191449" cy="41085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999FA72F-A75E-9858-3926-A2F9E841728C}"/>
              </a:ext>
            </a:extLst>
          </p:cNvPr>
          <p:cNvGrpSpPr/>
          <p:nvPr/>
        </p:nvGrpSpPr>
        <p:grpSpPr>
          <a:xfrm>
            <a:off x="3684659" y="2743200"/>
            <a:ext cx="2658604" cy="3279448"/>
            <a:chOff x="3684659" y="2743200"/>
            <a:chExt cx="2658604" cy="3279448"/>
          </a:xfrm>
          <a:solidFill>
            <a:srgbClr val="DCBE8C"/>
          </a:solidFill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FA221205-1785-E739-1178-AEB869D28E79}"/>
                </a:ext>
              </a:extLst>
            </p:cNvPr>
            <p:cNvSpPr txBox="1"/>
            <p:nvPr/>
          </p:nvSpPr>
          <p:spPr>
            <a:xfrm>
              <a:off x="3684659" y="4545320"/>
              <a:ext cx="2658604" cy="147732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1981</a:t>
              </a:r>
            </a:p>
            <a:p>
              <a:r>
                <a:rPr lang="de-CH" dirty="0"/>
                <a:t>Revision ZGB</a:t>
              </a:r>
            </a:p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de-CH" dirty="0"/>
                <a:t>Regeln für </a:t>
              </a:r>
              <a:r>
                <a:rPr lang="de-CH" dirty="0" err="1"/>
                <a:t>Fürsorgeri-schen</a:t>
              </a:r>
              <a:r>
                <a:rPr lang="de-CH" dirty="0"/>
                <a:t> Freiheitsentzug (FFE)</a:t>
              </a:r>
            </a:p>
          </p:txBody>
        </p: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AFD78C6A-5FAB-79E1-3417-8921B5B803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0750" y="2743200"/>
              <a:ext cx="124389" cy="320072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19B9697C-BB62-89D4-B989-169F89111CC8}"/>
                </a:ext>
              </a:extLst>
            </p:cNvPr>
            <p:cNvCxnSpPr/>
            <p:nvPr/>
          </p:nvCxnSpPr>
          <p:spPr>
            <a:xfrm flipH="1">
              <a:off x="5915024" y="3063272"/>
              <a:ext cx="85726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A4E2CC8C-2DD2-F624-D64B-DB2002AEB616}"/>
                </a:ext>
              </a:extLst>
            </p:cNvPr>
            <p:cNvCxnSpPr/>
            <p:nvPr/>
          </p:nvCxnSpPr>
          <p:spPr>
            <a:xfrm>
              <a:off x="5915024" y="3063272"/>
              <a:ext cx="0" cy="148204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6A27815E-D45E-C302-A2F4-50399B00D0D8}"/>
              </a:ext>
            </a:extLst>
          </p:cNvPr>
          <p:cNvGrpSpPr/>
          <p:nvPr/>
        </p:nvGrpSpPr>
        <p:grpSpPr>
          <a:xfrm>
            <a:off x="6042663" y="2742985"/>
            <a:ext cx="2658604" cy="1611404"/>
            <a:chOff x="6042663" y="2742985"/>
            <a:chExt cx="2658604" cy="1611404"/>
          </a:xfrm>
          <a:solidFill>
            <a:srgbClr val="DCBE8C"/>
          </a:solidFill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1D2C81CD-6C56-44A0-FB90-40BBC0F6A07A}"/>
                </a:ext>
              </a:extLst>
            </p:cNvPr>
            <p:cNvSpPr txBox="1"/>
            <p:nvPr/>
          </p:nvSpPr>
          <p:spPr>
            <a:xfrm>
              <a:off x="6042663" y="3154060"/>
              <a:ext cx="265860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CH" dirty="0"/>
                <a:t>2013</a:t>
              </a:r>
            </a:p>
            <a:p>
              <a:r>
                <a:rPr lang="de-CH" dirty="0"/>
                <a:t>Revision ZGB</a:t>
              </a:r>
            </a:p>
            <a:p>
              <a:pPr marL="92075" indent="-92075">
                <a:buFont typeface="Arial" panose="020B0604020202020204" pitchFamily="34" charset="0"/>
                <a:buChar char="•"/>
              </a:pPr>
              <a:r>
                <a:rPr lang="de-CH" dirty="0"/>
                <a:t>Professionalisierung Vormundschaft (KESB)</a:t>
              </a: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363EB56A-1CEC-160F-0B23-96594FF680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4458" y="2742985"/>
              <a:ext cx="81767" cy="41107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15FB25FC-176A-C817-B48E-B16883AA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CB1F85-9AC2-353B-F968-24FEC9970EE4}"/>
              </a:ext>
            </a:extLst>
          </p:cNvPr>
          <p:cNvSpPr txBox="1"/>
          <p:nvPr/>
        </p:nvSpPr>
        <p:spPr>
          <a:xfrm>
            <a:off x="537554" y="4770120"/>
            <a:ext cx="8031480" cy="646331"/>
          </a:xfrm>
          <a:prstGeom prst="rect">
            <a:avLst/>
          </a:prstGeom>
          <a:solidFill>
            <a:srgbClr val="EFD8B8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Allerdings kann der Bund nur Rahmengesetze vorgeben. </a:t>
            </a:r>
          </a:p>
          <a:p>
            <a:r>
              <a:rPr lang="de-CH" dirty="0"/>
              <a:t>Die Umsetzung ist Sache der Kantone und wird unterschiedlich gehandhabt.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9B2327A-03EC-9BA4-6C12-4553A32B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Text, Schrift, Reihe, Screenshot enthält.&#10;&#10;Automatisch generierte Beschreibung">
            <a:extLst>
              <a:ext uri="{FF2B5EF4-FFF2-40B4-BE49-F238E27FC236}">
                <a16:creationId xmlns:a16="http://schemas.microsoft.com/office/drawing/2014/main" id="{2537457E-E6FE-B442-B269-C7CE74684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430482"/>
            <a:ext cx="8178509" cy="281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5D9E0DE-DDA1-832A-6A86-C2BDAA2F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9F82752C-E5FC-4A76-C5D8-5398A1479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8" y="1811196"/>
            <a:ext cx="8081963" cy="323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1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58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E344FD2-7AD4-32CF-ED94-8A8882A8F6F3}"/>
              </a:ext>
            </a:extLst>
          </p:cNvPr>
          <p:cNvSpPr txBox="1"/>
          <p:nvPr/>
        </p:nvSpPr>
        <p:spPr>
          <a:xfrm>
            <a:off x="348344" y="1303099"/>
            <a:ext cx="4046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im 19. Jahrhundert: </a:t>
            </a:r>
          </a:p>
          <a:p>
            <a:r>
              <a:rPr lang="de-CH" sz="2400" dirty="0"/>
              <a:t>keine Fürsorge durch den Staat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AFA3AB-AA08-B64C-5A1A-37FCCEE2C3AC}"/>
              </a:ext>
            </a:extLst>
          </p:cNvPr>
          <p:cNvSpPr txBox="1"/>
          <p:nvPr/>
        </p:nvSpPr>
        <p:spPr>
          <a:xfrm>
            <a:off x="1019175" y="2623879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8E96D2"/>
                </a:solidFill>
              </a:rPr>
              <a:t>war ein Kind krank, misshandelt ...</a:t>
            </a:r>
          </a:p>
        </p:txBody>
      </p:sp>
      <p:pic>
        <p:nvPicPr>
          <p:cNvPr id="8" name="Grafik 7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DCBFA308-EAAE-144A-97D6-CDC0F3F03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9" y="1379286"/>
            <a:ext cx="782639" cy="1697929"/>
          </a:xfrm>
          <a:prstGeom prst="rect">
            <a:avLst/>
          </a:prstGeom>
        </p:spPr>
      </p:pic>
      <p:pic>
        <p:nvPicPr>
          <p:cNvPr id="15" name="Grafik 14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DBAAFF6A-BF44-0167-DC25-13EB37D61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877">
            <a:off x="6184645" y="3232106"/>
            <a:ext cx="679863" cy="1474958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3FAA049D-7231-E1DB-3ABB-1146E0D8C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6" y="2134096"/>
            <a:ext cx="782639" cy="1697929"/>
          </a:xfrm>
          <a:prstGeom prst="rect">
            <a:avLst/>
          </a:prstGeom>
        </p:spPr>
      </p:pic>
      <p:pic>
        <p:nvPicPr>
          <p:cNvPr id="17" name="Grafik 16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B561498D-57BC-C599-BBBB-6D1098C5B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5" y="4095749"/>
            <a:ext cx="782639" cy="1697929"/>
          </a:xfrm>
          <a:prstGeom prst="rect">
            <a:avLst/>
          </a:prstGeom>
        </p:spPr>
      </p:pic>
      <p:pic>
        <p:nvPicPr>
          <p:cNvPr id="18" name="Grafik 17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B27DA39-0F9E-CD30-0AC2-6465CAE81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40" y="4781549"/>
            <a:ext cx="782639" cy="1697929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F9F488EB-CC92-21C9-539D-41F74747AA1D}"/>
              </a:ext>
            </a:extLst>
          </p:cNvPr>
          <p:cNvSpPr txBox="1"/>
          <p:nvPr/>
        </p:nvSpPr>
        <p:spPr>
          <a:xfrm>
            <a:off x="1019175" y="3298328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8E96D2"/>
                </a:solidFill>
              </a:rPr>
              <a:t>… starb es entweder …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83D12D9-1214-31B9-EE97-36BF9618F887}"/>
              </a:ext>
            </a:extLst>
          </p:cNvPr>
          <p:cNvSpPr txBox="1"/>
          <p:nvPr/>
        </p:nvSpPr>
        <p:spPr>
          <a:xfrm>
            <a:off x="1019174" y="3969585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8E96D2"/>
                </a:solidFill>
              </a:rPr>
              <a:t>… oder es überlebte von selbst.</a:t>
            </a:r>
          </a:p>
        </p:txBody>
      </p:sp>
      <p:pic>
        <p:nvPicPr>
          <p:cNvPr id="29" name="Grafik 28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131CD1D8-823B-85E0-1266-DEBE8FF3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66" y="3330666"/>
            <a:ext cx="589003" cy="1277837"/>
          </a:xfrm>
          <a:prstGeom prst="rect">
            <a:avLst/>
          </a:prstGeom>
        </p:spPr>
      </p:pic>
      <p:sp>
        <p:nvSpPr>
          <p:cNvPr id="30" name="Titel 1">
            <a:extLst>
              <a:ext uri="{FF2B5EF4-FFF2-40B4-BE49-F238E27FC236}">
                <a16:creationId xmlns:a16="http://schemas.microsoft.com/office/drawing/2014/main" id="{E958E75E-B8B8-888D-048D-AE6BA55C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1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432125F9-08FD-1BC2-B796-DA49BCC5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01568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1268BBC-32A3-5ABA-D407-29352A1953FB}"/>
              </a:ext>
            </a:extLst>
          </p:cNvPr>
          <p:cNvCxnSpPr>
            <a:cxnSpLocks/>
          </p:cNvCxnSpPr>
          <p:nvPr/>
        </p:nvCxnSpPr>
        <p:spPr>
          <a:xfrm flipH="1">
            <a:off x="3424742" y="4019550"/>
            <a:ext cx="2294517" cy="133349"/>
          </a:xfrm>
          <a:prstGeom prst="straightConnector1">
            <a:avLst/>
          </a:prstGeom>
          <a:ln w="127000">
            <a:gradFill>
              <a:gsLst>
                <a:gs pos="0">
                  <a:srgbClr val="95B1CB">
                    <a:alpha val="26000"/>
                  </a:srgbClr>
                </a:gs>
                <a:gs pos="100000">
                  <a:srgbClr val="8E96D2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F6F8C9A-56BB-2434-BC2C-7F8D0685CA7C}"/>
              </a:ext>
            </a:extLst>
          </p:cNvPr>
          <p:cNvSpPr txBox="1"/>
          <p:nvPr/>
        </p:nvSpPr>
        <p:spPr>
          <a:xfrm>
            <a:off x="373697" y="1409627"/>
            <a:ext cx="301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/>
              <a:t>1912: Zivilgesetzbuch: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7D34F40-6DC8-E621-B53B-7FA973EE6534}"/>
              </a:ext>
            </a:extLst>
          </p:cNvPr>
          <p:cNvSpPr txBox="1"/>
          <p:nvPr/>
        </p:nvSpPr>
        <p:spPr>
          <a:xfrm>
            <a:off x="468109" y="2580945"/>
            <a:ext cx="4828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>
                <a:solidFill>
                  <a:srgbClr val="8E96D2"/>
                </a:solidFill>
              </a:rPr>
              <a:t>Nun konnte es weggenommen und </a:t>
            </a:r>
          </a:p>
          <a:p>
            <a:r>
              <a:rPr lang="de-CH" sz="2400" dirty="0">
                <a:solidFill>
                  <a:srgbClr val="8E96D2"/>
                </a:solidFill>
              </a:rPr>
              <a:t>versorgt werden</a:t>
            </a:r>
          </a:p>
        </p:txBody>
      </p:sp>
      <p:pic>
        <p:nvPicPr>
          <p:cNvPr id="10" name="Grafik 9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C0050674-A716-9D1D-CCBA-793276FB0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49" y="1436436"/>
            <a:ext cx="782639" cy="1697929"/>
          </a:xfrm>
          <a:prstGeom prst="rect">
            <a:avLst/>
          </a:prstGeom>
        </p:spPr>
      </p:pic>
      <p:pic>
        <p:nvPicPr>
          <p:cNvPr id="13" name="Grafik 12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7BE1CB68-1FE3-606A-7C0C-8490575A7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877">
            <a:off x="6184644" y="3282071"/>
            <a:ext cx="679863" cy="1474958"/>
          </a:xfrm>
          <a:prstGeom prst="rect">
            <a:avLst/>
          </a:prstGeom>
        </p:spPr>
      </p:pic>
      <p:pic>
        <p:nvPicPr>
          <p:cNvPr id="15" name="Grafik 14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6EC53612-50A5-1BBB-F2F5-5DEC442E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6" y="2191246"/>
            <a:ext cx="782639" cy="1697929"/>
          </a:xfrm>
          <a:prstGeom prst="rect">
            <a:avLst/>
          </a:prstGeom>
        </p:spPr>
      </p:pic>
      <p:pic>
        <p:nvPicPr>
          <p:cNvPr id="16" name="Grafik 15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E067D975-AD9C-C68A-2401-AEE7CE0BC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85" y="4152899"/>
            <a:ext cx="782639" cy="1697929"/>
          </a:xfrm>
          <a:prstGeom prst="rect">
            <a:avLst/>
          </a:prstGeom>
        </p:spPr>
      </p:pic>
      <p:pic>
        <p:nvPicPr>
          <p:cNvPr id="17" name="Grafik 16" descr="Ein Bild, das Logo, Grafiken, Symbol, Schrift enthält.&#10;&#10;Automatisch generierte Beschreibung">
            <a:extLst>
              <a:ext uri="{FF2B5EF4-FFF2-40B4-BE49-F238E27FC236}">
                <a16:creationId xmlns:a16="http://schemas.microsoft.com/office/drawing/2014/main" id="{8DC76C06-76EA-22A1-A6A8-AE10483E2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40" y="4838699"/>
            <a:ext cx="782639" cy="1697929"/>
          </a:xfrm>
          <a:prstGeom prst="rect">
            <a:avLst/>
          </a:prstGeom>
        </p:spPr>
      </p:pic>
      <p:pic>
        <p:nvPicPr>
          <p:cNvPr id="27" name="Grafik 26" descr="Ein Bild, das Logo, Grafiken, Screenshot, Symbol enthält.&#10;&#10;Automatisch generierte Beschreibung">
            <a:extLst>
              <a:ext uri="{FF2B5EF4-FFF2-40B4-BE49-F238E27FC236}">
                <a16:creationId xmlns:a16="http://schemas.microsoft.com/office/drawing/2014/main" id="{FAD9A78E-C872-EEDD-27CD-7869FEC7A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3415420"/>
            <a:ext cx="679863" cy="1474958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3C06B552-84FB-D678-B9BC-10712D518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49382"/>
            <a:ext cx="8702040" cy="931718"/>
          </a:xfrm>
        </p:spPr>
        <p:txBody>
          <a:bodyPr>
            <a:noAutofit/>
          </a:bodyPr>
          <a:lstStyle/>
          <a:p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Welches war und ist der </a:t>
            </a:r>
            <a:b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de-CH" altLang="de-DE" b="0" i="0" u="none" strike="noStrike" cap="none" normalizeH="0" baseline="0" dirty="0" bmk="_Toc158191701">
                <a:ln>
                  <a:noFill/>
                </a:ln>
                <a:solidFill>
                  <a:srgbClr val="0F47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gesellschaftliche und gesetzliche Rahmen?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701</Words>
  <Application>Microsoft Office PowerPoint</Application>
  <PresentationFormat>Bildschirmpräsentation (4:3)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</vt:lpstr>
      <vt:lpstr>Benutzerdefiniertes Design</vt:lpstr>
      <vt:lpstr>B.3  Welches war und ist der gesellschaftliche und gesetzliche Rahmen?</vt:lpstr>
      <vt:lpstr>Welches war und ist der  gesellschaftliche und gesetzliche Rahmen? </vt:lpstr>
      <vt:lpstr>Welches war und ist der  gesellschaftliche und gesetzliche Rahmen?</vt:lpstr>
      <vt:lpstr>Welches war und ist der  gesellschaftliche und gesetzliche Rahmen?</vt:lpstr>
      <vt:lpstr>Welches war und ist der  gesellschaftliche und gesetzliche Rahmen?</vt:lpstr>
      <vt:lpstr>Welches war und ist der  gesellschaftliche und gesetzliche Rahmen?</vt:lpstr>
      <vt:lpstr>PowerPoint-Präsentation</vt:lpstr>
      <vt:lpstr>Welches war und ist der  gesellschaftliche und gesetzliche Rahmen?</vt:lpstr>
      <vt:lpstr>Welches war und ist der  gesellschaftliche und gesetzliche Rahmen?</vt:lpstr>
      <vt:lpstr>Welches war und ist der  gesellschaftliche und gesetzliche Rahmen?</vt:lpstr>
      <vt:lpstr>Welches war und ist der  gesellschaftliche und gesetzliche Rahmen?</vt:lpstr>
      <vt:lpstr>Welches war und ist der  gesellschaftliche und gesetzliche Rahmen?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18</cp:revision>
  <dcterms:created xsi:type="dcterms:W3CDTF">2024-04-14T06:19:19Z</dcterms:created>
  <dcterms:modified xsi:type="dcterms:W3CDTF">2024-10-21T08:53:08Z</dcterms:modified>
</cp:coreProperties>
</file>