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258" r:id="rId6"/>
    <p:sldId id="260" r:id="rId7"/>
    <p:sldId id="259" r:id="rId8"/>
    <p:sldId id="267" r:id="rId9"/>
    <p:sldId id="261" r:id="rId10"/>
    <p:sldId id="262" r:id="rId11"/>
    <p:sldId id="263"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9904"/>
    <a:srgbClr val="BFA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2" autoAdjust="0"/>
    <p:restoredTop sz="71480"/>
  </p:normalViewPr>
  <p:slideViewPr>
    <p:cSldViewPr snapToGrid="0">
      <p:cViewPr varScale="1">
        <p:scale>
          <a:sx n="76" d="100"/>
          <a:sy n="76" d="100"/>
        </p:scale>
        <p:origin x="21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732B4-70CF-47E3-A586-FEA3797D23C9}" type="datetimeFigureOut">
              <a:rPr lang="de-CH" smtClean="0"/>
              <a:t>26.12.2024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9ADD-BE6D-4FB6-8276-14AA2458CCB6}" type="slidenum">
              <a:rPr lang="de-CH" smtClean="0"/>
              <a:t>‹Nr.›</a:t>
            </a:fld>
            <a:endParaRPr lang="de-CH"/>
          </a:p>
        </p:txBody>
      </p:sp>
    </p:spTree>
    <p:extLst>
      <p:ext uri="{BB962C8B-B14F-4D97-AF65-F5344CB8AC3E}">
        <p14:creationId xmlns:p14="http://schemas.microsoft.com/office/powerpoint/2010/main" val="325033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trike="noStrike" noProof="0" dirty="0">
                <a:latin typeface="Arial" panose="020B0604020202020204" pitchFamily="34" charset="0"/>
                <a:cs typeface="Arial" panose="020B0604020202020204" pitchFamily="34" charset="0"/>
              </a:rPr>
              <a:t>Il s’agit ici du schéma d’ensemble. Celui-ci est introduit et construit étape par étape dans les diapositives suivantes.</a:t>
            </a:r>
          </a:p>
        </p:txBody>
      </p:sp>
      <p:sp>
        <p:nvSpPr>
          <p:cNvPr id="4" name="Foliennummernplatzhalter 3"/>
          <p:cNvSpPr>
            <a:spLocks noGrp="1"/>
          </p:cNvSpPr>
          <p:nvPr>
            <p:ph type="sldNum" sz="quarter" idx="5"/>
          </p:nvPr>
        </p:nvSpPr>
        <p:spPr/>
        <p:txBody>
          <a:bodyPr/>
          <a:lstStyle/>
          <a:p>
            <a:fld id="{C6269ADD-BE6D-4FB6-8276-14AA2458CCB6}" type="slidenum">
              <a:rPr lang="de-CH" smtClean="0"/>
              <a:t>1</a:t>
            </a:fld>
            <a:endParaRPr lang="de-CH"/>
          </a:p>
        </p:txBody>
      </p:sp>
    </p:spTree>
    <p:extLst>
      <p:ext uri="{BB962C8B-B14F-4D97-AF65-F5344CB8AC3E}">
        <p14:creationId xmlns:p14="http://schemas.microsoft.com/office/powerpoint/2010/main" val="2228998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mesures de coercition à des fins d'assistance et les placements extrafamiliaux sont présentés ici à travers l'exemple d'un enfant qui y a été soumis dès sa jeunesse. Les mesures de contrainte ont certes pu et peuvent encore toucher des adultes, mais la majorité des personnes qui demandent une contribution de solidarité (un échantillon non représentatif toutefois) sont des personnes qui y ont été exposées durant leur enfance. </a:t>
            </a:r>
          </a:p>
        </p:txBody>
      </p:sp>
      <p:sp>
        <p:nvSpPr>
          <p:cNvPr id="4" name="Foliennummernplatzhalter 3"/>
          <p:cNvSpPr>
            <a:spLocks noGrp="1"/>
          </p:cNvSpPr>
          <p:nvPr>
            <p:ph type="sldNum" sz="quarter" idx="5"/>
          </p:nvPr>
        </p:nvSpPr>
        <p:spPr/>
        <p:txBody>
          <a:bodyPr/>
          <a:lstStyle/>
          <a:p>
            <a:fld id="{C6269ADD-BE6D-4FB6-8276-14AA2458CCB6}" type="slidenum">
              <a:rPr lang="de-CH" smtClean="0"/>
              <a:t>2</a:t>
            </a:fld>
            <a:endParaRPr lang="de-CH"/>
          </a:p>
        </p:txBody>
      </p:sp>
    </p:spTree>
    <p:extLst>
      <p:ext uri="{BB962C8B-B14F-4D97-AF65-F5344CB8AC3E}">
        <p14:creationId xmlns:p14="http://schemas.microsoft.com/office/powerpoint/2010/main" val="212712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Un enfant pouvait aussi vivre positivement un placement en institution ou un placement dans une famille d'accueil. </a:t>
            </a:r>
          </a:p>
        </p:txBody>
      </p:sp>
      <p:sp>
        <p:nvSpPr>
          <p:cNvPr id="4" name="Foliennummernplatzhalter 3"/>
          <p:cNvSpPr>
            <a:spLocks noGrp="1"/>
          </p:cNvSpPr>
          <p:nvPr>
            <p:ph type="sldNum" sz="quarter" idx="5"/>
          </p:nvPr>
        </p:nvSpPr>
        <p:spPr/>
        <p:txBody>
          <a:bodyPr/>
          <a:lstStyle/>
          <a:p>
            <a:fld id="{C6269ADD-BE6D-4FB6-8276-14AA2458CCB6}" type="slidenum">
              <a:rPr lang="de-CH" smtClean="0"/>
              <a:t>3</a:t>
            </a:fld>
            <a:endParaRPr lang="de-CH"/>
          </a:p>
        </p:txBody>
      </p:sp>
    </p:spTree>
    <p:extLst>
      <p:ext uri="{BB962C8B-B14F-4D97-AF65-F5344CB8AC3E}">
        <p14:creationId xmlns:p14="http://schemas.microsoft.com/office/powerpoint/2010/main" val="266105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dirty="0">
                <a:latin typeface="Arial" panose="020B0604020202020204" pitchFamily="34" charset="0"/>
                <a:cs typeface="Arial" panose="020B0604020202020204" pitchFamily="34" charset="0"/>
              </a:rPr>
              <a:t>Mais dans la plupart des cas, il a </a:t>
            </a:r>
            <a:r>
              <a:rPr lang="fr-CH" noProof="0" dirty="0">
                <a:latin typeface="Arial" panose="020B0604020202020204" pitchFamily="34" charset="0"/>
                <a:cs typeface="Arial" panose="020B0604020202020204" pitchFamily="34" charset="0"/>
              </a:rPr>
              <a:t>dû vivre </a:t>
            </a:r>
            <a:r>
              <a:rPr lang="fr-CH" dirty="0">
                <a:latin typeface="Arial" panose="020B0604020202020204" pitchFamily="34" charset="0"/>
                <a:cs typeface="Arial" panose="020B0604020202020204" pitchFamily="34" charset="0"/>
              </a:rPr>
              <a:t>des expériences négatives. Celles-ci pouvaient être très différentes les unes des autres. Les élèves apporteront des exemples concrets tirés de leur écoute d'un récit de témoin. </a:t>
            </a:r>
          </a:p>
        </p:txBody>
      </p:sp>
      <p:sp>
        <p:nvSpPr>
          <p:cNvPr id="4" name="Foliennummernplatzhalter 3"/>
          <p:cNvSpPr>
            <a:spLocks noGrp="1"/>
          </p:cNvSpPr>
          <p:nvPr>
            <p:ph type="sldNum" sz="quarter" idx="5"/>
          </p:nvPr>
        </p:nvSpPr>
        <p:spPr/>
        <p:txBody>
          <a:bodyPr/>
          <a:lstStyle/>
          <a:p>
            <a:fld id="{C6269ADD-BE6D-4FB6-8276-14AA2458CCB6}" type="slidenum">
              <a:rPr lang="de-CH" smtClean="0"/>
              <a:t>4</a:t>
            </a:fld>
            <a:endParaRPr lang="de-CH"/>
          </a:p>
        </p:txBody>
      </p:sp>
    </p:spTree>
    <p:extLst>
      <p:ext uri="{BB962C8B-B14F-4D97-AF65-F5344CB8AC3E}">
        <p14:creationId xmlns:p14="http://schemas.microsoft.com/office/powerpoint/2010/main" val="217062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Mais dans la plupart des cas, il a dû faire des expériences négatives. Celles-ci pouvaient être très différentes les unes des autres. Les élèves apporteront des exemples concrets tirés du traitement d'un récit de témoin. </a:t>
            </a:r>
          </a:p>
        </p:txBody>
      </p:sp>
      <p:sp>
        <p:nvSpPr>
          <p:cNvPr id="4" name="Foliennummernplatzhalter 3"/>
          <p:cNvSpPr>
            <a:spLocks noGrp="1"/>
          </p:cNvSpPr>
          <p:nvPr>
            <p:ph type="sldNum" sz="quarter" idx="5"/>
          </p:nvPr>
        </p:nvSpPr>
        <p:spPr/>
        <p:txBody>
          <a:bodyPr/>
          <a:lstStyle/>
          <a:p>
            <a:fld id="{C6269ADD-BE6D-4FB6-8276-14AA2458CCB6}" type="slidenum">
              <a:rPr lang="de-CH" smtClean="0"/>
              <a:t>5</a:t>
            </a:fld>
            <a:endParaRPr lang="de-CH"/>
          </a:p>
        </p:txBody>
      </p:sp>
    </p:spTree>
    <p:extLst>
      <p:ext uri="{BB962C8B-B14F-4D97-AF65-F5344CB8AC3E}">
        <p14:creationId xmlns:p14="http://schemas.microsoft.com/office/powerpoint/2010/main" val="187253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élèves se souviendront de nombreux exemples tirés des récits des témoins de l'époque. </a:t>
            </a:r>
          </a:p>
        </p:txBody>
      </p:sp>
      <p:sp>
        <p:nvSpPr>
          <p:cNvPr id="4" name="Foliennummernplatzhalter 3"/>
          <p:cNvSpPr>
            <a:spLocks noGrp="1"/>
          </p:cNvSpPr>
          <p:nvPr>
            <p:ph type="sldNum" sz="quarter" idx="5"/>
          </p:nvPr>
        </p:nvSpPr>
        <p:spPr/>
        <p:txBody>
          <a:bodyPr/>
          <a:lstStyle/>
          <a:p>
            <a:fld id="{C6269ADD-BE6D-4FB6-8276-14AA2458CCB6}" type="slidenum">
              <a:rPr lang="de-CH" smtClean="0"/>
              <a:t>6</a:t>
            </a:fld>
            <a:endParaRPr lang="de-CH"/>
          </a:p>
        </p:txBody>
      </p:sp>
    </p:spTree>
    <p:extLst>
      <p:ext uri="{BB962C8B-B14F-4D97-AF65-F5344CB8AC3E}">
        <p14:creationId xmlns:p14="http://schemas.microsoft.com/office/powerpoint/2010/main" val="427158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C'est ce que décrivent précisément les cinq témoins. </a:t>
            </a:r>
          </a:p>
        </p:txBody>
      </p:sp>
      <p:sp>
        <p:nvSpPr>
          <p:cNvPr id="4" name="Foliennummernplatzhalter 3"/>
          <p:cNvSpPr>
            <a:spLocks noGrp="1"/>
          </p:cNvSpPr>
          <p:nvPr>
            <p:ph type="sldNum" sz="quarter" idx="5"/>
          </p:nvPr>
        </p:nvSpPr>
        <p:spPr/>
        <p:txBody>
          <a:bodyPr/>
          <a:lstStyle/>
          <a:p>
            <a:fld id="{C6269ADD-BE6D-4FB6-8276-14AA2458CCB6}" type="slidenum">
              <a:rPr lang="de-CH" smtClean="0"/>
              <a:t>7</a:t>
            </a:fld>
            <a:endParaRPr lang="de-CH"/>
          </a:p>
        </p:txBody>
      </p:sp>
    </p:spTree>
    <p:extLst>
      <p:ext uri="{BB962C8B-B14F-4D97-AF65-F5344CB8AC3E}">
        <p14:creationId xmlns:p14="http://schemas.microsoft.com/office/powerpoint/2010/main" val="271172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Bien que tous les témoins souffrent des séquelles des mesures de contrainte et des placements extrafamiliaux, ils et elles ont pu les surmonter - c'est la condition pour qu’ils et elles puissent en parler. Il faut cependant avoir à l’esprit que la majorité des personnes concernées n'y parviennent pas. </a:t>
            </a:r>
          </a:p>
        </p:txBody>
      </p:sp>
      <p:sp>
        <p:nvSpPr>
          <p:cNvPr id="4" name="Foliennummernplatzhalter 3"/>
          <p:cNvSpPr>
            <a:spLocks noGrp="1"/>
          </p:cNvSpPr>
          <p:nvPr>
            <p:ph type="sldNum" sz="quarter" idx="5"/>
          </p:nvPr>
        </p:nvSpPr>
        <p:spPr/>
        <p:txBody>
          <a:bodyPr/>
          <a:lstStyle/>
          <a:p>
            <a:fld id="{C6269ADD-BE6D-4FB6-8276-14AA2458CCB6}" type="slidenum">
              <a:rPr lang="de-CH" smtClean="0"/>
              <a:t>8</a:t>
            </a:fld>
            <a:endParaRPr lang="de-CH"/>
          </a:p>
        </p:txBody>
      </p:sp>
    </p:spTree>
    <p:extLst>
      <p:ext uri="{BB962C8B-B14F-4D97-AF65-F5344CB8AC3E}">
        <p14:creationId xmlns:p14="http://schemas.microsoft.com/office/powerpoint/2010/main" val="226608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Schéma d’ensemble.</a:t>
            </a:r>
          </a:p>
        </p:txBody>
      </p:sp>
      <p:sp>
        <p:nvSpPr>
          <p:cNvPr id="4" name="Foliennummernplatzhalter 3"/>
          <p:cNvSpPr>
            <a:spLocks noGrp="1"/>
          </p:cNvSpPr>
          <p:nvPr>
            <p:ph type="sldNum" sz="quarter" idx="5"/>
          </p:nvPr>
        </p:nvSpPr>
        <p:spPr/>
        <p:txBody>
          <a:bodyPr/>
          <a:lstStyle/>
          <a:p>
            <a:fld id="{C6269ADD-BE6D-4FB6-8276-14AA2458CCB6}" type="slidenum">
              <a:rPr lang="de-CH" smtClean="0"/>
              <a:t>9</a:t>
            </a:fld>
            <a:endParaRPr lang="de-CH"/>
          </a:p>
        </p:txBody>
      </p:sp>
    </p:spTree>
    <p:extLst>
      <p:ext uri="{BB962C8B-B14F-4D97-AF65-F5344CB8AC3E}">
        <p14:creationId xmlns:p14="http://schemas.microsoft.com/office/powerpoint/2010/main" val="196074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r>
              <a:rPr lang="de-DE"/>
              <a:t>www.fuersorge-zwang.ch</a:t>
            </a:r>
            <a:endParaRPr lang="de-CH" dirty="0"/>
          </a:p>
        </p:txBody>
      </p:sp>
      <p:sp>
        <p:nvSpPr>
          <p:cNvPr id="5" name="Footer Placeholder 4"/>
          <p:cNvSpPr>
            <a:spLocks noGrp="1"/>
          </p:cNvSpPr>
          <p:nvPr>
            <p:ph type="ftr" sz="quarter" idx="11"/>
          </p:nvPr>
        </p:nvSpPr>
        <p:spPr/>
        <p:txBody>
          <a:bodyPr/>
          <a:lstStyle/>
          <a:p>
            <a:r>
              <a:rPr lang="de-CH" dirty="0" err="1"/>
              <a:t>B.2</a:t>
            </a:r>
            <a:r>
              <a:rPr lang="de-CH" dirty="0"/>
              <a:t>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www.fuersorge-zwang.ch</a:t>
            </a:r>
            <a:endParaRPr lang="de-CH"/>
          </a:p>
        </p:txBody>
      </p:sp>
      <p:sp>
        <p:nvSpPr>
          <p:cNvPr id="5" name="Footer Placeholder 4"/>
          <p:cNvSpPr>
            <a:spLocks noGrp="1"/>
          </p:cNvSpPr>
          <p:nvPr>
            <p:ph type="ftr" sz="quarter" idx="11"/>
          </p:nvPr>
        </p:nvSpPr>
        <p:spPr/>
        <p:txBody>
          <a:bodyPr/>
          <a:lstStyle/>
          <a:p>
            <a:r>
              <a:rPr lang="de-CH"/>
              <a:t>B.2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www.fuersorge-zwang.ch</a:t>
            </a:r>
            <a:endParaRPr lang="de-CH"/>
          </a:p>
        </p:txBody>
      </p:sp>
      <p:sp>
        <p:nvSpPr>
          <p:cNvPr id="5" name="Footer Placeholder 4"/>
          <p:cNvSpPr>
            <a:spLocks noGrp="1"/>
          </p:cNvSpPr>
          <p:nvPr>
            <p:ph type="ftr" sz="quarter" idx="11"/>
          </p:nvPr>
        </p:nvSpPr>
        <p:spPr/>
        <p:txBody>
          <a:bodyPr/>
          <a:lstStyle/>
          <a:p>
            <a:r>
              <a:rPr lang="de-CH"/>
              <a:t>B.2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DE"/>
              <a:t>www.fuersorge-zwang.ch</a:t>
            </a:r>
            <a:endParaRPr lang="de-CH" dirty="0"/>
          </a:p>
        </p:txBody>
      </p:sp>
      <p:sp>
        <p:nvSpPr>
          <p:cNvPr id="5" name="Footer Placeholder 4"/>
          <p:cNvSpPr>
            <a:spLocks noGrp="1"/>
          </p:cNvSpPr>
          <p:nvPr>
            <p:ph type="ftr" sz="quarter" idx="11"/>
          </p:nvPr>
        </p:nvSpPr>
        <p:spPr/>
        <p:txBody>
          <a:bodyPr/>
          <a:lstStyle/>
          <a:p>
            <a:r>
              <a:rPr lang="de-CH" dirty="0" err="1"/>
              <a:t>B.2</a:t>
            </a:r>
            <a:r>
              <a:rPr lang="de-CH" dirty="0"/>
              <a:t>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www.fuersorge-zwang.ch</a:t>
            </a:r>
            <a:endParaRPr lang="de-CH"/>
          </a:p>
        </p:txBody>
      </p:sp>
      <p:sp>
        <p:nvSpPr>
          <p:cNvPr id="5" name="Footer Placeholder 4"/>
          <p:cNvSpPr>
            <a:spLocks noGrp="1"/>
          </p:cNvSpPr>
          <p:nvPr>
            <p:ph type="ftr" sz="quarter" idx="11"/>
          </p:nvPr>
        </p:nvSpPr>
        <p:spPr/>
        <p:txBody>
          <a:bodyPr/>
          <a:lstStyle/>
          <a:p>
            <a:r>
              <a:rPr lang="de-CH"/>
              <a:t>B.2 Leben</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www.fuersorge-zwang.ch</a:t>
            </a:r>
            <a:endParaRPr lang="de-CH"/>
          </a:p>
        </p:txBody>
      </p:sp>
      <p:sp>
        <p:nvSpPr>
          <p:cNvPr id="6" name="Footer Placeholder 5"/>
          <p:cNvSpPr>
            <a:spLocks noGrp="1"/>
          </p:cNvSpPr>
          <p:nvPr>
            <p:ph type="ftr" sz="quarter" idx="11"/>
          </p:nvPr>
        </p:nvSpPr>
        <p:spPr/>
        <p:txBody>
          <a:bodyPr/>
          <a:lstStyle/>
          <a:p>
            <a:r>
              <a:rPr lang="de-CH"/>
              <a:t>B.2 Leben</a:t>
            </a:r>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www.fuersorge-zwang.ch</a:t>
            </a:r>
            <a:endParaRPr lang="de-CH"/>
          </a:p>
        </p:txBody>
      </p:sp>
      <p:sp>
        <p:nvSpPr>
          <p:cNvPr id="8" name="Footer Placeholder 7"/>
          <p:cNvSpPr>
            <a:spLocks noGrp="1"/>
          </p:cNvSpPr>
          <p:nvPr>
            <p:ph type="ftr" sz="quarter" idx="11"/>
          </p:nvPr>
        </p:nvSpPr>
        <p:spPr/>
        <p:txBody>
          <a:bodyPr/>
          <a:lstStyle/>
          <a:p>
            <a:r>
              <a:rPr lang="de-CH"/>
              <a:t>B.2 Leben</a:t>
            </a:r>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www.fuersorge-zwang.ch</a:t>
            </a:r>
            <a:endParaRPr lang="de-CH"/>
          </a:p>
        </p:txBody>
      </p:sp>
      <p:sp>
        <p:nvSpPr>
          <p:cNvPr id="4" name="Footer Placeholder 3"/>
          <p:cNvSpPr>
            <a:spLocks noGrp="1"/>
          </p:cNvSpPr>
          <p:nvPr>
            <p:ph type="ftr" sz="quarter" idx="11"/>
          </p:nvPr>
        </p:nvSpPr>
        <p:spPr/>
        <p:txBody>
          <a:bodyPr/>
          <a:lstStyle/>
          <a:p>
            <a:r>
              <a:rPr lang="de-CH"/>
              <a:t>B.2 Leben</a:t>
            </a:r>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www.fuersorge-zwang.ch</a:t>
            </a:r>
            <a:endParaRPr lang="de-CH"/>
          </a:p>
        </p:txBody>
      </p:sp>
      <p:sp>
        <p:nvSpPr>
          <p:cNvPr id="3" name="Footer Placeholder 2"/>
          <p:cNvSpPr>
            <a:spLocks noGrp="1"/>
          </p:cNvSpPr>
          <p:nvPr>
            <p:ph type="ftr" sz="quarter" idx="11"/>
          </p:nvPr>
        </p:nvSpPr>
        <p:spPr/>
        <p:txBody>
          <a:bodyPr/>
          <a:lstStyle/>
          <a:p>
            <a:r>
              <a:rPr lang="de-CH"/>
              <a:t>B.2 Leben</a:t>
            </a:r>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www.fuersorge-zwang.ch</a:t>
            </a:r>
            <a:endParaRPr lang="de-CH"/>
          </a:p>
        </p:txBody>
      </p:sp>
      <p:sp>
        <p:nvSpPr>
          <p:cNvPr id="6" name="Footer Placeholder 5"/>
          <p:cNvSpPr>
            <a:spLocks noGrp="1"/>
          </p:cNvSpPr>
          <p:nvPr>
            <p:ph type="ftr" sz="quarter" idx="11"/>
          </p:nvPr>
        </p:nvSpPr>
        <p:spPr/>
        <p:txBody>
          <a:bodyPr/>
          <a:lstStyle/>
          <a:p>
            <a:r>
              <a:rPr lang="de-CH"/>
              <a:t>B.2 Leben</a:t>
            </a:r>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r>
              <a:rPr lang="de-DE"/>
              <a:t>www.fuersorge-zwang.ch</a:t>
            </a:r>
            <a:endParaRPr lang="de-CH"/>
          </a:p>
        </p:txBody>
      </p:sp>
      <p:sp>
        <p:nvSpPr>
          <p:cNvPr id="6" name="Footer Placeholder 5"/>
          <p:cNvSpPr>
            <a:spLocks noGrp="1"/>
          </p:cNvSpPr>
          <p:nvPr>
            <p:ph type="ftr" sz="quarter" idx="11"/>
          </p:nvPr>
        </p:nvSpPr>
        <p:spPr/>
        <p:txBody>
          <a:bodyPr/>
          <a:lstStyle/>
          <a:p>
            <a:r>
              <a:rPr lang="de-CH"/>
              <a:t>B.2 Leben</a:t>
            </a:r>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Modifier le format du titre maître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de-DE"/>
              <a:t>www.fuersorge-zwang.ch</a:t>
            </a:r>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de-CH"/>
              <a:t>B.2 Vie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52945-516C-806F-A628-4F0FB8E3A2F6}"/>
              </a:ext>
            </a:extLst>
          </p:cNvPr>
          <p:cNvSpPr>
            <a:spLocks noGrp="1"/>
          </p:cNvSpPr>
          <p:nvPr>
            <p:ph type="ctrTitle"/>
          </p:nvPr>
        </p:nvSpPr>
        <p:spPr>
          <a:xfrm>
            <a:off x="742950" y="290895"/>
            <a:ext cx="7772400" cy="1255187"/>
          </a:xfrm>
        </p:spPr>
        <p:txBody>
          <a:bodyPr>
            <a:noAutofit/>
          </a:bodyPr>
          <a:lstStyle/>
          <a:p>
            <a:r>
              <a:rPr lang="fr-CH" sz="2400" noProof="0" dirty="0">
                <a:latin typeface="Arial"/>
                <a:cs typeface="Arial"/>
              </a:rPr>
              <a:t>B.2</a:t>
            </a:r>
            <a:br>
              <a:rPr lang="fr-CH" sz="2400" noProof="0" dirty="0">
                <a:latin typeface="Arial"/>
                <a:cs typeface="Arial"/>
              </a:rPr>
            </a:br>
            <a:br>
              <a:rPr lang="fr-CH" sz="2400" noProof="0" dirty="0">
                <a:latin typeface="Arial" panose="020B0604020202020204" pitchFamily="34" charset="0"/>
                <a:cs typeface="Arial" panose="020B0604020202020204" pitchFamily="34" charset="0"/>
              </a:rPr>
            </a:br>
            <a:r>
              <a:rPr lang="fr-CH" sz="2400" kern="0" spc="-150" noProof="0" dirty="0">
                <a:effectLst/>
                <a:latin typeface="Arial"/>
                <a:ea typeface="MS Mincho"/>
                <a:cs typeface="Arial"/>
              </a:rPr>
              <a:t>Comment se déroule la vie dans le cadre d'une mesure </a:t>
            </a:r>
            <a:br>
              <a:rPr lang="fr-CH" sz="2400" kern="0" spc="-150" noProof="0" dirty="0">
                <a:effectLst/>
                <a:latin typeface="Arial"/>
                <a:ea typeface="MS Mincho"/>
                <a:cs typeface="Arial"/>
              </a:rPr>
            </a:br>
            <a:r>
              <a:rPr lang="fr-CH" sz="2400" kern="0" spc="-150" noProof="0" dirty="0">
                <a:effectLst/>
                <a:latin typeface="Arial"/>
                <a:ea typeface="MS Mincho"/>
                <a:cs typeface="Arial"/>
              </a:rPr>
              <a:t>de coercition / d'un placement ?</a:t>
            </a:r>
            <a:endParaRPr lang="fr-CH" sz="2400" spc="-150" noProof="0" dirty="0">
              <a:latin typeface="Arial"/>
              <a:ea typeface="MS Mincho"/>
              <a:cs typeface="Arial"/>
            </a:endParaRPr>
          </a:p>
        </p:txBody>
      </p:sp>
      <p:sp>
        <p:nvSpPr>
          <p:cNvPr id="3" name="Foliennummernplatzhalter 2">
            <a:extLst>
              <a:ext uri="{FF2B5EF4-FFF2-40B4-BE49-F238E27FC236}">
                <a16:creationId xmlns:a16="http://schemas.microsoft.com/office/drawing/2014/main" id="{7BDC57C3-E4ED-098A-A4B8-B89A4E2FE147}"/>
              </a:ext>
            </a:extLst>
          </p:cNvPr>
          <p:cNvSpPr>
            <a:spLocks noGrp="1"/>
          </p:cNvSpPr>
          <p:nvPr>
            <p:ph type="sldNum" sz="quarter" idx="12"/>
          </p:nvPr>
        </p:nvSpPr>
        <p:spPr/>
        <p:txBody>
          <a:bodyPr/>
          <a:lstStyle/>
          <a:p>
            <a:fld id="{96B04690-5415-440D-982E-F82DC19B1CE7}" type="slidenum">
              <a:rPr lang="de-CH" smtClean="0"/>
              <a:t>1</a:t>
            </a:fld>
            <a:endParaRPr lang="de-CH"/>
          </a:p>
        </p:txBody>
      </p:sp>
      <p:sp>
        <p:nvSpPr>
          <p:cNvPr id="4" name="Rechteck: abgerundete Ecken 3">
            <a:extLst>
              <a:ext uri="{FF2B5EF4-FFF2-40B4-BE49-F238E27FC236}">
                <a16:creationId xmlns:a16="http://schemas.microsoft.com/office/drawing/2014/main" id="{4B12A1BA-2D3D-78DE-E4B5-E0D8C7BAC2BE}"/>
              </a:ext>
            </a:extLst>
          </p:cNvPr>
          <p:cNvSpPr/>
          <p:nvPr/>
        </p:nvSpPr>
        <p:spPr>
          <a:xfrm>
            <a:off x="4088822" y="70459"/>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Grafik 6" descr="Ein Bild, das Text, Entwurf, Zeichnung, Clipart enthält.&#10;&#10;Automatisch generierte Beschreibung">
            <a:extLst>
              <a:ext uri="{FF2B5EF4-FFF2-40B4-BE49-F238E27FC236}">
                <a16:creationId xmlns:a16="http://schemas.microsoft.com/office/drawing/2014/main" id="{2E8BD8E0-0696-A0D8-37E1-5495F03E3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28" y="1829967"/>
            <a:ext cx="7610622" cy="4179194"/>
          </a:xfrm>
          <a:prstGeom prst="rect">
            <a:avLst/>
          </a:prstGeom>
          <a:ln>
            <a:solidFill>
              <a:srgbClr val="CB9904"/>
            </a:solidFill>
          </a:ln>
        </p:spPr>
      </p:pic>
    </p:spTree>
    <p:extLst>
      <p:ext uri="{BB962C8B-B14F-4D97-AF65-F5344CB8AC3E}">
        <p14:creationId xmlns:p14="http://schemas.microsoft.com/office/powerpoint/2010/main" val="55183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30E5F-6591-D91A-56C7-37A888807849}"/>
              </a:ext>
            </a:extLst>
          </p:cNvPr>
          <p:cNvSpPr>
            <a:spLocks noGrp="1"/>
          </p:cNvSpPr>
          <p:nvPr>
            <p:ph type="title"/>
          </p:nvPr>
        </p:nvSpPr>
        <p:spPr>
          <a:xfrm>
            <a:off x="628650" y="548593"/>
            <a:ext cx="7886700" cy="946437"/>
          </a:xfrm>
        </p:spPr>
        <p:txBody>
          <a:bodyPr>
            <a:noAutofit/>
          </a:bodyPr>
          <a:lstStyle/>
          <a:p>
            <a:r>
              <a:rPr lang="fr-CH" kern="0" noProof="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0" dirty="0">
                <a:effectLst/>
                <a:latin typeface="Arial" panose="020B0604020202020204" pitchFamily="34" charset="0"/>
                <a:ea typeface="MS Mincho" panose="02020609040205080304" pitchFamily="49" charset="-128"/>
                <a:cs typeface="Arial" panose="020B0604020202020204" pitchFamily="34" charset="0"/>
              </a:rPr>
            </a:br>
            <a:r>
              <a:rPr lang="fr-CH" kern="0" noProof="0" dirty="0">
                <a:effectLst/>
                <a:latin typeface="Arial" panose="020B0604020202020204" pitchFamily="34" charset="0"/>
                <a:ea typeface="MS Mincho" panose="02020609040205080304" pitchFamily="49" charset="-128"/>
                <a:cs typeface="Arial" panose="020B0604020202020204" pitchFamily="34" charset="0"/>
              </a:rPr>
              <a:t>coercition</a:t>
            </a:r>
            <a:r>
              <a:rPr lang="fr-CH" kern="0" noProof="0" dirty="0">
                <a:latin typeface="Arial" panose="020B0604020202020204" pitchFamily="34" charset="0"/>
                <a:ea typeface="MS Mincho" panose="02020609040205080304" pitchFamily="49" charset="-128"/>
                <a:cs typeface="Arial" panose="020B0604020202020204" pitchFamily="34" charset="0"/>
              </a:rPr>
              <a:t> </a:t>
            </a:r>
            <a:r>
              <a:rPr lang="fr-CH" kern="0" noProof="0" dirty="0">
                <a:effectLst/>
                <a:latin typeface="Arial" panose="020B0604020202020204" pitchFamily="34" charset="0"/>
                <a:ea typeface="MS Mincho" panose="02020609040205080304" pitchFamily="49" charset="-128"/>
                <a:cs typeface="Arial" panose="020B0604020202020204" pitchFamily="34" charset="0"/>
              </a:rPr>
              <a:t>dans le cadre d'un placement ?</a:t>
            </a:r>
            <a:endParaRPr lang="fr-CH" noProof="0"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2</a:t>
            </a:fld>
            <a:endParaRPr lang="de-CH"/>
          </a:p>
        </p:txBody>
      </p:sp>
      <p:sp>
        <p:nvSpPr>
          <p:cNvPr id="6" name="Textfeld 5">
            <a:extLst>
              <a:ext uri="{FF2B5EF4-FFF2-40B4-BE49-F238E27FC236}">
                <a16:creationId xmlns:a16="http://schemas.microsoft.com/office/drawing/2014/main" id="{006C4E09-B978-86E0-7B1B-83A529E2B567}"/>
              </a:ext>
            </a:extLst>
          </p:cNvPr>
          <p:cNvSpPr txBox="1"/>
          <p:nvPr/>
        </p:nvSpPr>
        <p:spPr>
          <a:xfrm>
            <a:off x="3515013" y="2217203"/>
            <a:ext cx="4324928" cy="2862322"/>
          </a:xfrm>
          <a:prstGeom prst="rect">
            <a:avLst/>
          </a:prstGeom>
          <a:gradFill>
            <a:gsLst>
              <a:gs pos="100000">
                <a:schemeClr val="bg1"/>
              </a:gs>
              <a:gs pos="50000">
                <a:srgbClr val="CB9904">
                  <a:alpha val="58000"/>
                </a:srgbClr>
              </a:gs>
              <a:gs pos="1000">
                <a:srgbClr val="CB9904"/>
              </a:gs>
            </a:gsLst>
            <a:lin ang="0" scaled="0"/>
          </a:gradFill>
        </p:spPr>
        <p:txBody>
          <a:bodyPr wrap="square" lIns="91440" tIns="45720" rIns="91440" bIns="45720" rtlCol="0" anchor="t">
            <a:spAutoFit/>
          </a:bodyPr>
          <a:lstStyle/>
          <a:p>
            <a:r>
              <a:rPr lang="fr-CH" noProof="0" dirty="0">
                <a:latin typeface="Calibri" panose="020F0502020204030204" pitchFamily="34" charset="0"/>
                <a:cs typeface="Calibri" panose="020F0502020204030204" pitchFamily="34" charset="0"/>
              </a:rPr>
              <a:t>Un enfant est peut-être...</a:t>
            </a:r>
          </a:p>
          <a:p>
            <a:endParaRPr lang="fr-CH" noProof="0" dirty="0">
              <a:latin typeface="Calibri" panose="020F0502020204030204" pitchFamily="34" charset="0"/>
              <a:cs typeface="Calibri" panose="020F0502020204030204" pitchFamily="34" charset="0"/>
            </a:endParaRPr>
          </a:p>
          <a:p>
            <a:r>
              <a:rPr lang="fr-CH" noProof="0" dirty="0">
                <a:latin typeface="Calibri"/>
                <a:ea typeface="Calibri"/>
                <a:cs typeface="Calibri"/>
              </a:rPr>
              <a:t>... rejeté ou abandonné par un de ses parents</a:t>
            </a:r>
          </a:p>
          <a:p>
            <a:r>
              <a:rPr lang="fr-CH" noProof="0" dirty="0">
                <a:latin typeface="Calibri" panose="020F0502020204030204" pitchFamily="34" charset="0"/>
                <a:cs typeface="Calibri" panose="020F0502020204030204" pitchFamily="34" charset="0"/>
              </a:rPr>
              <a:t>... né d’une mère célibataire</a:t>
            </a:r>
          </a:p>
          <a:p>
            <a:endParaRPr lang="fr-CH" noProof="0" dirty="0">
              <a:latin typeface="Calibri"/>
              <a:ea typeface="Calibri"/>
              <a:cs typeface="Calibri"/>
            </a:endParaRPr>
          </a:p>
          <a:p>
            <a:r>
              <a:rPr lang="fr-CH" noProof="0" dirty="0">
                <a:latin typeface="Calibri"/>
                <a:ea typeface="Calibri"/>
                <a:cs typeface="Calibri"/>
              </a:rPr>
              <a:t>… en situation de danger</a:t>
            </a:r>
          </a:p>
          <a:p>
            <a:r>
              <a:rPr lang="fr-CH" noProof="0" dirty="0">
                <a:latin typeface="Calibri"/>
                <a:ea typeface="Calibri"/>
                <a:cs typeface="Calibri"/>
              </a:rPr>
              <a:t>… en situation de pauvreté</a:t>
            </a:r>
            <a:endParaRPr lang="fr-CH" noProof="0" dirty="0">
              <a:latin typeface="Calibri" panose="020F0502020204030204" pitchFamily="34" charset="0"/>
              <a:ea typeface="Calibri"/>
              <a:cs typeface="Calibri" panose="020F0502020204030204" pitchFamily="34" charset="0"/>
            </a:endParaRPr>
          </a:p>
          <a:p>
            <a:pPr marL="2169795" indent="-285750">
              <a:buFont typeface="Wingdings" panose="05000000000000000000" pitchFamily="2" charset="2"/>
              <a:buChar char="Ø"/>
            </a:pPr>
            <a:endParaRPr lang="fr-CH" noProof="0" dirty="0">
              <a:latin typeface="Calibri" panose="020F0502020204030204" pitchFamily="34" charset="0"/>
              <a:ea typeface="Calibri"/>
              <a:cs typeface="Calibri" panose="020F0502020204030204" pitchFamily="34" charset="0"/>
            </a:endParaRPr>
          </a:p>
          <a:p>
            <a:pPr marL="2169795" indent="-285750">
              <a:buFont typeface="Wingdings" panose="05000000000000000000" pitchFamily="2" charset="2"/>
              <a:buChar char="Ø"/>
            </a:pPr>
            <a:r>
              <a:rPr lang="fr-CH" noProof="0" dirty="0">
                <a:latin typeface="Calibri" panose="020F0502020204030204" pitchFamily="34" charset="0"/>
                <a:cs typeface="Calibri" panose="020F0502020204030204" pitchFamily="34" charset="0"/>
              </a:rPr>
              <a:t>quelle est la suite ?</a:t>
            </a:r>
            <a:endParaRPr lang="fr-CH" noProof="0" dirty="0">
              <a:latin typeface="Calibri" panose="020F0502020204030204" pitchFamily="34" charset="0"/>
              <a:ea typeface="Calibri" panose="020F0502020204030204" pitchFamily="34" charset="0"/>
              <a:cs typeface="Calibri" panose="020F0502020204030204" pitchFamily="34" charset="0"/>
            </a:endParaRPr>
          </a:p>
        </p:txBody>
      </p:sp>
      <p:cxnSp>
        <p:nvCxnSpPr>
          <p:cNvPr id="8" name="Gerader Verbinder 7">
            <a:extLst>
              <a:ext uri="{FF2B5EF4-FFF2-40B4-BE49-F238E27FC236}">
                <a16:creationId xmlns:a16="http://schemas.microsoft.com/office/drawing/2014/main" id="{55B98A00-6B16-3BD2-331F-DA5084955F87}"/>
              </a:ext>
            </a:extLst>
          </p:cNvPr>
          <p:cNvCxnSpPr>
            <a:cxnSpLocks/>
          </p:cNvCxnSpPr>
          <p:nvPr/>
        </p:nvCxnSpPr>
        <p:spPr>
          <a:xfrm flipH="1">
            <a:off x="1468582" y="2133600"/>
            <a:ext cx="6371359"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8D98A924-E3B5-0933-071D-A56893B9F825}"/>
              </a:ext>
            </a:extLst>
          </p:cNvPr>
          <p:cNvCxnSpPr>
            <a:cxnSpLocks/>
          </p:cNvCxnSpPr>
          <p:nvPr/>
        </p:nvCxnSpPr>
        <p:spPr>
          <a:xfrm flipH="1">
            <a:off x="1445491" y="5163127"/>
            <a:ext cx="6394450"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id="{902AD764-1ABA-CD15-82A4-26A87B905E52}"/>
              </a:ext>
            </a:extLst>
          </p:cNvPr>
          <p:cNvCxnSpPr/>
          <p:nvPr/>
        </p:nvCxnSpPr>
        <p:spPr>
          <a:xfrm>
            <a:off x="1468582" y="2133600"/>
            <a:ext cx="0" cy="304800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pic>
        <p:nvPicPr>
          <p:cNvPr id="4" name="Grafik 6">
            <a:extLst>
              <a:ext uri="{FF2B5EF4-FFF2-40B4-BE49-F238E27FC236}">
                <a16:creationId xmlns:a16="http://schemas.microsoft.com/office/drawing/2014/main" id="{0E65FE9F-6266-0E95-B4A5-F6B1E8EEB6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8520" y="2464305"/>
            <a:ext cx="1906556" cy="1929389"/>
          </a:xfrm>
          <a:prstGeom prst="rect">
            <a:avLst/>
          </a:prstGeom>
        </p:spPr>
      </p:pic>
    </p:spTree>
    <p:extLst>
      <p:ext uri="{BB962C8B-B14F-4D97-AF65-F5344CB8AC3E}">
        <p14:creationId xmlns:p14="http://schemas.microsoft.com/office/powerpoint/2010/main" val="315479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3</a:t>
            </a:fld>
            <a:endParaRPr lang="de-CH"/>
          </a:p>
        </p:txBody>
      </p:sp>
      <p:sp>
        <p:nvSpPr>
          <p:cNvPr id="4" name="Textfeld 3">
            <a:extLst>
              <a:ext uri="{FF2B5EF4-FFF2-40B4-BE49-F238E27FC236}">
                <a16:creationId xmlns:a16="http://schemas.microsoft.com/office/drawing/2014/main" id="{5104F06B-D7EE-D9F7-CCB0-C45C8B3D865F}"/>
              </a:ext>
            </a:extLst>
          </p:cNvPr>
          <p:cNvSpPr txBox="1"/>
          <p:nvPr/>
        </p:nvSpPr>
        <p:spPr>
          <a:xfrm>
            <a:off x="4183148" y="2246893"/>
            <a:ext cx="4332202" cy="923330"/>
          </a:xfrm>
          <a:prstGeom prst="rect">
            <a:avLst/>
          </a:prstGeom>
          <a:gradFill>
            <a:gsLst>
              <a:gs pos="100000">
                <a:schemeClr val="bg1"/>
              </a:gs>
              <a:gs pos="42000">
                <a:srgbClr val="CB9904">
                  <a:alpha val="63000"/>
                </a:srgbClr>
              </a:gs>
              <a:gs pos="1000">
                <a:srgbClr val="CB9904"/>
              </a:gs>
            </a:gsLst>
            <a:lin ang="54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Si l'enfant a été placé, il peut :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pris en charge par une institution</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vivre son enfance en famille d'accueil </a:t>
            </a:r>
          </a:p>
        </p:txBody>
      </p:sp>
      <p:cxnSp>
        <p:nvCxnSpPr>
          <p:cNvPr id="7" name="Gerader Verbinder 6">
            <a:extLst>
              <a:ext uri="{FF2B5EF4-FFF2-40B4-BE49-F238E27FC236}">
                <a16:creationId xmlns:a16="http://schemas.microsoft.com/office/drawing/2014/main" id="{4724ECD7-0318-7381-23AF-728A9221F8BC}"/>
              </a:ext>
            </a:extLst>
          </p:cNvPr>
          <p:cNvCxnSpPr>
            <a:cxnSpLocks/>
          </p:cNvCxnSpPr>
          <p:nvPr/>
        </p:nvCxnSpPr>
        <p:spPr>
          <a:xfrm flipH="1">
            <a:off x="775855" y="1999356"/>
            <a:ext cx="7850908"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54D0A239-B7EC-207E-19D4-FBB605ACEBBB}"/>
              </a:ext>
            </a:extLst>
          </p:cNvPr>
          <p:cNvCxnSpPr>
            <a:cxnSpLocks/>
          </p:cNvCxnSpPr>
          <p:nvPr/>
        </p:nvCxnSpPr>
        <p:spPr>
          <a:xfrm flipH="1">
            <a:off x="752764" y="5028883"/>
            <a:ext cx="7873999"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454AFE79-CADC-F5CF-945F-B0BC3080B3AC}"/>
              </a:ext>
            </a:extLst>
          </p:cNvPr>
          <p:cNvCxnSpPr/>
          <p:nvPr/>
        </p:nvCxnSpPr>
        <p:spPr>
          <a:xfrm>
            <a:off x="775855" y="1999356"/>
            <a:ext cx="0" cy="304800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sp>
        <p:nvSpPr>
          <p:cNvPr id="14" name="Titel 1">
            <a:extLst>
              <a:ext uri="{FF2B5EF4-FFF2-40B4-BE49-F238E27FC236}">
                <a16:creationId xmlns:a16="http://schemas.microsoft.com/office/drawing/2014/main" id="{11F7D1E5-878E-EC78-83A0-592EAEBF0999}"/>
              </a:ext>
            </a:extLst>
          </p:cNvPr>
          <p:cNvSpPr>
            <a:spLocks noGrp="1"/>
          </p:cNvSpPr>
          <p:nvPr>
            <p:ph type="title"/>
          </p:nvPr>
        </p:nvSpPr>
        <p:spPr>
          <a:xfrm>
            <a:off x="628650" y="460755"/>
            <a:ext cx="7886700" cy="946437"/>
          </a:xfrm>
        </p:spPr>
        <p:txBody>
          <a:bodyPr>
            <a:noAutofit/>
          </a:bodyPr>
          <a:lstStyle/>
          <a:p>
            <a:r>
              <a:rPr lang="fr-CH" kern="0" noProof="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0" dirty="0">
                <a:effectLst/>
                <a:latin typeface="Arial" panose="020B0604020202020204" pitchFamily="34" charset="0"/>
                <a:ea typeface="MS Mincho" panose="02020609040205080304" pitchFamily="49" charset="-128"/>
                <a:cs typeface="Arial" panose="020B0604020202020204" pitchFamily="34" charset="0"/>
              </a:rPr>
            </a:br>
            <a:r>
              <a:rPr lang="fr-CH" kern="0" noProof="0" dirty="0">
                <a:effectLst/>
                <a:latin typeface="Arial" panose="020B0604020202020204" pitchFamily="34" charset="0"/>
                <a:ea typeface="MS Mincho" panose="02020609040205080304" pitchFamily="49" charset="-128"/>
                <a:cs typeface="Arial" panose="020B0604020202020204" pitchFamily="34" charset="0"/>
              </a:rPr>
              <a:t>coercition dans le cadre d'un placement ?</a:t>
            </a:r>
            <a:endParaRPr lang="fr-CH" noProof="0" dirty="0">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09F3155D-D45F-A820-A245-8F79510CD780}"/>
              </a:ext>
            </a:extLst>
          </p:cNvPr>
          <p:cNvSpPr/>
          <p:nvPr/>
        </p:nvSpPr>
        <p:spPr>
          <a:xfrm>
            <a:off x="997527" y="4008582"/>
            <a:ext cx="286325" cy="24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0" descr="Ein Bild, das Symbol, Kreis, Schrift, Grafiken enthält.&#10;&#10;Automatisch generierte Beschreibung">
            <a:extLst>
              <a:ext uri="{FF2B5EF4-FFF2-40B4-BE49-F238E27FC236}">
                <a16:creationId xmlns:a16="http://schemas.microsoft.com/office/drawing/2014/main" id="{A8742D0A-513E-8993-B48C-4AEEFF949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09" y="2229096"/>
            <a:ext cx="2804795" cy="2280775"/>
          </a:xfrm>
          <a:prstGeom prst="rect">
            <a:avLst/>
          </a:prstGeom>
        </p:spPr>
      </p:pic>
    </p:spTree>
    <p:extLst>
      <p:ext uri="{BB962C8B-B14F-4D97-AF65-F5344CB8AC3E}">
        <p14:creationId xmlns:p14="http://schemas.microsoft.com/office/powerpoint/2010/main" val="196651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4</a:t>
            </a:fld>
            <a:endParaRPr lang="de-CH"/>
          </a:p>
        </p:txBody>
      </p:sp>
      <p:sp>
        <p:nvSpPr>
          <p:cNvPr id="7" name="Textfeld 6">
            <a:extLst>
              <a:ext uri="{FF2B5EF4-FFF2-40B4-BE49-F238E27FC236}">
                <a16:creationId xmlns:a16="http://schemas.microsoft.com/office/drawing/2014/main" id="{873AB1F0-5CA4-343C-506B-32DFBF234D69}"/>
              </a:ext>
            </a:extLst>
          </p:cNvPr>
          <p:cNvSpPr txBox="1"/>
          <p:nvPr/>
        </p:nvSpPr>
        <p:spPr>
          <a:xfrm>
            <a:off x="3957318" y="3550624"/>
            <a:ext cx="4332202" cy="1200329"/>
          </a:xfrm>
          <a:prstGeom prst="rect">
            <a:avLst/>
          </a:prstGeom>
          <a:gradFill>
            <a:gsLst>
              <a:gs pos="100000">
                <a:schemeClr val="bg1"/>
              </a:gs>
              <a:gs pos="59000">
                <a:srgbClr val="CB9904">
                  <a:alpha val="60000"/>
                </a:srgbClr>
              </a:gs>
              <a:gs pos="1000">
                <a:srgbClr val="CB9904"/>
              </a:gs>
            </a:gsLst>
            <a:lin ang="162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Si l'enfant a été mal placé, il peut :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témoin ou victime d’abus et de violences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marginalisé et exploité</a:t>
            </a:r>
          </a:p>
        </p:txBody>
      </p:sp>
      <p:sp>
        <p:nvSpPr>
          <p:cNvPr id="8" name="Freihandform: Form 7">
            <a:extLst>
              <a:ext uri="{FF2B5EF4-FFF2-40B4-BE49-F238E27FC236}">
                <a16:creationId xmlns:a16="http://schemas.microsoft.com/office/drawing/2014/main" id="{257F64E5-A0AA-BBA5-F95D-8FB4F3ED1AF3}"/>
              </a:ext>
            </a:extLst>
          </p:cNvPr>
          <p:cNvSpPr/>
          <p:nvPr/>
        </p:nvSpPr>
        <p:spPr>
          <a:xfrm>
            <a:off x="2429164" y="3362036"/>
            <a:ext cx="434109" cy="858982"/>
          </a:xfrm>
          <a:custGeom>
            <a:avLst/>
            <a:gdLst>
              <a:gd name="connsiteX0" fmla="*/ 434109 w 434109"/>
              <a:gd name="connsiteY0" fmla="*/ 9237 h 858982"/>
              <a:gd name="connsiteX1" fmla="*/ 240145 w 434109"/>
              <a:gd name="connsiteY1" fmla="*/ 0 h 858982"/>
              <a:gd name="connsiteX2" fmla="*/ 92363 w 434109"/>
              <a:gd name="connsiteY2" fmla="*/ 415637 h 858982"/>
              <a:gd name="connsiteX3" fmla="*/ 18472 w 434109"/>
              <a:gd name="connsiteY3" fmla="*/ 572655 h 858982"/>
              <a:gd name="connsiteX4" fmla="*/ 0 w 434109"/>
              <a:gd name="connsiteY4" fmla="*/ 655782 h 858982"/>
              <a:gd name="connsiteX5" fmla="*/ 36945 w 434109"/>
              <a:gd name="connsiteY5" fmla="*/ 831273 h 858982"/>
              <a:gd name="connsiteX6" fmla="*/ 387927 w 434109"/>
              <a:gd name="connsiteY6" fmla="*/ 858982 h 858982"/>
              <a:gd name="connsiteX7" fmla="*/ 434109 w 434109"/>
              <a:gd name="connsiteY7" fmla="*/ 9237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09" h="858982">
                <a:moveTo>
                  <a:pt x="434109" y="9237"/>
                </a:moveTo>
                <a:lnTo>
                  <a:pt x="240145" y="0"/>
                </a:lnTo>
                <a:lnTo>
                  <a:pt x="92363" y="415637"/>
                </a:lnTo>
                <a:lnTo>
                  <a:pt x="18472" y="572655"/>
                </a:lnTo>
                <a:lnTo>
                  <a:pt x="0" y="655782"/>
                </a:lnTo>
                <a:lnTo>
                  <a:pt x="36945" y="831273"/>
                </a:lnTo>
                <a:lnTo>
                  <a:pt x="387927" y="858982"/>
                </a:lnTo>
                <a:lnTo>
                  <a:pt x="434109" y="92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r Verbinder 8">
            <a:extLst>
              <a:ext uri="{FF2B5EF4-FFF2-40B4-BE49-F238E27FC236}">
                <a16:creationId xmlns:a16="http://schemas.microsoft.com/office/drawing/2014/main" id="{3288D8A2-F2D3-BB3A-1A70-03A39175578E}"/>
              </a:ext>
            </a:extLst>
          </p:cNvPr>
          <p:cNvCxnSpPr>
            <a:cxnSpLocks/>
          </p:cNvCxnSpPr>
          <p:nvPr/>
        </p:nvCxnSpPr>
        <p:spPr>
          <a:xfrm flipH="1">
            <a:off x="775855" y="1713031"/>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0" name="Gerader Verbinder 9">
            <a:extLst>
              <a:ext uri="{FF2B5EF4-FFF2-40B4-BE49-F238E27FC236}">
                <a16:creationId xmlns:a16="http://schemas.microsoft.com/office/drawing/2014/main" id="{497B5A9A-F3F5-E71F-7A72-7D2888DBA209}"/>
              </a:ext>
            </a:extLst>
          </p:cNvPr>
          <p:cNvCxnSpPr>
            <a:cxnSpLocks/>
          </p:cNvCxnSpPr>
          <p:nvPr/>
        </p:nvCxnSpPr>
        <p:spPr>
          <a:xfrm>
            <a:off x="775855" y="1713031"/>
            <a:ext cx="0" cy="4202546"/>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D34F31DF-4A39-B2A1-54A1-15697154E4AE}"/>
              </a:ext>
            </a:extLst>
          </p:cNvPr>
          <p:cNvCxnSpPr>
            <a:cxnSpLocks/>
          </p:cNvCxnSpPr>
          <p:nvPr/>
        </p:nvCxnSpPr>
        <p:spPr>
          <a:xfrm flipH="1">
            <a:off x="759114" y="5915577"/>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sp>
        <p:nvSpPr>
          <p:cNvPr id="12" name="Titel 1">
            <a:extLst>
              <a:ext uri="{FF2B5EF4-FFF2-40B4-BE49-F238E27FC236}">
                <a16:creationId xmlns:a16="http://schemas.microsoft.com/office/drawing/2014/main" id="{38F0AA7B-6C25-37DC-4414-1B2772AAA795}"/>
              </a:ext>
            </a:extLst>
          </p:cNvPr>
          <p:cNvSpPr>
            <a:spLocks noGrp="1"/>
          </p:cNvSpPr>
          <p:nvPr>
            <p:ph type="title"/>
          </p:nvPr>
        </p:nvSpPr>
        <p:spPr>
          <a:xfrm>
            <a:off x="628650" y="365126"/>
            <a:ext cx="7886700" cy="946437"/>
          </a:xfrm>
        </p:spPr>
        <p:txBody>
          <a:bodyPr>
            <a:noAutofit/>
          </a:bodyPr>
          <a:lstStyle/>
          <a:p>
            <a:r>
              <a:rPr lang="fr-CH" kern="0" noProof="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0" dirty="0">
                <a:effectLst/>
                <a:latin typeface="Arial" panose="020B0604020202020204" pitchFamily="34" charset="0"/>
                <a:ea typeface="MS Mincho" panose="02020609040205080304" pitchFamily="49" charset="-128"/>
                <a:cs typeface="Arial" panose="020B0604020202020204" pitchFamily="34" charset="0"/>
              </a:rPr>
            </a:br>
            <a:r>
              <a:rPr lang="fr-CH" kern="0" noProof="0" dirty="0">
                <a:effectLst/>
                <a:latin typeface="Arial" panose="020B0604020202020204" pitchFamily="34" charset="0"/>
                <a:ea typeface="MS Mincho" panose="02020609040205080304" pitchFamily="49" charset="-128"/>
                <a:cs typeface="Arial" panose="020B0604020202020204" pitchFamily="34" charset="0"/>
              </a:rPr>
              <a:t>coercition dans le cadre d'un placement ?</a:t>
            </a:r>
            <a:endParaRPr lang="fr-CH" noProof="0" dirty="0">
              <a:latin typeface="Arial" panose="020B0604020202020204" pitchFamily="34" charset="0"/>
              <a:cs typeface="Arial" panose="020B0604020202020204" pitchFamily="34" charset="0"/>
            </a:endParaRPr>
          </a:p>
        </p:txBody>
      </p:sp>
      <p:pic>
        <p:nvPicPr>
          <p:cNvPr id="2" name="Grafik 13" descr="Ein Bild, das Clipart, Text, Schrift, Grafiken enthält.&#10;&#10;Automatisch generierte Beschreibung">
            <a:extLst>
              <a:ext uri="{FF2B5EF4-FFF2-40B4-BE49-F238E27FC236}">
                <a16:creationId xmlns:a16="http://schemas.microsoft.com/office/drawing/2014/main" id="{B5BB00CF-02A3-3EAC-F62B-228777BB5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61" y="2252423"/>
            <a:ext cx="2488083" cy="3339670"/>
          </a:xfrm>
          <a:prstGeom prst="rect">
            <a:avLst/>
          </a:prstGeom>
        </p:spPr>
      </p:pic>
      <p:sp>
        <p:nvSpPr>
          <p:cNvPr id="4" name="Textfeld 3">
            <a:extLst>
              <a:ext uri="{FF2B5EF4-FFF2-40B4-BE49-F238E27FC236}">
                <a16:creationId xmlns:a16="http://schemas.microsoft.com/office/drawing/2014/main" id="{1E413F7B-8AF0-D87F-8EE7-4B936CE14946}"/>
              </a:ext>
            </a:extLst>
          </p:cNvPr>
          <p:cNvSpPr txBox="1"/>
          <p:nvPr/>
        </p:nvSpPr>
        <p:spPr>
          <a:xfrm>
            <a:off x="3957318" y="2147979"/>
            <a:ext cx="4332202" cy="1200329"/>
          </a:xfrm>
          <a:prstGeom prst="rect">
            <a:avLst/>
          </a:prstGeom>
          <a:gradFill>
            <a:gsLst>
              <a:gs pos="100000">
                <a:schemeClr val="bg1"/>
              </a:gs>
              <a:gs pos="42000">
                <a:srgbClr val="CB9904">
                  <a:alpha val="63000"/>
                </a:srgbClr>
              </a:gs>
              <a:gs pos="1000">
                <a:srgbClr val="CB9904"/>
              </a:gs>
            </a:gsLst>
            <a:lin ang="54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Si l'enfant a été placé, il peut :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pris en charge dans un foyer ou une institution</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vivre son enfance en famille d'accueil </a:t>
            </a:r>
          </a:p>
        </p:txBody>
      </p:sp>
    </p:spTree>
    <p:extLst>
      <p:ext uri="{BB962C8B-B14F-4D97-AF65-F5344CB8AC3E}">
        <p14:creationId xmlns:p14="http://schemas.microsoft.com/office/powerpoint/2010/main" val="25593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5</a:t>
            </a:fld>
            <a:endParaRPr lang="de-CH"/>
          </a:p>
        </p:txBody>
      </p:sp>
      <p:sp>
        <p:nvSpPr>
          <p:cNvPr id="8" name="Freihandform: Form 7">
            <a:extLst>
              <a:ext uri="{FF2B5EF4-FFF2-40B4-BE49-F238E27FC236}">
                <a16:creationId xmlns:a16="http://schemas.microsoft.com/office/drawing/2014/main" id="{257F64E5-A0AA-BBA5-F95D-8FB4F3ED1AF3}"/>
              </a:ext>
            </a:extLst>
          </p:cNvPr>
          <p:cNvSpPr/>
          <p:nvPr/>
        </p:nvSpPr>
        <p:spPr>
          <a:xfrm>
            <a:off x="2429164" y="3362036"/>
            <a:ext cx="434109" cy="858982"/>
          </a:xfrm>
          <a:custGeom>
            <a:avLst/>
            <a:gdLst>
              <a:gd name="connsiteX0" fmla="*/ 434109 w 434109"/>
              <a:gd name="connsiteY0" fmla="*/ 9237 h 858982"/>
              <a:gd name="connsiteX1" fmla="*/ 240145 w 434109"/>
              <a:gd name="connsiteY1" fmla="*/ 0 h 858982"/>
              <a:gd name="connsiteX2" fmla="*/ 92363 w 434109"/>
              <a:gd name="connsiteY2" fmla="*/ 415637 h 858982"/>
              <a:gd name="connsiteX3" fmla="*/ 18472 w 434109"/>
              <a:gd name="connsiteY3" fmla="*/ 572655 h 858982"/>
              <a:gd name="connsiteX4" fmla="*/ 0 w 434109"/>
              <a:gd name="connsiteY4" fmla="*/ 655782 h 858982"/>
              <a:gd name="connsiteX5" fmla="*/ 36945 w 434109"/>
              <a:gd name="connsiteY5" fmla="*/ 831273 h 858982"/>
              <a:gd name="connsiteX6" fmla="*/ 387927 w 434109"/>
              <a:gd name="connsiteY6" fmla="*/ 858982 h 858982"/>
              <a:gd name="connsiteX7" fmla="*/ 434109 w 434109"/>
              <a:gd name="connsiteY7" fmla="*/ 9237 h 85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09" h="858982">
                <a:moveTo>
                  <a:pt x="434109" y="9237"/>
                </a:moveTo>
                <a:lnTo>
                  <a:pt x="240145" y="0"/>
                </a:lnTo>
                <a:lnTo>
                  <a:pt x="92363" y="415637"/>
                </a:lnTo>
                <a:lnTo>
                  <a:pt x="18472" y="572655"/>
                </a:lnTo>
                <a:lnTo>
                  <a:pt x="0" y="655782"/>
                </a:lnTo>
                <a:lnTo>
                  <a:pt x="36945" y="831273"/>
                </a:lnTo>
                <a:lnTo>
                  <a:pt x="387927" y="858982"/>
                </a:lnTo>
                <a:lnTo>
                  <a:pt x="434109" y="92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9" name="Gerader Verbinder 8">
            <a:extLst>
              <a:ext uri="{FF2B5EF4-FFF2-40B4-BE49-F238E27FC236}">
                <a16:creationId xmlns:a16="http://schemas.microsoft.com/office/drawing/2014/main" id="{3288D8A2-F2D3-BB3A-1A70-03A39175578E}"/>
              </a:ext>
            </a:extLst>
          </p:cNvPr>
          <p:cNvCxnSpPr>
            <a:cxnSpLocks/>
          </p:cNvCxnSpPr>
          <p:nvPr/>
        </p:nvCxnSpPr>
        <p:spPr>
          <a:xfrm flipH="1">
            <a:off x="775855" y="1713031"/>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0" name="Gerader Verbinder 9">
            <a:extLst>
              <a:ext uri="{FF2B5EF4-FFF2-40B4-BE49-F238E27FC236}">
                <a16:creationId xmlns:a16="http://schemas.microsoft.com/office/drawing/2014/main" id="{497B5A9A-F3F5-E71F-7A72-7D2888DBA209}"/>
              </a:ext>
            </a:extLst>
          </p:cNvPr>
          <p:cNvCxnSpPr>
            <a:cxnSpLocks/>
          </p:cNvCxnSpPr>
          <p:nvPr/>
        </p:nvCxnSpPr>
        <p:spPr>
          <a:xfrm>
            <a:off x="775855" y="1713031"/>
            <a:ext cx="0" cy="4202546"/>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D34F31DF-4A39-B2A1-54A1-15697154E4AE}"/>
              </a:ext>
            </a:extLst>
          </p:cNvPr>
          <p:cNvCxnSpPr>
            <a:cxnSpLocks/>
          </p:cNvCxnSpPr>
          <p:nvPr/>
        </p:nvCxnSpPr>
        <p:spPr>
          <a:xfrm flipH="1">
            <a:off x="759114" y="5915577"/>
            <a:ext cx="7850908"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sp>
        <p:nvSpPr>
          <p:cNvPr id="12" name="Titel 1">
            <a:extLst>
              <a:ext uri="{FF2B5EF4-FFF2-40B4-BE49-F238E27FC236}">
                <a16:creationId xmlns:a16="http://schemas.microsoft.com/office/drawing/2014/main" id="{38F0AA7B-6C25-37DC-4414-1B2772AAA795}"/>
              </a:ext>
            </a:extLst>
          </p:cNvPr>
          <p:cNvSpPr>
            <a:spLocks noGrp="1"/>
          </p:cNvSpPr>
          <p:nvPr>
            <p:ph type="title"/>
          </p:nvPr>
        </p:nvSpPr>
        <p:spPr>
          <a:xfrm>
            <a:off x="628650" y="365126"/>
            <a:ext cx="7886700" cy="946437"/>
          </a:xfrm>
        </p:spPr>
        <p:txBody>
          <a:bodyPr>
            <a:noAutofit/>
          </a:bodyPr>
          <a:lstStyle/>
          <a:p>
            <a:r>
              <a:rPr lang="fr-CH" kern="0" noProof="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0" dirty="0">
                <a:effectLst/>
                <a:latin typeface="Arial" panose="020B0604020202020204" pitchFamily="34" charset="0"/>
                <a:ea typeface="MS Mincho" panose="02020609040205080304" pitchFamily="49" charset="-128"/>
                <a:cs typeface="Arial" panose="020B0604020202020204" pitchFamily="34" charset="0"/>
              </a:rPr>
            </a:br>
            <a:r>
              <a:rPr lang="fr-CH" kern="0" noProof="0" dirty="0">
                <a:effectLst/>
                <a:latin typeface="Arial" panose="020B0604020202020204" pitchFamily="34" charset="0"/>
                <a:ea typeface="MS Mincho" panose="02020609040205080304" pitchFamily="49" charset="-128"/>
                <a:cs typeface="Arial" panose="020B0604020202020204" pitchFamily="34" charset="0"/>
              </a:rPr>
              <a:t>coercition dans le cadre d'un placement ?</a:t>
            </a:r>
            <a:endParaRPr lang="fr-CH" noProof="0"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2141DB6C-DDED-D648-EC9A-343EF829A948}"/>
              </a:ext>
            </a:extLst>
          </p:cNvPr>
          <p:cNvSpPr txBox="1"/>
          <p:nvPr/>
        </p:nvSpPr>
        <p:spPr>
          <a:xfrm>
            <a:off x="4800627" y="3438166"/>
            <a:ext cx="2290625" cy="369332"/>
          </a:xfrm>
          <a:prstGeom prst="rect">
            <a:avLst/>
          </a:prstGeom>
          <a:gradFill>
            <a:gsLst>
              <a:gs pos="100000">
                <a:schemeClr val="bg1"/>
              </a:gs>
              <a:gs pos="59000">
                <a:srgbClr val="CB9904">
                  <a:alpha val="58000"/>
                </a:srgbClr>
              </a:gs>
              <a:gs pos="1000">
                <a:srgbClr val="CB9904"/>
              </a:gs>
            </a:gsLst>
            <a:lin ang="10800000" scaled="0"/>
          </a:gradFill>
        </p:spPr>
        <p:txBody>
          <a:bodyPr wrap="square" rtlCol="0">
            <a:spAutoFit/>
          </a:bodyPr>
          <a:lstStyle/>
          <a:p>
            <a:pPr algn="ctr"/>
            <a:r>
              <a:rPr lang="fr-CH" noProof="0" dirty="0">
                <a:latin typeface="Calibri" panose="020F0502020204030204" pitchFamily="34" charset="0"/>
                <a:cs typeface="Calibri" panose="020F0502020204030204" pitchFamily="34" charset="0"/>
              </a:rPr>
              <a:t>Un sort aléatoire … ?</a:t>
            </a:r>
          </a:p>
        </p:txBody>
      </p:sp>
      <p:pic>
        <p:nvPicPr>
          <p:cNvPr id="4" name="Grafik 3" descr="Ein Bild, das Entwurf, Symbol, Design enthält.&#10;&#10;Automatisch generierte Beschreibung">
            <a:extLst>
              <a:ext uri="{FF2B5EF4-FFF2-40B4-BE49-F238E27FC236}">
                <a16:creationId xmlns:a16="http://schemas.microsoft.com/office/drawing/2014/main" id="{5FA3FB77-8B97-26DF-6E5C-40FAA7D267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50729" y="3364348"/>
            <a:ext cx="398221" cy="818455"/>
          </a:xfrm>
          <a:prstGeom prst="rect">
            <a:avLst/>
          </a:prstGeom>
        </p:spPr>
      </p:pic>
      <p:pic>
        <p:nvPicPr>
          <p:cNvPr id="11" name="Grafik 10" descr="Ein Bild, das Clipart, Text, Schrift, Grafiken enthält.&#10;&#10;Automatisch generierte Beschreibung">
            <a:extLst>
              <a:ext uri="{FF2B5EF4-FFF2-40B4-BE49-F238E27FC236}">
                <a16:creationId xmlns:a16="http://schemas.microsoft.com/office/drawing/2014/main" id="{70512CFB-3C83-6D01-F656-303DF3332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26" y="2230361"/>
            <a:ext cx="2561791" cy="3438606"/>
          </a:xfrm>
          <a:prstGeom prst="rect">
            <a:avLst/>
          </a:prstGeom>
        </p:spPr>
      </p:pic>
      <p:sp>
        <p:nvSpPr>
          <p:cNvPr id="14" name="Textfeld 3">
            <a:extLst>
              <a:ext uri="{FF2B5EF4-FFF2-40B4-BE49-F238E27FC236}">
                <a16:creationId xmlns:a16="http://schemas.microsoft.com/office/drawing/2014/main" id="{27257D65-5BCA-0BA8-81A5-1C0381D8FF2E}"/>
              </a:ext>
            </a:extLst>
          </p:cNvPr>
          <p:cNvSpPr txBox="1"/>
          <p:nvPr/>
        </p:nvSpPr>
        <p:spPr>
          <a:xfrm>
            <a:off x="3957318" y="2147979"/>
            <a:ext cx="4332202" cy="1200329"/>
          </a:xfrm>
          <a:prstGeom prst="rect">
            <a:avLst/>
          </a:prstGeom>
          <a:gradFill>
            <a:gsLst>
              <a:gs pos="100000">
                <a:schemeClr val="bg1"/>
              </a:gs>
              <a:gs pos="42000">
                <a:srgbClr val="CB9904">
                  <a:alpha val="63000"/>
                </a:srgbClr>
              </a:gs>
              <a:gs pos="1000">
                <a:srgbClr val="CB9904"/>
              </a:gs>
            </a:gsLst>
            <a:lin ang="54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Si l'enfant a été placé, il peut :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pris en charge dans un foyer ou une institution</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vivre son enfance en famille d'accueil </a:t>
            </a:r>
          </a:p>
        </p:txBody>
      </p:sp>
      <p:sp>
        <p:nvSpPr>
          <p:cNvPr id="15" name="Textfeld 6">
            <a:extLst>
              <a:ext uri="{FF2B5EF4-FFF2-40B4-BE49-F238E27FC236}">
                <a16:creationId xmlns:a16="http://schemas.microsoft.com/office/drawing/2014/main" id="{BB612404-4766-5874-AC29-8B92D3B5E28B}"/>
              </a:ext>
            </a:extLst>
          </p:cNvPr>
          <p:cNvSpPr txBox="1"/>
          <p:nvPr/>
        </p:nvSpPr>
        <p:spPr>
          <a:xfrm>
            <a:off x="3957318" y="3976882"/>
            <a:ext cx="4332202" cy="1200329"/>
          </a:xfrm>
          <a:prstGeom prst="rect">
            <a:avLst/>
          </a:prstGeom>
          <a:gradFill>
            <a:gsLst>
              <a:gs pos="100000">
                <a:schemeClr val="bg1"/>
              </a:gs>
              <a:gs pos="59000">
                <a:srgbClr val="CB9904">
                  <a:alpha val="60000"/>
                </a:srgbClr>
              </a:gs>
              <a:gs pos="1000">
                <a:srgbClr val="CB9904"/>
              </a:gs>
            </a:gsLst>
            <a:lin ang="162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Si l'enfant a été mal placé, il peut :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témoin ou victime d’abus et de violences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être marginalisé et exploité</a:t>
            </a:r>
          </a:p>
        </p:txBody>
      </p:sp>
    </p:spTree>
    <p:extLst>
      <p:ext uri="{BB962C8B-B14F-4D97-AF65-F5344CB8AC3E}">
        <p14:creationId xmlns:p14="http://schemas.microsoft.com/office/powerpoint/2010/main" val="203442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6</a:t>
            </a:fld>
            <a:endParaRPr lang="de-CH"/>
          </a:p>
        </p:txBody>
      </p:sp>
      <p:sp>
        <p:nvSpPr>
          <p:cNvPr id="6" name="Textfeld 5">
            <a:extLst>
              <a:ext uri="{FF2B5EF4-FFF2-40B4-BE49-F238E27FC236}">
                <a16:creationId xmlns:a16="http://schemas.microsoft.com/office/drawing/2014/main" id="{5A599D5C-BA47-43A6-4A25-1FC1CC2C5466}"/>
              </a:ext>
            </a:extLst>
          </p:cNvPr>
          <p:cNvSpPr txBox="1"/>
          <p:nvPr/>
        </p:nvSpPr>
        <p:spPr>
          <a:xfrm>
            <a:off x="5270456" y="1769157"/>
            <a:ext cx="3244894" cy="4247317"/>
          </a:xfrm>
          <a:prstGeom prst="rect">
            <a:avLst/>
          </a:prstGeom>
          <a:gradFill>
            <a:gsLst>
              <a:gs pos="100000">
                <a:schemeClr val="bg1"/>
              </a:gs>
              <a:gs pos="59000">
                <a:srgbClr val="CB9904">
                  <a:alpha val="62000"/>
                </a:srgbClr>
              </a:gs>
              <a:gs pos="1000">
                <a:srgbClr val="CB9904"/>
              </a:gs>
            </a:gsLst>
            <a:lin ang="162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Quelles conditions de vie pour un enfant placé ?</a:t>
            </a:r>
          </a:p>
          <a:p>
            <a:endParaRPr lang="fr-CH" noProof="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Alimentation morne et insuffisante</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Déficit d’accès aux soins médicaux</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Travail abusif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Accès contrarié à l’éducation et à la formation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Exposition à des abus et violences sexuelles</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Isolement et discrimination sociale </a:t>
            </a:r>
          </a:p>
          <a:p>
            <a:pPr marL="285750" indent="-285750">
              <a:buFont typeface="Arial" panose="020B0604020202020204" pitchFamily="34" charset="0"/>
              <a:buChar char="•"/>
            </a:pPr>
            <a:r>
              <a:rPr lang="fr-CH" noProof="0" dirty="0">
                <a:latin typeface="Calibri" panose="020F0502020204030204" pitchFamily="34" charset="0"/>
                <a:cs typeface="Calibri" panose="020F0502020204030204" pitchFamily="34" charset="0"/>
              </a:rPr>
              <a:t>Harcèlement</a:t>
            </a:r>
          </a:p>
        </p:txBody>
      </p:sp>
      <p:cxnSp>
        <p:nvCxnSpPr>
          <p:cNvPr id="7" name="Gerader Verbinder 6">
            <a:extLst>
              <a:ext uri="{FF2B5EF4-FFF2-40B4-BE49-F238E27FC236}">
                <a16:creationId xmlns:a16="http://schemas.microsoft.com/office/drawing/2014/main" id="{2B521FEC-574D-8587-A5CE-6B1AC76F393C}"/>
              </a:ext>
            </a:extLst>
          </p:cNvPr>
          <p:cNvCxnSpPr>
            <a:cxnSpLocks/>
          </p:cNvCxnSpPr>
          <p:nvPr/>
        </p:nvCxnSpPr>
        <p:spPr>
          <a:xfrm flipH="1">
            <a:off x="521255" y="1629907"/>
            <a:ext cx="8101489"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DE1BF8DE-458B-0D6B-ECFE-2B649C9A8B96}"/>
              </a:ext>
            </a:extLst>
          </p:cNvPr>
          <p:cNvCxnSpPr>
            <a:cxnSpLocks/>
          </p:cNvCxnSpPr>
          <p:nvPr/>
        </p:nvCxnSpPr>
        <p:spPr>
          <a:xfrm>
            <a:off x="563419" y="1629907"/>
            <a:ext cx="0" cy="4525818"/>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11" name="Gerader Verbinder 10">
            <a:extLst>
              <a:ext uri="{FF2B5EF4-FFF2-40B4-BE49-F238E27FC236}">
                <a16:creationId xmlns:a16="http://schemas.microsoft.com/office/drawing/2014/main" id="{EB077C38-3A76-A804-1851-3EF35D6A86D9}"/>
              </a:ext>
            </a:extLst>
          </p:cNvPr>
          <p:cNvCxnSpPr>
            <a:cxnSpLocks/>
          </p:cNvCxnSpPr>
          <p:nvPr/>
        </p:nvCxnSpPr>
        <p:spPr>
          <a:xfrm flipH="1">
            <a:off x="563419" y="6155725"/>
            <a:ext cx="8101489"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sp>
        <p:nvSpPr>
          <p:cNvPr id="10" name="Titel 1">
            <a:extLst>
              <a:ext uri="{FF2B5EF4-FFF2-40B4-BE49-F238E27FC236}">
                <a16:creationId xmlns:a16="http://schemas.microsoft.com/office/drawing/2014/main" id="{21ED46A0-22E1-318F-83BB-9D175A612A1E}"/>
              </a:ext>
            </a:extLst>
          </p:cNvPr>
          <p:cNvSpPr>
            <a:spLocks noGrp="1"/>
          </p:cNvSpPr>
          <p:nvPr>
            <p:ph type="title"/>
          </p:nvPr>
        </p:nvSpPr>
        <p:spPr>
          <a:xfrm>
            <a:off x="628650" y="365126"/>
            <a:ext cx="7886700" cy="946437"/>
          </a:xfrm>
        </p:spPr>
        <p:txBody>
          <a:bodyPr>
            <a:noAutofit/>
          </a:bodyPr>
          <a:lstStyle/>
          <a:p>
            <a:r>
              <a:rPr lang="fr-CH" kern="0" noProof="1">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1">
                <a:effectLst/>
                <a:latin typeface="Arial" panose="020B0604020202020204" pitchFamily="34" charset="0"/>
                <a:ea typeface="MS Mincho" panose="02020609040205080304" pitchFamily="49" charset="-128"/>
                <a:cs typeface="Arial" panose="020B0604020202020204" pitchFamily="34" charset="0"/>
              </a:rPr>
            </a:br>
            <a:r>
              <a:rPr lang="fr-CH" kern="0" noProof="1">
                <a:effectLst/>
                <a:latin typeface="Arial" panose="020B0604020202020204" pitchFamily="34" charset="0"/>
                <a:ea typeface="MS Mincho" panose="02020609040205080304" pitchFamily="49" charset="-128"/>
                <a:cs typeface="Arial" panose="020B0604020202020204" pitchFamily="34" charset="0"/>
              </a:rPr>
              <a:t>coercition dans le cadre d'un placement ?</a:t>
            </a:r>
            <a:endParaRPr lang="fr-CH" noProof="1">
              <a:latin typeface="Arial" panose="020B0604020202020204" pitchFamily="34" charset="0"/>
              <a:cs typeface="Arial" panose="020B0604020202020204" pitchFamily="34" charset="0"/>
            </a:endParaRPr>
          </a:p>
        </p:txBody>
      </p:sp>
      <p:pic>
        <p:nvPicPr>
          <p:cNvPr id="2" name="Grafik 13" descr="Ein Bild, das Text, Schrift, Clipart, Grafiken enthält.&#10;&#10;Automatisch generierte Beschreibung">
            <a:extLst>
              <a:ext uri="{FF2B5EF4-FFF2-40B4-BE49-F238E27FC236}">
                <a16:creationId xmlns:a16="http://schemas.microsoft.com/office/drawing/2014/main" id="{BB6ED455-8F6E-947C-418B-65EBA67A9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52" y="1938575"/>
            <a:ext cx="4418541" cy="3541262"/>
          </a:xfrm>
          <a:prstGeom prst="rect">
            <a:avLst/>
          </a:prstGeom>
        </p:spPr>
      </p:pic>
    </p:spTree>
    <p:extLst>
      <p:ext uri="{BB962C8B-B14F-4D97-AF65-F5344CB8AC3E}">
        <p14:creationId xmlns:p14="http://schemas.microsoft.com/office/powerpoint/2010/main" val="2312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7</a:t>
            </a:fld>
            <a:endParaRPr lang="de-CH"/>
          </a:p>
        </p:txBody>
      </p:sp>
      <p:sp>
        <p:nvSpPr>
          <p:cNvPr id="6" name="Textfeld 5">
            <a:extLst>
              <a:ext uri="{FF2B5EF4-FFF2-40B4-BE49-F238E27FC236}">
                <a16:creationId xmlns:a16="http://schemas.microsoft.com/office/drawing/2014/main" id="{0A4F2D60-F683-91F9-650B-F55A1BB13DF5}"/>
              </a:ext>
            </a:extLst>
          </p:cNvPr>
          <p:cNvSpPr txBox="1"/>
          <p:nvPr/>
        </p:nvSpPr>
        <p:spPr>
          <a:xfrm>
            <a:off x="3603933" y="4822556"/>
            <a:ext cx="4578533" cy="1477328"/>
          </a:xfrm>
          <a:prstGeom prst="rect">
            <a:avLst/>
          </a:prstGeom>
          <a:gradFill>
            <a:gsLst>
              <a:gs pos="100000">
                <a:schemeClr val="bg1"/>
              </a:gs>
              <a:gs pos="59000">
                <a:srgbClr val="CB9904">
                  <a:alpha val="56000"/>
                </a:srgbClr>
              </a:gs>
              <a:gs pos="1000">
                <a:srgbClr val="CB9904"/>
              </a:gs>
            </a:gsLst>
            <a:lin ang="16200000" scaled="0"/>
          </a:gradFill>
        </p:spPr>
        <p:txBody>
          <a:bodyPr wrap="square" rtlCol="0">
            <a:spAutoFit/>
          </a:bodyPr>
          <a:lstStyle/>
          <a:p>
            <a:r>
              <a:rPr lang="fr-FR" noProof="0" dirty="0"/>
              <a:t>À </a:t>
            </a:r>
            <a:r>
              <a:rPr lang="fr-FR" noProof="0" dirty="0">
                <a:latin typeface="Calibri" panose="020F0502020204030204" pitchFamily="34" charset="0"/>
                <a:cs typeface="Calibri" panose="020F0502020204030204" pitchFamily="34" charset="0"/>
              </a:rPr>
              <a:t>la majorité, la personne est libérée de sa tutelle, elle se retrouve bien souvent …</a:t>
            </a:r>
          </a:p>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seule et avec peu de repères</a:t>
            </a:r>
          </a:p>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sans formation</a:t>
            </a:r>
          </a:p>
          <a:p>
            <a:pPr marL="285750" indent="-285750">
              <a:buFont typeface="Arial" panose="020B0604020202020204" pitchFamily="34" charset="0"/>
              <a:buChar char="•"/>
            </a:pPr>
            <a:r>
              <a:rPr lang="fr-FR" noProof="0" dirty="0">
                <a:latin typeface="Calibri" panose="020F0502020204030204" pitchFamily="34" charset="0"/>
                <a:cs typeface="Calibri" panose="020F0502020204030204" pitchFamily="34" charset="0"/>
              </a:rPr>
              <a:t>psychologiquement brisée</a:t>
            </a:r>
          </a:p>
        </p:txBody>
      </p:sp>
      <p:cxnSp>
        <p:nvCxnSpPr>
          <p:cNvPr id="7" name="Gerader Verbinder 6">
            <a:extLst>
              <a:ext uri="{FF2B5EF4-FFF2-40B4-BE49-F238E27FC236}">
                <a16:creationId xmlns:a16="http://schemas.microsoft.com/office/drawing/2014/main" id="{7BCE342E-3B47-1EF9-3255-50D901E4D33E}"/>
              </a:ext>
            </a:extLst>
          </p:cNvPr>
          <p:cNvCxnSpPr>
            <a:cxnSpLocks/>
          </p:cNvCxnSpPr>
          <p:nvPr/>
        </p:nvCxnSpPr>
        <p:spPr>
          <a:xfrm flipH="1">
            <a:off x="373455" y="1629907"/>
            <a:ext cx="7809011"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8" name="Gerader Verbinder 7">
            <a:extLst>
              <a:ext uri="{FF2B5EF4-FFF2-40B4-BE49-F238E27FC236}">
                <a16:creationId xmlns:a16="http://schemas.microsoft.com/office/drawing/2014/main" id="{63483649-B98D-135D-F406-644569BA7A19}"/>
              </a:ext>
            </a:extLst>
          </p:cNvPr>
          <p:cNvCxnSpPr>
            <a:cxnSpLocks/>
          </p:cNvCxnSpPr>
          <p:nvPr/>
        </p:nvCxnSpPr>
        <p:spPr>
          <a:xfrm>
            <a:off x="373455" y="1629907"/>
            <a:ext cx="0" cy="4726444"/>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cxnSp>
        <p:nvCxnSpPr>
          <p:cNvPr id="9" name="Gerader Verbinder 8">
            <a:extLst>
              <a:ext uri="{FF2B5EF4-FFF2-40B4-BE49-F238E27FC236}">
                <a16:creationId xmlns:a16="http://schemas.microsoft.com/office/drawing/2014/main" id="{C5DAAB23-F1DD-1381-B78F-C711C1BEB3CC}"/>
              </a:ext>
            </a:extLst>
          </p:cNvPr>
          <p:cNvCxnSpPr>
            <a:cxnSpLocks/>
          </p:cNvCxnSpPr>
          <p:nvPr/>
        </p:nvCxnSpPr>
        <p:spPr>
          <a:xfrm flipH="1">
            <a:off x="373455" y="6368971"/>
            <a:ext cx="7975182" cy="0"/>
          </a:xfrm>
          <a:prstGeom prst="line">
            <a:avLst/>
          </a:prstGeom>
          <a:ln>
            <a:solidFill>
              <a:srgbClr val="BFA006"/>
            </a:solidFill>
          </a:ln>
        </p:spPr>
        <p:style>
          <a:lnRef idx="2">
            <a:schemeClr val="accent1"/>
          </a:lnRef>
          <a:fillRef idx="0">
            <a:schemeClr val="accent1"/>
          </a:fillRef>
          <a:effectRef idx="1">
            <a:schemeClr val="accent1"/>
          </a:effectRef>
          <a:fontRef idx="minor">
            <a:schemeClr val="tx1"/>
          </a:fontRef>
        </p:style>
      </p:cxnSp>
      <p:sp>
        <p:nvSpPr>
          <p:cNvPr id="12" name="Titel 1">
            <a:extLst>
              <a:ext uri="{FF2B5EF4-FFF2-40B4-BE49-F238E27FC236}">
                <a16:creationId xmlns:a16="http://schemas.microsoft.com/office/drawing/2014/main" id="{0E99184D-2D91-6D65-CB46-BA5FE114343B}"/>
              </a:ext>
            </a:extLst>
          </p:cNvPr>
          <p:cNvSpPr>
            <a:spLocks noGrp="1"/>
          </p:cNvSpPr>
          <p:nvPr>
            <p:ph type="title"/>
          </p:nvPr>
        </p:nvSpPr>
        <p:spPr>
          <a:xfrm>
            <a:off x="628650" y="365126"/>
            <a:ext cx="7886700" cy="946437"/>
          </a:xfrm>
        </p:spPr>
        <p:txBody>
          <a:bodyPr>
            <a:noAutofit/>
          </a:bodyPr>
          <a:lstStyle/>
          <a:p>
            <a:r>
              <a:rPr lang="fr-CH" kern="0" noProof="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0" dirty="0">
                <a:effectLst/>
                <a:latin typeface="Arial" panose="020B0604020202020204" pitchFamily="34" charset="0"/>
                <a:ea typeface="MS Mincho" panose="02020609040205080304" pitchFamily="49" charset="-128"/>
                <a:cs typeface="Arial" panose="020B0604020202020204" pitchFamily="34" charset="0"/>
              </a:rPr>
            </a:br>
            <a:r>
              <a:rPr lang="fr-CH" kern="0" noProof="0" dirty="0">
                <a:effectLst/>
                <a:latin typeface="Arial" panose="020B0604020202020204" pitchFamily="34" charset="0"/>
                <a:ea typeface="MS Mincho" panose="02020609040205080304" pitchFamily="49" charset="-128"/>
                <a:cs typeface="Arial" panose="020B0604020202020204" pitchFamily="34" charset="0"/>
              </a:rPr>
              <a:t>coercition dans le cadre d'un placement ?</a:t>
            </a:r>
            <a:endParaRPr lang="fr-CH" noProof="0" dirty="0">
              <a:latin typeface="Arial" panose="020B0604020202020204" pitchFamily="34" charset="0"/>
              <a:cs typeface="Arial" panose="020B0604020202020204" pitchFamily="34" charset="0"/>
            </a:endParaRPr>
          </a:p>
        </p:txBody>
      </p:sp>
      <p:pic>
        <p:nvPicPr>
          <p:cNvPr id="2" name="Grafik 4" descr="Ein Bild, das Text, Entwurf, Zeichnung, Schrift enthält.&#10;&#10;Automatisch generierte Beschreibung">
            <a:extLst>
              <a:ext uri="{FF2B5EF4-FFF2-40B4-BE49-F238E27FC236}">
                <a16:creationId xmlns:a16="http://schemas.microsoft.com/office/drawing/2014/main" id="{07D7B396-897C-F109-1D3B-5AA1CADE8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37" y="1749027"/>
            <a:ext cx="6150954" cy="3029682"/>
          </a:xfrm>
          <a:prstGeom prst="rect">
            <a:avLst/>
          </a:prstGeom>
        </p:spPr>
      </p:pic>
    </p:spTree>
    <p:extLst>
      <p:ext uri="{BB962C8B-B14F-4D97-AF65-F5344CB8AC3E}">
        <p14:creationId xmlns:p14="http://schemas.microsoft.com/office/powerpoint/2010/main" val="130364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8</a:t>
            </a:fld>
            <a:endParaRPr lang="de-CH"/>
          </a:p>
        </p:txBody>
      </p:sp>
      <p:cxnSp>
        <p:nvCxnSpPr>
          <p:cNvPr id="11" name="Gerader Verbinder 10">
            <a:extLst>
              <a:ext uri="{FF2B5EF4-FFF2-40B4-BE49-F238E27FC236}">
                <a16:creationId xmlns:a16="http://schemas.microsoft.com/office/drawing/2014/main" id="{80880925-CA9C-D7FB-201F-BCB368D1036A}"/>
              </a:ext>
            </a:extLst>
          </p:cNvPr>
          <p:cNvCxnSpPr>
            <a:cxnSpLocks/>
          </p:cNvCxnSpPr>
          <p:nvPr/>
        </p:nvCxnSpPr>
        <p:spPr>
          <a:xfrm flipH="1">
            <a:off x="489529" y="1565251"/>
            <a:ext cx="8101489"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2" name="Gerader Verbinder 11">
            <a:extLst>
              <a:ext uri="{FF2B5EF4-FFF2-40B4-BE49-F238E27FC236}">
                <a16:creationId xmlns:a16="http://schemas.microsoft.com/office/drawing/2014/main" id="{B572C562-BA7C-27C2-AE91-34597250192B}"/>
              </a:ext>
            </a:extLst>
          </p:cNvPr>
          <p:cNvCxnSpPr>
            <a:cxnSpLocks/>
          </p:cNvCxnSpPr>
          <p:nvPr/>
        </p:nvCxnSpPr>
        <p:spPr>
          <a:xfrm>
            <a:off x="489529" y="1565251"/>
            <a:ext cx="0" cy="4525818"/>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cxnSp>
        <p:nvCxnSpPr>
          <p:cNvPr id="13" name="Gerader Verbinder 12">
            <a:extLst>
              <a:ext uri="{FF2B5EF4-FFF2-40B4-BE49-F238E27FC236}">
                <a16:creationId xmlns:a16="http://schemas.microsoft.com/office/drawing/2014/main" id="{53C790F7-FC96-4C1C-753C-4B8268D1DB24}"/>
              </a:ext>
            </a:extLst>
          </p:cNvPr>
          <p:cNvCxnSpPr>
            <a:cxnSpLocks/>
          </p:cNvCxnSpPr>
          <p:nvPr/>
        </p:nvCxnSpPr>
        <p:spPr>
          <a:xfrm flipH="1">
            <a:off x="489529" y="6091069"/>
            <a:ext cx="8101489" cy="0"/>
          </a:xfrm>
          <a:prstGeom prst="line">
            <a:avLst/>
          </a:prstGeom>
          <a:ln>
            <a:solidFill>
              <a:srgbClr val="CB9904"/>
            </a:solidFill>
          </a:ln>
        </p:spPr>
        <p:style>
          <a:lnRef idx="2">
            <a:schemeClr val="accent1"/>
          </a:lnRef>
          <a:fillRef idx="0">
            <a:schemeClr val="accent1"/>
          </a:fillRef>
          <a:effectRef idx="1">
            <a:schemeClr val="accent1"/>
          </a:effectRef>
          <a:fontRef idx="minor">
            <a:schemeClr val="tx1"/>
          </a:fontRef>
        </p:style>
      </p:cxnSp>
      <p:sp>
        <p:nvSpPr>
          <p:cNvPr id="6" name="Titel 1">
            <a:extLst>
              <a:ext uri="{FF2B5EF4-FFF2-40B4-BE49-F238E27FC236}">
                <a16:creationId xmlns:a16="http://schemas.microsoft.com/office/drawing/2014/main" id="{E65AA1EE-A508-35EF-5B61-774B480100BF}"/>
              </a:ext>
            </a:extLst>
          </p:cNvPr>
          <p:cNvSpPr>
            <a:spLocks noGrp="1"/>
          </p:cNvSpPr>
          <p:nvPr>
            <p:ph type="title"/>
          </p:nvPr>
        </p:nvSpPr>
        <p:spPr>
          <a:xfrm>
            <a:off x="628650" y="365126"/>
            <a:ext cx="7886700" cy="946437"/>
          </a:xfrm>
        </p:spPr>
        <p:txBody>
          <a:bodyPr>
            <a:noAutofit/>
          </a:bodyPr>
          <a:lstStyle/>
          <a:p>
            <a:r>
              <a:rPr lang="fr-CH" kern="0" noProof="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fr-CH" kern="0" noProof="0" dirty="0">
                <a:effectLst/>
                <a:latin typeface="Arial" panose="020B0604020202020204" pitchFamily="34" charset="0"/>
                <a:ea typeface="MS Mincho" panose="02020609040205080304" pitchFamily="49" charset="-128"/>
                <a:cs typeface="Arial" panose="020B0604020202020204" pitchFamily="34" charset="0"/>
              </a:rPr>
            </a:br>
            <a:r>
              <a:rPr lang="fr-CH" kern="0" noProof="0" dirty="0">
                <a:effectLst/>
                <a:latin typeface="Arial" panose="020B0604020202020204" pitchFamily="34" charset="0"/>
                <a:ea typeface="MS Mincho" panose="02020609040205080304" pitchFamily="49" charset="-128"/>
                <a:cs typeface="Arial" panose="020B0604020202020204" pitchFamily="34" charset="0"/>
              </a:rPr>
              <a:t>coercition dans le cadre d'un placement ?</a:t>
            </a:r>
            <a:endParaRPr lang="fr-CH" noProof="0" dirty="0">
              <a:latin typeface="Arial" panose="020B0604020202020204" pitchFamily="34" charset="0"/>
              <a:cs typeface="Arial" panose="020B0604020202020204" pitchFamily="34" charset="0"/>
            </a:endParaRPr>
          </a:p>
        </p:txBody>
      </p:sp>
      <p:sp>
        <p:nvSpPr>
          <p:cNvPr id="5" name="Textfeld 7">
            <a:extLst>
              <a:ext uri="{FF2B5EF4-FFF2-40B4-BE49-F238E27FC236}">
                <a16:creationId xmlns:a16="http://schemas.microsoft.com/office/drawing/2014/main" id="{D1E1E08F-8063-55D1-AC8A-F80915A06C4C}"/>
              </a:ext>
            </a:extLst>
          </p:cNvPr>
          <p:cNvSpPr txBox="1"/>
          <p:nvPr/>
        </p:nvSpPr>
        <p:spPr>
          <a:xfrm>
            <a:off x="4966842" y="2507524"/>
            <a:ext cx="2401455" cy="1200329"/>
          </a:xfrm>
          <a:prstGeom prst="rect">
            <a:avLst/>
          </a:prstGeom>
          <a:gradFill>
            <a:gsLst>
              <a:gs pos="100000">
                <a:schemeClr val="bg1"/>
              </a:gs>
              <a:gs pos="59000">
                <a:srgbClr val="CB9904">
                  <a:alpha val="30000"/>
                </a:srgbClr>
              </a:gs>
              <a:gs pos="1000">
                <a:srgbClr val="CB9904"/>
              </a:gs>
            </a:gsLst>
            <a:lin ang="5400000" scaled="0"/>
          </a:gradFill>
        </p:spPr>
        <p:txBody>
          <a:bodyPr wrap="square" rtlCol="0">
            <a:spAutoFit/>
          </a:bodyPr>
          <a:lstStyle/>
          <a:p>
            <a:r>
              <a:rPr lang="fr-CH" noProof="0" dirty="0"/>
              <a:t>À </a:t>
            </a:r>
            <a:r>
              <a:rPr lang="fr-CH" noProof="0" dirty="0">
                <a:latin typeface="Calibri" panose="020F0502020204030204" pitchFamily="34" charset="0"/>
                <a:cs typeface="Calibri" panose="020F0502020204030204" pitchFamily="34" charset="0"/>
              </a:rPr>
              <a:t>l’âge adulte, presque tous et toutes luttent encore avec leurs souvenirs ...</a:t>
            </a:r>
          </a:p>
        </p:txBody>
      </p:sp>
      <p:sp>
        <p:nvSpPr>
          <p:cNvPr id="10" name="Textfeld 7">
            <a:extLst>
              <a:ext uri="{FF2B5EF4-FFF2-40B4-BE49-F238E27FC236}">
                <a16:creationId xmlns:a16="http://schemas.microsoft.com/office/drawing/2014/main" id="{A9D7DA5D-5B08-4260-F36D-F731734E4743}"/>
              </a:ext>
            </a:extLst>
          </p:cNvPr>
          <p:cNvSpPr txBox="1"/>
          <p:nvPr/>
        </p:nvSpPr>
        <p:spPr>
          <a:xfrm>
            <a:off x="4966842" y="4003794"/>
            <a:ext cx="2401455" cy="646331"/>
          </a:xfrm>
          <a:prstGeom prst="rect">
            <a:avLst/>
          </a:prstGeom>
          <a:gradFill>
            <a:gsLst>
              <a:gs pos="100000">
                <a:schemeClr val="bg1"/>
              </a:gs>
              <a:gs pos="59000">
                <a:srgbClr val="CB9904">
                  <a:alpha val="30000"/>
                </a:srgbClr>
              </a:gs>
              <a:gs pos="1000">
                <a:srgbClr val="CB9904"/>
              </a:gs>
            </a:gsLst>
            <a:lin ang="5400000" scaled="0"/>
          </a:gradFill>
        </p:spPr>
        <p:txBody>
          <a:bodyPr wrap="square" rtlCol="0">
            <a:spAutoFit/>
          </a:bodyPr>
          <a:lstStyle/>
          <a:p>
            <a:r>
              <a:rPr lang="fr-CH" noProof="0" dirty="0">
                <a:latin typeface="Calibri" panose="020F0502020204030204" pitchFamily="34" charset="0"/>
                <a:cs typeface="Calibri" panose="020F0502020204030204" pitchFamily="34" charset="0"/>
              </a:rPr>
              <a:t>…et des séquelles tout au long de la vie.</a:t>
            </a:r>
          </a:p>
        </p:txBody>
      </p:sp>
      <p:pic>
        <p:nvPicPr>
          <p:cNvPr id="7" name="Grafik 6">
            <a:extLst>
              <a:ext uri="{FF2B5EF4-FFF2-40B4-BE49-F238E27FC236}">
                <a16:creationId xmlns:a16="http://schemas.microsoft.com/office/drawing/2014/main" id="{E8FA7FEA-9BE6-FBAE-3F88-0AB6526B0B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0210" y="1912952"/>
            <a:ext cx="2769084" cy="3912836"/>
          </a:xfrm>
          <a:prstGeom prst="rect">
            <a:avLst/>
          </a:prstGeom>
        </p:spPr>
      </p:pic>
    </p:spTree>
    <p:extLst>
      <p:ext uri="{BB962C8B-B14F-4D97-AF65-F5344CB8AC3E}">
        <p14:creationId xmlns:p14="http://schemas.microsoft.com/office/powerpoint/2010/main" val="422174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917413E-6977-C842-4211-405362763600}"/>
              </a:ext>
            </a:extLst>
          </p:cNvPr>
          <p:cNvSpPr>
            <a:spLocks noGrp="1"/>
          </p:cNvSpPr>
          <p:nvPr>
            <p:ph type="sldNum" sz="quarter" idx="12"/>
          </p:nvPr>
        </p:nvSpPr>
        <p:spPr/>
        <p:txBody>
          <a:bodyPr/>
          <a:lstStyle/>
          <a:p>
            <a:fld id="{96B04690-5415-440D-982E-F82DC19B1CE7}" type="slidenum">
              <a:rPr lang="de-CH" smtClean="0"/>
              <a:t>9</a:t>
            </a:fld>
            <a:endParaRPr lang="de-CH"/>
          </a:p>
        </p:txBody>
      </p:sp>
      <p:sp>
        <p:nvSpPr>
          <p:cNvPr id="7" name="Titel 1">
            <a:extLst>
              <a:ext uri="{FF2B5EF4-FFF2-40B4-BE49-F238E27FC236}">
                <a16:creationId xmlns:a16="http://schemas.microsoft.com/office/drawing/2014/main" id="{61C5A4EA-C3F7-D09F-508A-B67738103B99}"/>
              </a:ext>
            </a:extLst>
          </p:cNvPr>
          <p:cNvSpPr>
            <a:spLocks noGrp="1"/>
          </p:cNvSpPr>
          <p:nvPr>
            <p:ph type="title"/>
          </p:nvPr>
        </p:nvSpPr>
        <p:spPr>
          <a:xfrm>
            <a:off x="628650" y="365126"/>
            <a:ext cx="7886700" cy="946437"/>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Comment vivait-on sous une mesure de </a:t>
            </a:r>
            <a:br>
              <a:rPr lang="de-CH" kern="0" dirty="0">
                <a:effectLst/>
                <a:latin typeface="Arial" panose="020B0604020202020204" pitchFamily="34" charset="0"/>
                <a:ea typeface="MS Mincho" panose="02020609040205080304" pitchFamily="49" charset="-128"/>
                <a:cs typeface="Arial" panose="020B0604020202020204" pitchFamily="34" charset="0"/>
              </a:rPr>
            </a:br>
            <a:r>
              <a:rPr lang="de-CH" kern="0" dirty="0" err="1">
                <a:effectLst/>
                <a:latin typeface="Arial" panose="020B0604020202020204" pitchFamily="34" charset="0"/>
                <a:ea typeface="MS Mincho" panose="02020609040205080304" pitchFamily="49" charset="-128"/>
                <a:cs typeface="Arial" panose="020B0604020202020204" pitchFamily="34" charset="0"/>
              </a:rPr>
              <a:t>coercition</a:t>
            </a:r>
            <a:r>
              <a:rPr lang="de-CH" kern="0" dirty="0">
                <a:effectLst/>
                <a:latin typeface="Arial" panose="020B0604020202020204" pitchFamily="34" charset="0"/>
                <a:ea typeface="MS Mincho" panose="02020609040205080304" pitchFamily="49" charset="-128"/>
                <a:cs typeface="Arial" panose="020B0604020202020204" pitchFamily="34" charset="0"/>
              </a:rPr>
              <a:t> </a:t>
            </a:r>
            <a:r>
              <a:rPr lang="de-CH" kern="0" dirty="0" err="1">
                <a:effectLst/>
                <a:latin typeface="Arial" panose="020B0604020202020204" pitchFamily="34" charset="0"/>
                <a:ea typeface="MS Mincho" panose="02020609040205080304" pitchFamily="49" charset="-128"/>
                <a:cs typeface="Arial" panose="020B0604020202020204" pitchFamily="34" charset="0"/>
              </a:rPr>
              <a:t>dans</a:t>
            </a:r>
            <a:r>
              <a:rPr lang="de-CH" kern="0" dirty="0">
                <a:effectLst/>
                <a:latin typeface="Arial" panose="020B0604020202020204" pitchFamily="34" charset="0"/>
                <a:ea typeface="MS Mincho" panose="02020609040205080304" pitchFamily="49" charset="-128"/>
                <a:cs typeface="Arial" panose="020B0604020202020204" pitchFamily="34" charset="0"/>
              </a:rPr>
              <a:t> le cadre d'un placement ?</a:t>
            </a:r>
            <a:endParaRPr lang="de-CH" dirty="0">
              <a:latin typeface="Arial" panose="020B0604020202020204" pitchFamily="34" charset="0"/>
              <a:cs typeface="Arial" panose="020B0604020202020204" pitchFamily="34" charset="0"/>
            </a:endParaRPr>
          </a:p>
        </p:txBody>
      </p:sp>
      <p:pic>
        <p:nvPicPr>
          <p:cNvPr id="4" name="Grafik 3" descr="Ein Bild, das Text, Entwurf, Zeichnung, Clipart enthält.&#10;&#10;Automatisch generierte Beschreibung">
            <a:extLst>
              <a:ext uri="{FF2B5EF4-FFF2-40B4-BE49-F238E27FC236}">
                <a16:creationId xmlns:a16="http://schemas.microsoft.com/office/drawing/2014/main" id="{2EACF5F9-B4D6-9EAD-BE2C-DFB4B704B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28" y="1829967"/>
            <a:ext cx="7610622" cy="4179194"/>
          </a:xfrm>
          <a:prstGeom prst="rect">
            <a:avLst/>
          </a:prstGeom>
          <a:ln>
            <a:solidFill>
              <a:srgbClr val="CB9904"/>
            </a:solidFill>
          </a:ln>
        </p:spPr>
      </p:pic>
    </p:spTree>
    <p:extLst>
      <p:ext uri="{BB962C8B-B14F-4D97-AF65-F5344CB8AC3E}">
        <p14:creationId xmlns:p14="http://schemas.microsoft.com/office/powerpoint/2010/main" val="324914412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005af3-36cc-4e83-9a94-e41c6eb5a0e7" xsi:nil="true"/>
    <lcf76f155ced4ddcb4097134ff3c332f xmlns="287ed6a5-074f-4c58-9953-214a9dfe55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C68056FA28A140A8C086D4E3855942" ma:contentTypeVersion="14" ma:contentTypeDescription="Crée un document." ma:contentTypeScope="" ma:versionID="95b1bd00eb31f4686df31b174b84088a">
  <xsd:schema xmlns:xsd="http://www.w3.org/2001/XMLSchema" xmlns:xs="http://www.w3.org/2001/XMLSchema" xmlns:p="http://schemas.microsoft.com/office/2006/metadata/properties" xmlns:ns2="287ed6a5-074f-4c58-9953-214a9dfe55c3" xmlns:ns3="8d005af3-36cc-4e83-9a94-e41c6eb5a0e7" targetNamespace="http://schemas.microsoft.com/office/2006/metadata/properties" ma:root="true" ma:fieldsID="2c7d28216411fa43e64b1faea9ddae99" ns2:_="" ns3:_="">
    <xsd:import namespace="287ed6a5-074f-4c58-9953-214a9dfe55c3"/>
    <xsd:import namespace="8d005af3-36cc-4e83-9a94-e41c6eb5a0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ed6a5-074f-4c58-9953-214a9dfe5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ce3995b0-7def-46d6-adb5-cc40ea276da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005af3-36cc-4e83-9a94-e41c6eb5a0e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75b4cdc-8937-45a1-8744-c4ea1962ee1f}" ma:internalName="TaxCatchAll" ma:showField="CatchAllData" ma:web="8d005af3-36cc-4e83-9a94-e41c6eb5a0e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A62F47-8E89-4E33-B853-A4583D5FF761}">
  <ds:schemaRefs>
    <ds:schemaRef ds:uri="http://schemas.microsoft.com/office/2006/metadata/properties"/>
    <ds:schemaRef ds:uri="http://schemas.microsoft.com/office/infopath/2007/PartnerControls"/>
    <ds:schemaRef ds:uri="8d005af3-36cc-4e83-9a94-e41c6eb5a0e7"/>
    <ds:schemaRef ds:uri="287ed6a5-074f-4c58-9953-214a9dfe55c3"/>
  </ds:schemaRefs>
</ds:datastoreItem>
</file>

<file path=customXml/itemProps2.xml><?xml version="1.0" encoding="utf-8"?>
<ds:datastoreItem xmlns:ds="http://schemas.openxmlformats.org/officeDocument/2006/customXml" ds:itemID="{3B61A20B-46EB-45C2-A44D-5F59F108E438}">
  <ds:schemaRefs>
    <ds:schemaRef ds:uri="http://schemas.microsoft.com/sharepoint/v3/contenttype/forms"/>
  </ds:schemaRefs>
</ds:datastoreItem>
</file>

<file path=customXml/itemProps3.xml><?xml version="1.0" encoding="utf-8"?>
<ds:datastoreItem xmlns:ds="http://schemas.openxmlformats.org/officeDocument/2006/customXml" ds:itemID="{973E275A-AA46-430E-8751-E484AF720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ed6a5-074f-4c58-9953-214a9dfe55c3"/>
    <ds:schemaRef ds:uri="8d005af3-36cc-4e83-9a94-e41c6eb5a0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669</Words>
  <Application>Microsoft Office PowerPoint</Application>
  <PresentationFormat>Bildschirmpräsentation (4:3)</PresentationFormat>
  <Paragraphs>76</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Aptos</vt:lpstr>
      <vt:lpstr>Aptos Display</vt:lpstr>
      <vt:lpstr>Arial</vt:lpstr>
      <vt:lpstr>Calibri</vt:lpstr>
      <vt:lpstr>Wingdings</vt:lpstr>
      <vt:lpstr>Office</vt:lpstr>
      <vt:lpstr>B.2  Comment se déroule la vie dans le cadre d'une mesure  de coercition / d'un placement ?</vt:lpstr>
      <vt:lpstr>Comment vivait-on sous une mesure de  coercition dans le cadre d'un placement ?</vt:lpstr>
      <vt:lpstr>Comment vivait-on sous une mesure de  coercition dans le cadre d'un placement ?</vt:lpstr>
      <vt:lpstr>Comment vivait-on sous une mesure de  coercition dans le cadre d'un placement ?</vt:lpstr>
      <vt:lpstr>Comment vivait-on sous une mesure de  coercition dans le cadre d'un placement ?</vt:lpstr>
      <vt:lpstr>Comment vivait-on sous une mesure de  coercition dans le cadre d'un placement ?</vt:lpstr>
      <vt:lpstr>Comment vivait-on sous une mesure de  coercition dans le cadre d'un placement ?</vt:lpstr>
      <vt:lpstr>Comment vivait-on sous une mesure de  coercition dans le cadre d'un placement ?</vt:lpstr>
      <vt:lpstr>Comment vivait-on sous une mesure de  coercition dans le cadre d'un placement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keywords>, docId:B3B9D099EEF6E587D9193058955EED46</cp:keywords>
  <cp:lastModifiedBy>Utz Hans PH Luzern</cp:lastModifiedBy>
  <cp:revision>54</cp:revision>
  <dcterms:created xsi:type="dcterms:W3CDTF">2024-04-14T06:19:19Z</dcterms:created>
  <dcterms:modified xsi:type="dcterms:W3CDTF">2024-12-26T19:52:19Z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0x01010026C68056FA28A140A8C086D4E3855942</vt:lpwstr>
  </property>
  <property fmtid="{D5CDD505-2E9C-101B-9397-08002B2CF9AE}" pid="3" name="MediaServiceImageTags">
    <vt:lpwstr/>
  </property>
</Properties>
</file>