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60" r:id="rId4"/>
    <p:sldId id="259" r:id="rId5"/>
    <p:sldId id="267"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9904"/>
    <a:srgbClr val="BFA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9" d="100"/>
          <a:sy n="99" d="100"/>
        </p:scale>
        <p:origin x="17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32B4-70CF-47E3-A586-FEA3797D23C9}" type="datetimeFigureOut">
              <a:rPr lang="de-CH" smtClean="0"/>
              <a:t>21.10.2024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9ADD-BE6D-4FB6-8276-14AA2458CCB6}" type="slidenum">
              <a:rPr lang="de-CH" smtClean="0"/>
              <a:t>‹Nr.›</a:t>
            </a:fld>
            <a:endParaRPr lang="de-CH"/>
          </a:p>
        </p:txBody>
      </p:sp>
    </p:spTree>
    <p:extLst>
      <p:ext uri="{BB962C8B-B14F-4D97-AF65-F5344CB8AC3E}">
        <p14:creationId xmlns:p14="http://schemas.microsoft.com/office/powerpoint/2010/main" val="325033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rPr>
              <a:t>Hier handelt es sich um die Visualisierung als Ganzes. In den folgenden Slides wird sie eingeleitet und Schritt für Schritt aufgebaut. </a:t>
            </a:r>
          </a:p>
          <a:p>
            <a:endParaRPr lang="de-CH" dirty="0"/>
          </a:p>
        </p:txBody>
      </p:sp>
      <p:sp>
        <p:nvSpPr>
          <p:cNvPr id="4" name="Foliennummernplatzhalter 3"/>
          <p:cNvSpPr>
            <a:spLocks noGrp="1"/>
          </p:cNvSpPr>
          <p:nvPr>
            <p:ph type="sldNum" sz="quarter" idx="5"/>
          </p:nvPr>
        </p:nvSpPr>
        <p:spPr/>
        <p:txBody>
          <a:bodyPr/>
          <a:lstStyle/>
          <a:p>
            <a:fld id="{C6269ADD-BE6D-4FB6-8276-14AA2458CCB6}" type="slidenum">
              <a:rPr lang="de-CH" smtClean="0"/>
              <a:t>1</a:t>
            </a:fld>
            <a:endParaRPr lang="de-CH"/>
          </a:p>
        </p:txBody>
      </p:sp>
    </p:spTree>
    <p:extLst>
      <p:ext uri="{BB962C8B-B14F-4D97-AF65-F5344CB8AC3E}">
        <p14:creationId xmlns:p14="http://schemas.microsoft.com/office/powerpoint/2010/main" val="222899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Fürsorgerische Zwangsmassnahmen und Fremdplatzierungen werden hier am Beispiel eines Kindes, das ihnen von Jugend auf unterworfen ist, dargestellt. Zwangsmassnahmen konnten und können zwar auch erst Erwachsene treffen, aber bei der Mehrzahl der Menschen, die einen Solidaritätsbeitrag beantragen (allerdings eine nicht repräsentative Auswahl), handelt es sich um solche, die als Kind ihnen ausgesetzt waren. </a:t>
            </a:r>
          </a:p>
        </p:txBody>
      </p:sp>
      <p:sp>
        <p:nvSpPr>
          <p:cNvPr id="4" name="Foliennummernplatzhalter 3"/>
          <p:cNvSpPr>
            <a:spLocks noGrp="1"/>
          </p:cNvSpPr>
          <p:nvPr>
            <p:ph type="sldNum" sz="quarter" idx="5"/>
          </p:nvPr>
        </p:nvSpPr>
        <p:spPr/>
        <p:txBody>
          <a:bodyPr/>
          <a:lstStyle/>
          <a:p>
            <a:fld id="{C6269ADD-BE6D-4FB6-8276-14AA2458CCB6}" type="slidenum">
              <a:rPr lang="de-CH" smtClean="0"/>
              <a:t>2</a:t>
            </a:fld>
            <a:endParaRPr lang="de-CH"/>
          </a:p>
        </p:txBody>
      </p:sp>
    </p:spTree>
    <p:extLst>
      <p:ext uri="{BB962C8B-B14F-4D97-AF65-F5344CB8AC3E}">
        <p14:creationId xmlns:p14="http://schemas.microsoft.com/office/powerpoint/2010/main" val="212712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Ein Kind konnte eine Einweisung in ein Heim oder die Fremdplatzierung bei einer Pflegefamilie auch positiv erleben. </a:t>
            </a:r>
          </a:p>
        </p:txBody>
      </p:sp>
      <p:sp>
        <p:nvSpPr>
          <p:cNvPr id="4" name="Foliennummernplatzhalter 3"/>
          <p:cNvSpPr>
            <a:spLocks noGrp="1"/>
          </p:cNvSpPr>
          <p:nvPr>
            <p:ph type="sldNum" sz="quarter" idx="5"/>
          </p:nvPr>
        </p:nvSpPr>
        <p:spPr/>
        <p:txBody>
          <a:bodyPr/>
          <a:lstStyle/>
          <a:p>
            <a:fld id="{C6269ADD-BE6D-4FB6-8276-14AA2458CCB6}" type="slidenum">
              <a:rPr lang="de-CH" smtClean="0"/>
              <a:t>3</a:t>
            </a:fld>
            <a:endParaRPr lang="de-CH"/>
          </a:p>
        </p:txBody>
      </p:sp>
    </p:spTree>
    <p:extLst>
      <p:ext uri="{BB962C8B-B14F-4D97-AF65-F5344CB8AC3E}">
        <p14:creationId xmlns:p14="http://schemas.microsoft.com/office/powerpoint/2010/main" val="26610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In den meisten Fälle allerdings musste es negative Erfahrungen machen. Diese konnten ganz unterschiedlich ausfallen. Die Schülerinnen und Schüler werden aus der Bearbeitung einer Zeitzeugenerzählung konkrete Beispiele einbringen. </a:t>
            </a:r>
          </a:p>
        </p:txBody>
      </p:sp>
      <p:sp>
        <p:nvSpPr>
          <p:cNvPr id="4" name="Foliennummernplatzhalter 3"/>
          <p:cNvSpPr>
            <a:spLocks noGrp="1"/>
          </p:cNvSpPr>
          <p:nvPr>
            <p:ph type="sldNum" sz="quarter" idx="5"/>
          </p:nvPr>
        </p:nvSpPr>
        <p:spPr/>
        <p:txBody>
          <a:bodyPr/>
          <a:lstStyle/>
          <a:p>
            <a:fld id="{C6269ADD-BE6D-4FB6-8276-14AA2458CCB6}" type="slidenum">
              <a:rPr lang="de-CH" smtClean="0"/>
              <a:t>4</a:t>
            </a:fld>
            <a:endParaRPr lang="de-CH"/>
          </a:p>
        </p:txBody>
      </p:sp>
    </p:spTree>
    <p:extLst>
      <p:ext uri="{BB962C8B-B14F-4D97-AF65-F5344CB8AC3E}">
        <p14:creationId xmlns:p14="http://schemas.microsoft.com/office/powerpoint/2010/main" val="217062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In den meisten Fälle allerdings musste es negative Erfahrungen machen. Diese konnten ganz unterschiedlich ausfallen. Die Schülerinnen und Schüler werden aus der Bearbeitung einer Zeitzeugenerzählung konkrete Beispiele einbringen. </a:t>
            </a:r>
          </a:p>
        </p:txBody>
      </p:sp>
      <p:sp>
        <p:nvSpPr>
          <p:cNvPr id="4" name="Foliennummernplatzhalter 3"/>
          <p:cNvSpPr>
            <a:spLocks noGrp="1"/>
          </p:cNvSpPr>
          <p:nvPr>
            <p:ph type="sldNum" sz="quarter" idx="5"/>
          </p:nvPr>
        </p:nvSpPr>
        <p:spPr/>
        <p:txBody>
          <a:bodyPr/>
          <a:lstStyle/>
          <a:p>
            <a:fld id="{C6269ADD-BE6D-4FB6-8276-14AA2458CCB6}" type="slidenum">
              <a:rPr lang="de-CH" smtClean="0"/>
              <a:t>5</a:t>
            </a:fld>
            <a:endParaRPr lang="de-CH"/>
          </a:p>
        </p:txBody>
      </p:sp>
    </p:spTree>
    <p:extLst>
      <p:ext uri="{BB962C8B-B14F-4D97-AF65-F5344CB8AC3E}">
        <p14:creationId xmlns:p14="http://schemas.microsoft.com/office/powerpoint/2010/main" val="187253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Dazu gibt es aus den Erzählungen der Zeitzeuginnen/Zeitzeugen zahlreiche Beispiele, an die sich die Schüler:innen erinnern werden. </a:t>
            </a:r>
          </a:p>
        </p:txBody>
      </p:sp>
      <p:sp>
        <p:nvSpPr>
          <p:cNvPr id="4" name="Foliennummernplatzhalter 3"/>
          <p:cNvSpPr>
            <a:spLocks noGrp="1"/>
          </p:cNvSpPr>
          <p:nvPr>
            <p:ph type="sldNum" sz="quarter" idx="5"/>
          </p:nvPr>
        </p:nvSpPr>
        <p:spPr/>
        <p:txBody>
          <a:bodyPr/>
          <a:lstStyle/>
          <a:p>
            <a:fld id="{C6269ADD-BE6D-4FB6-8276-14AA2458CCB6}" type="slidenum">
              <a:rPr lang="de-CH" smtClean="0"/>
              <a:t>6</a:t>
            </a:fld>
            <a:endParaRPr lang="de-CH"/>
          </a:p>
        </p:txBody>
      </p:sp>
    </p:spTree>
    <p:extLst>
      <p:ext uri="{BB962C8B-B14F-4D97-AF65-F5344CB8AC3E}">
        <p14:creationId xmlns:p14="http://schemas.microsoft.com/office/powerpoint/2010/main" val="42715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Dies schildern alle fünf Zeitzeuginnen und Zeitzeugen sehr eindrücklich. </a:t>
            </a:r>
          </a:p>
        </p:txBody>
      </p:sp>
      <p:sp>
        <p:nvSpPr>
          <p:cNvPr id="4" name="Foliennummernplatzhalter 3"/>
          <p:cNvSpPr>
            <a:spLocks noGrp="1"/>
          </p:cNvSpPr>
          <p:nvPr>
            <p:ph type="sldNum" sz="quarter" idx="5"/>
          </p:nvPr>
        </p:nvSpPr>
        <p:spPr/>
        <p:txBody>
          <a:bodyPr/>
          <a:lstStyle/>
          <a:p>
            <a:fld id="{C6269ADD-BE6D-4FB6-8276-14AA2458CCB6}" type="slidenum">
              <a:rPr lang="de-CH" smtClean="0"/>
              <a:t>7</a:t>
            </a:fld>
            <a:endParaRPr lang="de-CH"/>
          </a:p>
        </p:txBody>
      </p:sp>
    </p:spTree>
    <p:extLst>
      <p:ext uri="{BB962C8B-B14F-4D97-AF65-F5344CB8AC3E}">
        <p14:creationId xmlns:p14="http://schemas.microsoft.com/office/powerpoint/2010/main" val="271172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Obwohl alle Zeitzeuginnen und Zeitzeugen unter den Nachwirkungen der Zwangsmassnahmen und Fremdplatzierungen leiden, konnten sie darüber hinwegkommen – das die Voraussetzung dafür,. dass sie überhaupt davon erzählen können. Es muss aber davon ausgegangen werden, dass dies der Mehrheit der Betroffenen nicht möglich ist. </a:t>
            </a:r>
          </a:p>
        </p:txBody>
      </p:sp>
      <p:sp>
        <p:nvSpPr>
          <p:cNvPr id="4" name="Foliennummernplatzhalter 3"/>
          <p:cNvSpPr>
            <a:spLocks noGrp="1"/>
          </p:cNvSpPr>
          <p:nvPr>
            <p:ph type="sldNum" sz="quarter" idx="5"/>
          </p:nvPr>
        </p:nvSpPr>
        <p:spPr/>
        <p:txBody>
          <a:bodyPr/>
          <a:lstStyle/>
          <a:p>
            <a:fld id="{C6269ADD-BE6D-4FB6-8276-14AA2458CCB6}" type="slidenum">
              <a:rPr lang="de-CH" smtClean="0"/>
              <a:t>8</a:t>
            </a:fld>
            <a:endParaRPr lang="de-CH"/>
          </a:p>
        </p:txBody>
      </p:sp>
    </p:spTree>
    <p:extLst>
      <p:ext uri="{BB962C8B-B14F-4D97-AF65-F5344CB8AC3E}">
        <p14:creationId xmlns:p14="http://schemas.microsoft.com/office/powerpoint/2010/main" val="226608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Visualisierung als Ganzes</a:t>
            </a:r>
          </a:p>
        </p:txBody>
      </p:sp>
      <p:sp>
        <p:nvSpPr>
          <p:cNvPr id="4" name="Foliennummernplatzhalter 3"/>
          <p:cNvSpPr>
            <a:spLocks noGrp="1"/>
          </p:cNvSpPr>
          <p:nvPr>
            <p:ph type="sldNum" sz="quarter" idx="5"/>
          </p:nvPr>
        </p:nvSpPr>
        <p:spPr/>
        <p:txBody>
          <a:bodyPr/>
          <a:lstStyle/>
          <a:p>
            <a:fld id="{C6269ADD-BE6D-4FB6-8276-14AA2458CCB6}" type="slidenum">
              <a:rPr lang="de-CH" smtClean="0"/>
              <a:t>9</a:t>
            </a:fld>
            <a:endParaRPr lang="de-CH"/>
          </a:p>
        </p:txBody>
      </p:sp>
    </p:spTree>
    <p:extLst>
      <p:ext uri="{BB962C8B-B14F-4D97-AF65-F5344CB8AC3E}">
        <p14:creationId xmlns:p14="http://schemas.microsoft.com/office/powerpoint/2010/main" val="196074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DE"/>
              <a:t>www.fuersorge-zwang.ch</a:t>
            </a:r>
            <a:endParaRPr lang="de-CH" dirty="0"/>
          </a:p>
        </p:txBody>
      </p:sp>
      <p:sp>
        <p:nvSpPr>
          <p:cNvPr id="5" name="Footer Placeholder 4"/>
          <p:cNvSpPr>
            <a:spLocks noGrp="1"/>
          </p:cNvSpPr>
          <p:nvPr>
            <p:ph type="ftr" sz="quarter" idx="11"/>
          </p:nvPr>
        </p:nvSpPr>
        <p:spPr/>
        <p:txBody>
          <a:bodyPr/>
          <a:lstStyle/>
          <a:p>
            <a:r>
              <a:rPr lang="de-CH" dirty="0" err="1"/>
              <a:t>B.2</a:t>
            </a:r>
            <a:r>
              <a:rPr lang="de-CH" dirty="0"/>
              <a:t>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DE"/>
              <a:t>www.fuersorge-zwang.ch</a:t>
            </a:r>
            <a:endParaRPr lang="de-CH" dirty="0"/>
          </a:p>
        </p:txBody>
      </p:sp>
      <p:sp>
        <p:nvSpPr>
          <p:cNvPr id="5" name="Footer Placeholder 4"/>
          <p:cNvSpPr>
            <a:spLocks noGrp="1"/>
          </p:cNvSpPr>
          <p:nvPr>
            <p:ph type="ftr" sz="quarter" idx="11"/>
          </p:nvPr>
        </p:nvSpPr>
        <p:spPr/>
        <p:txBody>
          <a:bodyPr/>
          <a:lstStyle/>
          <a:p>
            <a:r>
              <a:rPr lang="de-CH" dirty="0" err="1"/>
              <a:t>B.2</a:t>
            </a:r>
            <a:r>
              <a:rPr lang="de-CH" dirty="0"/>
              <a:t>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www.fuersorge-zwang.ch</a:t>
            </a:r>
            <a:endParaRPr lang="de-CH"/>
          </a:p>
        </p:txBody>
      </p:sp>
      <p:sp>
        <p:nvSpPr>
          <p:cNvPr id="8" name="Footer Placeholder 7"/>
          <p:cNvSpPr>
            <a:spLocks noGrp="1"/>
          </p:cNvSpPr>
          <p:nvPr>
            <p:ph type="ftr" sz="quarter" idx="11"/>
          </p:nvPr>
        </p:nvSpPr>
        <p:spPr/>
        <p:txBody>
          <a:bodyPr/>
          <a:lstStyle/>
          <a:p>
            <a:r>
              <a:rPr lang="de-CH"/>
              <a:t>B.2 Leben</a:t>
            </a:r>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www.fuersorge-zwang.ch</a:t>
            </a:r>
            <a:endParaRPr lang="de-CH"/>
          </a:p>
        </p:txBody>
      </p:sp>
      <p:sp>
        <p:nvSpPr>
          <p:cNvPr id="4" name="Footer Placeholder 3"/>
          <p:cNvSpPr>
            <a:spLocks noGrp="1"/>
          </p:cNvSpPr>
          <p:nvPr>
            <p:ph type="ftr" sz="quarter" idx="11"/>
          </p:nvPr>
        </p:nvSpPr>
        <p:spPr/>
        <p:txBody>
          <a:bodyPr/>
          <a:lstStyle/>
          <a:p>
            <a:r>
              <a:rPr lang="de-CH"/>
              <a:t>B.2 Leben</a:t>
            </a:r>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www.fuersorge-zwang.ch</a:t>
            </a:r>
            <a:endParaRPr lang="de-CH"/>
          </a:p>
        </p:txBody>
      </p:sp>
      <p:sp>
        <p:nvSpPr>
          <p:cNvPr id="3" name="Footer Placeholder 2"/>
          <p:cNvSpPr>
            <a:spLocks noGrp="1"/>
          </p:cNvSpPr>
          <p:nvPr>
            <p:ph type="ftr" sz="quarter" idx="11"/>
          </p:nvPr>
        </p:nvSpPr>
        <p:spPr/>
        <p:txBody>
          <a:bodyPr/>
          <a:lstStyle/>
          <a:p>
            <a:r>
              <a:rPr lang="de-CH"/>
              <a:t>B.2 Leben</a:t>
            </a:r>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de-DE"/>
              <a:t>www.fuersorge-zwang.ch</a:t>
            </a:r>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CH"/>
              <a:t>B.2 Leben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52945-516C-806F-A628-4F0FB8E3A2F6}"/>
              </a:ext>
            </a:extLst>
          </p:cNvPr>
          <p:cNvSpPr>
            <a:spLocks noGrp="1"/>
          </p:cNvSpPr>
          <p:nvPr>
            <p:ph type="ctrTitle"/>
          </p:nvPr>
        </p:nvSpPr>
        <p:spPr>
          <a:xfrm>
            <a:off x="731979" y="534166"/>
            <a:ext cx="7772400" cy="1497834"/>
          </a:xfrm>
        </p:spPr>
        <p:txBody>
          <a:bodyPr>
            <a:noAutofit/>
          </a:bodyPr>
          <a:lstStyle/>
          <a:p>
            <a:r>
              <a:rPr lang="de-CH" dirty="0" err="1"/>
              <a:t>B.2</a:t>
            </a:r>
            <a:br>
              <a:rPr lang="de-CH" dirty="0"/>
            </a:br>
            <a:r>
              <a:rPr lang="de-CH" kern="0" spc="-150" dirty="0">
                <a:effectLst/>
                <a:ea typeface="MS Mincho" panose="02020609040205080304" pitchFamily="49" charset="-128"/>
              </a:rPr>
              <a:t>Wie lebte es sich unter einer Zwangs-massnahme / in einer Fremdplatzierung?</a:t>
            </a:r>
            <a:endParaRPr lang="de-CH" spc="-150" dirty="0"/>
          </a:p>
        </p:txBody>
      </p:sp>
      <p:sp>
        <p:nvSpPr>
          <p:cNvPr id="3" name="Foliennummernplatzhalter 2">
            <a:extLst>
              <a:ext uri="{FF2B5EF4-FFF2-40B4-BE49-F238E27FC236}">
                <a16:creationId xmlns:a16="http://schemas.microsoft.com/office/drawing/2014/main" id="{7BDC57C3-E4ED-098A-A4B8-B89A4E2FE147}"/>
              </a:ext>
            </a:extLst>
          </p:cNvPr>
          <p:cNvSpPr>
            <a:spLocks noGrp="1"/>
          </p:cNvSpPr>
          <p:nvPr>
            <p:ph type="sldNum" sz="quarter" idx="12"/>
          </p:nvPr>
        </p:nvSpPr>
        <p:spPr/>
        <p:txBody>
          <a:bodyPr/>
          <a:lstStyle/>
          <a:p>
            <a:fld id="{96B04690-5415-440D-982E-F82DC19B1CE7}" type="slidenum">
              <a:rPr lang="de-CH" smtClean="0"/>
              <a:t>1</a:t>
            </a:fld>
            <a:endParaRPr lang="de-CH"/>
          </a:p>
        </p:txBody>
      </p:sp>
      <p:pic>
        <p:nvPicPr>
          <p:cNvPr id="8" name="Grafik 7" descr="Ein Bild, das Text, Entwurf, Zeichnung, Clipart enthält.&#10;&#10;Automatisch generierte Beschreibung">
            <a:extLst>
              <a:ext uri="{FF2B5EF4-FFF2-40B4-BE49-F238E27FC236}">
                <a16:creationId xmlns:a16="http://schemas.microsoft.com/office/drawing/2014/main" id="{C8B1A8E5-DDD6-A82F-29D2-7F4F30D00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89" y="2032000"/>
            <a:ext cx="8355979" cy="4579970"/>
          </a:xfrm>
          <a:prstGeom prst="rect">
            <a:avLst/>
          </a:prstGeom>
          <a:ln>
            <a:solidFill>
              <a:srgbClr val="CB9904"/>
            </a:solidFill>
          </a:ln>
        </p:spPr>
      </p:pic>
      <p:sp>
        <p:nvSpPr>
          <p:cNvPr id="4" name="Rechteck: abgerundete Ecken 3">
            <a:extLst>
              <a:ext uri="{FF2B5EF4-FFF2-40B4-BE49-F238E27FC236}">
                <a16:creationId xmlns:a16="http://schemas.microsoft.com/office/drawing/2014/main" id="{4B12A1BA-2D3D-78DE-E4B5-E0D8C7BAC2BE}"/>
              </a:ext>
            </a:extLst>
          </p:cNvPr>
          <p:cNvSpPr/>
          <p:nvPr/>
        </p:nvSpPr>
        <p:spPr>
          <a:xfrm>
            <a:off x="4077852" y="490676"/>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5183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30E5F-6591-D91A-56C7-37A888807849}"/>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2</a:t>
            </a:fld>
            <a:endParaRPr lang="de-CH"/>
          </a:p>
        </p:txBody>
      </p:sp>
      <p:pic>
        <p:nvPicPr>
          <p:cNvPr id="5" name="Grafik 4" descr="Ein Bild, das Text, Schrift, Symbol, Clipart enthält.&#10;&#10;Automatisch generierte Beschreibung">
            <a:extLst>
              <a:ext uri="{FF2B5EF4-FFF2-40B4-BE49-F238E27FC236}">
                <a16:creationId xmlns:a16="http://schemas.microsoft.com/office/drawing/2014/main" id="{E0CAE442-F6F7-35A5-A6DC-840CCE95FA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4058" y="2491221"/>
            <a:ext cx="2120900" cy="2152650"/>
          </a:xfrm>
          <a:prstGeom prst="rect">
            <a:avLst/>
          </a:prstGeom>
        </p:spPr>
      </p:pic>
      <p:sp>
        <p:nvSpPr>
          <p:cNvPr id="6" name="Textfeld 5">
            <a:extLst>
              <a:ext uri="{FF2B5EF4-FFF2-40B4-BE49-F238E27FC236}">
                <a16:creationId xmlns:a16="http://schemas.microsoft.com/office/drawing/2014/main" id="{006C4E09-B978-86E0-7B1B-83A529E2B567}"/>
              </a:ext>
            </a:extLst>
          </p:cNvPr>
          <p:cNvSpPr txBox="1"/>
          <p:nvPr/>
        </p:nvSpPr>
        <p:spPr>
          <a:xfrm>
            <a:off x="3515013" y="2413384"/>
            <a:ext cx="4324928" cy="2308324"/>
          </a:xfrm>
          <a:prstGeom prst="rect">
            <a:avLst/>
          </a:prstGeom>
          <a:gradFill>
            <a:gsLst>
              <a:gs pos="100000">
                <a:schemeClr val="bg1"/>
              </a:gs>
              <a:gs pos="50000">
                <a:srgbClr val="CB9904">
                  <a:alpha val="58000"/>
                </a:srgbClr>
              </a:gs>
              <a:gs pos="1000">
                <a:srgbClr val="CB9904"/>
              </a:gs>
            </a:gsLst>
            <a:lin ang="0" scaled="0"/>
          </a:gradFill>
        </p:spPr>
        <p:txBody>
          <a:bodyPr wrap="square" rtlCol="0">
            <a:spAutoFit/>
          </a:bodyPr>
          <a:lstStyle/>
          <a:p>
            <a:r>
              <a:rPr lang="de-CH" dirty="0">
                <a:latin typeface="Calibri" panose="020F0502020204030204" pitchFamily="34" charset="0"/>
                <a:cs typeface="Calibri" panose="020F0502020204030204" pitchFamily="34" charset="0"/>
              </a:rPr>
              <a:t>Ein Kind …</a:t>
            </a:r>
          </a:p>
          <a:p>
            <a:r>
              <a:rPr lang="de-CH" dirty="0">
                <a:latin typeface="Calibri" panose="020F0502020204030204" pitchFamily="34" charset="0"/>
                <a:cs typeface="Calibri" panose="020F0502020204030204" pitchFamily="34" charset="0"/>
              </a:rPr>
              <a:t>… vielleicht von den Eltern ausgesetzt</a:t>
            </a:r>
          </a:p>
          <a:p>
            <a:r>
              <a:rPr lang="de-CH" dirty="0">
                <a:latin typeface="Calibri" panose="020F0502020204030204" pitchFamily="34" charset="0"/>
                <a:cs typeface="Calibri" panose="020F0502020204030204" pitchFamily="34" charset="0"/>
              </a:rPr>
              <a:t>… vielleicht in armen Verhältnissen </a:t>
            </a:r>
          </a:p>
          <a:p>
            <a:r>
              <a:rPr lang="de-CH" dirty="0">
                <a:latin typeface="Calibri" panose="020F0502020204030204" pitchFamily="34" charset="0"/>
                <a:cs typeface="Calibri" panose="020F0502020204030204" pitchFamily="34" charset="0"/>
              </a:rPr>
              <a:t>… vielleicht einer unverheirateten Mutter</a:t>
            </a:r>
          </a:p>
          <a:p>
            <a:endParaRPr lang="de-CH" dirty="0">
              <a:latin typeface="Calibri" panose="020F0502020204030204" pitchFamily="34" charset="0"/>
              <a:cs typeface="Calibri" panose="020F0502020204030204" pitchFamily="34" charset="0"/>
            </a:endParaRPr>
          </a:p>
          <a:p>
            <a:pPr marL="2170113" indent="-285750">
              <a:buFont typeface="Wingdings" panose="05000000000000000000" pitchFamily="2" charset="2"/>
              <a:buChar char="Ø"/>
            </a:pPr>
            <a:r>
              <a:rPr lang="de-CH" dirty="0">
                <a:latin typeface="Calibri" panose="020F0502020204030204" pitchFamily="34" charset="0"/>
                <a:cs typeface="Calibri" panose="020F0502020204030204" pitchFamily="34" charset="0"/>
              </a:rPr>
              <a:t>wohin? </a:t>
            </a:r>
          </a:p>
          <a:p>
            <a:pPr marL="2170113" indent="-285750">
              <a:buFont typeface="Wingdings" panose="05000000000000000000" pitchFamily="2" charset="2"/>
              <a:buChar char="Ø"/>
            </a:pPr>
            <a:r>
              <a:rPr lang="de-CH" dirty="0">
                <a:latin typeface="Calibri" panose="020F0502020204030204" pitchFamily="34" charset="0"/>
                <a:cs typeface="Calibri" panose="020F0502020204030204" pitchFamily="34" charset="0"/>
              </a:rPr>
              <a:t>zu wem?</a:t>
            </a:r>
          </a:p>
          <a:p>
            <a:pPr marL="2170113" indent="-285750">
              <a:buFont typeface="Wingdings" panose="05000000000000000000" pitchFamily="2" charset="2"/>
              <a:buChar char="Ø"/>
            </a:pPr>
            <a:r>
              <a:rPr lang="de-CH" dirty="0">
                <a:latin typeface="Calibri" panose="020F0502020204030204" pitchFamily="34" charset="0"/>
                <a:cs typeface="Calibri" panose="020F0502020204030204" pitchFamily="34" charset="0"/>
              </a:rPr>
              <a:t>wie geht es weiter?</a:t>
            </a:r>
          </a:p>
        </p:txBody>
      </p:sp>
      <p:cxnSp>
        <p:nvCxnSpPr>
          <p:cNvPr id="8" name="Gerader Verbinder 7">
            <a:extLst>
              <a:ext uri="{FF2B5EF4-FFF2-40B4-BE49-F238E27FC236}">
                <a16:creationId xmlns:a16="http://schemas.microsoft.com/office/drawing/2014/main" id="{55B98A00-6B16-3BD2-331F-DA5084955F87}"/>
              </a:ext>
            </a:extLst>
          </p:cNvPr>
          <p:cNvCxnSpPr>
            <a:cxnSpLocks/>
          </p:cNvCxnSpPr>
          <p:nvPr/>
        </p:nvCxnSpPr>
        <p:spPr>
          <a:xfrm flipH="1">
            <a:off x="1468582" y="2133600"/>
            <a:ext cx="637135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8D98A924-E3B5-0933-071D-A56893B9F825}"/>
              </a:ext>
            </a:extLst>
          </p:cNvPr>
          <p:cNvCxnSpPr>
            <a:cxnSpLocks/>
          </p:cNvCxnSpPr>
          <p:nvPr/>
        </p:nvCxnSpPr>
        <p:spPr>
          <a:xfrm flipH="1">
            <a:off x="1445491" y="5163127"/>
            <a:ext cx="6394450"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id="{902AD764-1ABA-CD15-82A4-26A87B905E52}"/>
              </a:ext>
            </a:extLst>
          </p:cNvPr>
          <p:cNvCxnSpPr/>
          <p:nvPr/>
        </p:nvCxnSpPr>
        <p:spPr>
          <a:xfrm>
            <a:off x="1468582" y="2133600"/>
            <a:ext cx="0" cy="304800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7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3</a:t>
            </a:fld>
            <a:endParaRPr lang="de-CH"/>
          </a:p>
        </p:txBody>
      </p:sp>
      <p:sp>
        <p:nvSpPr>
          <p:cNvPr id="4" name="Textfeld 3">
            <a:extLst>
              <a:ext uri="{FF2B5EF4-FFF2-40B4-BE49-F238E27FC236}">
                <a16:creationId xmlns:a16="http://schemas.microsoft.com/office/drawing/2014/main" id="{5104F06B-D7EE-D9F7-CCB0-C45C8B3D865F}"/>
              </a:ext>
            </a:extLst>
          </p:cNvPr>
          <p:cNvSpPr txBox="1"/>
          <p:nvPr/>
        </p:nvSpPr>
        <p:spPr>
          <a:xfrm>
            <a:off x="3653558" y="2252419"/>
            <a:ext cx="4973205" cy="923330"/>
          </a:xfrm>
          <a:prstGeom prst="rect">
            <a:avLst/>
          </a:prstGeom>
          <a:gradFill>
            <a:gsLst>
              <a:gs pos="100000">
                <a:schemeClr val="bg1"/>
              </a:gs>
              <a:gs pos="42000">
                <a:srgbClr val="CB9904">
                  <a:alpha val="63000"/>
                </a:srgbClr>
              </a:gs>
              <a:gs pos="1000">
                <a:srgbClr val="CB9904"/>
              </a:gs>
            </a:gsLst>
            <a:lin ang="5400000" scaled="0"/>
          </a:gradFill>
        </p:spPr>
        <p:txBody>
          <a:bodyPr wrap="square" rtlCol="0">
            <a:spAutoFit/>
          </a:bodyPr>
          <a:lstStyle/>
          <a:p>
            <a:r>
              <a:rPr lang="de-CH" dirty="0">
                <a:latin typeface="Calibri" panose="020F0502020204030204" pitchFamily="34" charset="0"/>
                <a:cs typeface="Calibri" panose="020F0502020204030204" pitchFamily="34" charset="0"/>
              </a:rPr>
              <a:t>Das Kind konnte Glück haben: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in einem Heim gut betreut werden</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bei Pflegeeltern eine sorglose Jugend verleben </a:t>
            </a:r>
          </a:p>
        </p:txBody>
      </p:sp>
      <p:pic>
        <p:nvPicPr>
          <p:cNvPr id="6" name="Grafik 5" descr="Ein Bild, das Text, Cartoon, Clipart, Darstellung enthält.&#10;&#10;Automatisch generierte Beschreibung">
            <a:extLst>
              <a:ext uri="{FF2B5EF4-FFF2-40B4-BE49-F238E27FC236}">
                <a16:creationId xmlns:a16="http://schemas.microsoft.com/office/drawing/2014/main" id="{7716EC9C-7CD3-D989-48C7-D3E4581A6E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855" y="2089232"/>
            <a:ext cx="2710584" cy="2173033"/>
          </a:xfrm>
          <a:prstGeom prst="rect">
            <a:avLst/>
          </a:prstGeom>
        </p:spPr>
      </p:pic>
      <p:cxnSp>
        <p:nvCxnSpPr>
          <p:cNvPr id="7" name="Gerader Verbinder 6">
            <a:extLst>
              <a:ext uri="{FF2B5EF4-FFF2-40B4-BE49-F238E27FC236}">
                <a16:creationId xmlns:a16="http://schemas.microsoft.com/office/drawing/2014/main" id="{4724ECD7-0318-7381-23AF-728A9221F8BC}"/>
              </a:ext>
            </a:extLst>
          </p:cNvPr>
          <p:cNvCxnSpPr>
            <a:cxnSpLocks/>
          </p:cNvCxnSpPr>
          <p:nvPr/>
        </p:nvCxnSpPr>
        <p:spPr>
          <a:xfrm flipH="1">
            <a:off x="775855" y="1999356"/>
            <a:ext cx="7850908"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54D0A239-B7EC-207E-19D4-FBB605ACEBBB}"/>
              </a:ext>
            </a:extLst>
          </p:cNvPr>
          <p:cNvCxnSpPr>
            <a:cxnSpLocks/>
          </p:cNvCxnSpPr>
          <p:nvPr/>
        </p:nvCxnSpPr>
        <p:spPr>
          <a:xfrm flipH="1">
            <a:off x="752764" y="5028883"/>
            <a:ext cx="787399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454AFE79-CADC-F5CF-945F-B0BC3080B3AC}"/>
              </a:ext>
            </a:extLst>
          </p:cNvPr>
          <p:cNvCxnSpPr/>
          <p:nvPr/>
        </p:nvCxnSpPr>
        <p:spPr>
          <a:xfrm>
            <a:off x="775855" y="1999356"/>
            <a:ext cx="0" cy="304800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4" name="Titel 1">
            <a:extLst>
              <a:ext uri="{FF2B5EF4-FFF2-40B4-BE49-F238E27FC236}">
                <a16:creationId xmlns:a16="http://schemas.microsoft.com/office/drawing/2014/main" id="{11F7D1E5-878E-EC78-83A0-592EAEBF0999}"/>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09F3155D-D45F-A820-A245-8F79510CD780}"/>
              </a:ext>
            </a:extLst>
          </p:cNvPr>
          <p:cNvSpPr/>
          <p:nvPr/>
        </p:nvSpPr>
        <p:spPr>
          <a:xfrm>
            <a:off x="997527" y="4008582"/>
            <a:ext cx="286325" cy="24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665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4</a:t>
            </a:fld>
            <a:endParaRPr lang="de-CH"/>
          </a:p>
        </p:txBody>
      </p:sp>
      <p:pic>
        <p:nvPicPr>
          <p:cNvPr id="5" name="Grafik 4" descr="Ein Bild, das Text, Clipart, Schrift, Darstellung enthält.&#10;&#10;Automatisch generierte Beschreibung">
            <a:extLst>
              <a:ext uri="{FF2B5EF4-FFF2-40B4-BE49-F238E27FC236}">
                <a16:creationId xmlns:a16="http://schemas.microsoft.com/office/drawing/2014/main" id="{A65557DF-8C8F-67A2-A2FD-A7B555EB0A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454" y="2004661"/>
            <a:ext cx="2525857" cy="3516086"/>
          </a:xfrm>
          <a:prstGeom prst="rect">
            <a:avLst/>
          </a:prstGeom>
        </p:spPr>
      </p:pic>
      <p:sp>
        <p:nvSpPr>
          <p:cNvPr id="6" name="Textfeld 5">
            <a:extLst>
              <a:ext uri="{FF2B5EF4-FFF2-40B4-BE49-F238E27FC236}">
                <a16:creationId xmlns:a16="http://schemas.microsoft.com/office/drawing/2014/main" id="{77FFA1C1-EF6D-4E76-7EA8-86A10D486538}"/>
              </a:ext>
            </a:extLst>
          </p:cNvPr>
          <p:cNvSpPr txBox="1"/>
          <p:nvPr/>
        </p:nvSpPr>
        <p:spPr>
          <a:xfrm>
            <a:off x="3653558" y="2252419"/>
            <a:ext cx="4973205" cy="923330"/>
          </a:xfrm>
          <a:prstGeom prst="rect">
            <a:avLst/>
          </a:prstGeom>
          <a:gradFill>
            <a:gsLst>
              <a:gs pos="100000">
                <a:schemeClr val="bg1"/>
              </a:gs>
              <a:gs pos="49000">
                <a:srgbClr val="CB9904">
                  <a:alpha val="46000"/>
                </a:srgbClr>
              </a:gs>
              <a:gs pos="1000">
                <a:srgbClr val="CB9904"/>
              </a:gs>
            </a:gsLst>
            <a:lin ang="5400000" scaled="0"/>
          </a:gradFill>
        </p:spPr>
        <p:txBody>
          <a:bodyPr wrap="square" rtlCol="0">
            <a:spAutoFit/>
          </a:bodyPr>
          <a:lstStyle/>
          <a:p>
            <a:r>
              <a:rPr lang="de-CH" dirty="0">
                <a:latin typeface="Calibri" panose="020F0502020204030204" pitchFamily="34" charset="0"/>
                <a:cs typeface="Calibri" panose="020F0502020204030204" pitchFamily="34" charset="0"/>
              </a:rPr>
              <a:t>Das Kind konnte Glück haben: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in einem Heim gut betreut werden</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bei Pflegeeltern eine sorglose Jugend verleben </a:t>
            </a:r>
          </a:p>
        </p:txBody>
      </p:sp>
      <p:sp>
        <p:nvSpPr>
          <p:cNvPr id="7" name="Textfeld 6">
            <a:extLst>
              <a:ext uri="{FF2B5EF4-FFF2-40B4-BE49-F238E27FC236}">
                <a16:creationId xmlns:a16="http://schemas.microsoft.com/office/drawing/2014/main" id="{873AB1F0-5CA4-343C-506B-32DFBF234D69}"/>
              </a:ext>
            </a:extLst>
          </p:cNvPr>
          <p:cNvSpPr txBox="1"/>
          <p:nvPr/>
        </p:nvSpPr>
        <p:spPr>
          <a:xfrm>
            <a:off x="3636817" y="4304385"/>
            <a:ext cx="4973205" cy="1200329"/>
          </a:xfrm>
          <a:prstGeom prst="rect">
            <a:avLst/>
          </a:prstGeom>
          <a:gradFill>
            <a:gsLst>
              <a:gs pos="100000">
                <a:schemeClr val="bg1"/>
              </a:gs>
              <a:gs pos="59000">
                <a:srgbClr val="CB9904">
                  <a:alpha val="60000"/>
                </a:srgbClr>
              </a:gs>
              <a:gs pos="1000">
                <a:srgbClr val="CB9904"/>
              </a:gs>
            </a:gsLst>
            <a:lin ang="16200000" scaled="0"/>
          </a:gradFill>
        </p:spPr>
        <p:txBody>
          <a:bodyPr wrap="square" rtlCol="0">
            <a:spAutoFit/>
          </a:bodyPr>
          <a:lstStyle/>
          <a:p>
            <a:r>
              <a:rPr lang="de-CH" dirty="0">
                <a:latin typeface="Calibri" panose="020F0502020204030204" pitchFamily="34" charset="0"/>
                <a:cs typeface="Calibri" panose="020F0502020204030204" pitchFamily="34" charset="0"/>
              </a:rPr>
              <a:t>Das Kind konnte Pech haben: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in einer Anstalt misshandelt werden</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bei Pflegeeltern ausgegrenzt und ausgebeutet werden</a:t>
            </a:r>
          </a:p>
        </p:txBody>
      </p:sp>
      <p:sp>
        <p:nvSpPr>
          <p:cNvPr id="8" name="Freihandform: Form 7">
            <a:extLst>
              <a:ext uri="{FF2B5EF4-FFF2-40B4-BE49-F238E27FC236}">
                <a16:creationId xmlns:a16="http://schemas.microsoft.com/office/drawing/2014/main" id="{257F64E5-A0AA-BBA5-F95D-8FB4F3ED1AF3}"/>
              </a:ext>
            </a:extLst>
          </p:cNvPr>
          <p:cNvSpPr/>
          <p:nvPr/>
        </p:nvSpPr>
        <p:spPr>
          <a:xfrm>
            <a:off x="2429164" y="3362036"/>
            <a:ext cx="434109" cy="858982"/>
          </a:xfrm>
          <a:custGeom>
            <a:avLst/>
            <a:gdLst>
              <a:gd name="connsiteX0" fmla="*/ 434109 w 434109"/>
              <a:gd name="connsiteY0" fmla="*/ 9237 h 858982"/>
              <a:gd name="connsiteX1" fmla="*/ 240145 w 434109"/>
              <a:gd name="connsiteY1" fmla="*/ 0 h 858982"/>
              <a:gd name="connsiteX2" fmla="*/ 92363 w 434109"/>
              <a:gd name="connsiteY2" fmla="*/ 415637 h 858982"/>
              <a:gd name="connsiteX3" fmla="*/ 18472 w 434109"/>
              <a:gd name="connsiteY3" fmla="*/ 572655 h 858982"/>
              <a:gd name="connsiteX4" fmla="*/ 0 w 434109"/>
              <a:gd name="connsiteY4" fmla="*/ 655782 h 858982"/>
              <a:gd name="connsiteX5" fmla="*/ 36945 w 434109"/>
              <a:gd name="connsiteY5" fmla="*/ 831273 h 858982"/>
              <a:gd name="connsiteX6" fmla="*/ 387927 w 434109"/>
              <a:gd name="connsiteY6" fmla="*/ 858982 h 858982"/>
              <a:gd name="connsiteX7" fmla="*/ 434109 w 434109"/>
              <a:gd name="connsiteY7" fmla="*/ 9237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09" h="858982">
                <a:moveTo>
                  <a:pt x="434109" y="9237"/>
                </a:moveTo>
                <a:lnTo>
                  <a:pt x="240145" y="0"/>
                </a:lnTo>
                <a:lnTo>
                  <a:pt x="92363" y="415637"/>
                </a:lnTo>
                <a:lnTo>
                  <a:pt x="18472" y="572655"/>
                </a:lnTo>
                <a:lnTo>
                  <a:pt x="0" y="655782"/>
                </a:lnTo>
                <a:lnTo>
                  <a:pt x="36945" y="831273"/>
                </a:lnTo>
                <a:lnTo>
                  <a:pt x="387927" y="858982"/>
                </a:lnTo>
                <a:lnTo>
                  <a:pt x="434109" y="9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r Verbinder 8">
            <a:extLst>
              <a:ext uri="{FF2B5EF4-FFF2-40B4-BE49-F238E27FC236}">
                <a16:creationId xmlns:a16="http://schemas.microsoft.com/office/drawing/2014/main" id="{3288D8A2-F2D3-BB3A-1A70-03A39175578E}"/>
              </a:ext>
            </a:extLst>
          </p:cNvPr>
          <p:cNvCxnSpPr>
            <a:cxnSpLocks/>
          </p:cNvCxnSpPr>
          <p:nvPr/>
        </p:nvCxnSpPr>
        <p:spPr>
          <a:xfrm flipH="1">
            <a:off x="775855" y="1713031"/>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497B5A9A-F3F5-E71F-7A72-7D2888DBA209}"/>
              </a:ext>
            </a:extLst>
          </p:cNvPr>
          <p:cNvCxnSpPr>
            <a:cxnSpLocks/>
          </p:cNvCxnSpPr>
          <p:nvPr/>
        </p:nvCxnSpPr>
        <p:spPr>
          <a:xfrm>
            <a:off x="775855" y="1713031"/>
            <a:ext cx="0" cy="4202546"/>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D34F31DF-4A39-B2A1-54A1-15697154E4AE}"/>
              </a:ext>
            </a:extLst>
          </p:cNvPr>
          <p:cNvCxnSpPr>
            <a:cxnSpLocks/>
          </p:cNvCxnSpPr>
          <p:nvPr/>
        </p:nvCxnSpPr>
        <p:spPr>
          <a:xfrm flipH="1">
            <a:off x="759114" y="5915577"/>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
        <p:nvSpPr>
          <p:cNvPr id="12" name="Titel 1">
            <a:extLst>
              <a:ext uri="{FF2B5EF4-FFF2-40B4-BE49-F238E27FC236}">
                <a16:creationId xmlns:a16="http://schemas.microsoft.com/office/drawing/2014/main" id="{38F0AA7B-6C25-37DC-4414-1B2772AAA795}"/>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3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5</a:t>
            </a:fld>
            <a:endParaRPr lang="de-CH"/>
          </a:p>
        </p:txBody>
      </p:sp>
      <p:pic>
        <p:nvPicPr>
          <p:cNvPr id="5" name="Grafik 4" descr="Ein Bild, das Text, Clipart, Schrift, Darstellung enthält.&#10;&#10;Automatisch generierte Beschreibung">
            <a:extLst>
              <a:ext uri="{FF2B5EF4-FFF2-40B4-BE49-F238E27FC236}">
                <a16:creationId xmlns:a16="http://schemas.microsoft.com/office/drawing/2014/main" id="{A65557DF-8C8F-67A2-A2FD-A7B555EB0A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454" y="2004661"/>
            <a:ext cx="2525857" cy="3516086"/>
          </a:xfrm>
          <a:prstGeom prst="rect">
            <a:avLst/>
          </a:prstGeom>
        </p:spPr>
      </p:pic>
      <p:sp>
        <p:nvSpPr>
          <p:cNvPr id="6" name="Textfeld 5">
            <a:extLst>
              <a:ext uri="{FF2B5EF4-FFF2-40B4-BE49-F238E27FC236}">
                <a16:creationId xmlns:a16="http://schemas.microsoft.com/office/drawing/2014/main" id="{77FFA1C1-EF6D-4E76-7EA8-86A10D486538}"/>
              </a:ext>
            </a:extLst>
          </p:cNvPr>
          <p:cNvSpPr txBox="1"/>
          <p:nvPr/>
        </p:nvSpPr>
        <p:spPr>
          <a:xfrm>
            <a:off x="3653558" y="2252419"/>
            <a:ext cx="4973205" cy="923330"/>
          </a:xfrm>
          <a:prstGeom prst="rect">
            <a:avLst/>
          </a:prstGeom>
          <a:gradFill>
            <a:gsLst>
              <a:gs pos="100000">
                <a:schemeClr val="bg1"/>
              </a:gs>
              <a:gs pos="49000">
                <a:srgbClr val="CB9904">
                  <a:alpha val="58000"/>
                </a:srgbClr>
              </a:gs>
              <a:gs pos="1000">
                <a:srgbClr val="CB9904"/>
              </a:gs>
            </a:gsLst>
            <a:lin ang="5400000" scaled="0"/>
          </a:gradFill>
        </p:spPr>
        <p:txBody>
          <a:bodyPr wrap="square" rtlCol="0">
            <a:spAutoFit/>
          </a:bodyPr>
          <a:lstStyle/>
          <a:p>
            <a:r>
              <a:rPr lang="de-CH" dirty="0">
                <a:latin typeface="Calibri" panose="020F0502020204030204" pitchFamily="34" charset="0"/>
                <a:cs typeface="Calibri" panose="020F0502020204030204" pitchFamily="34" charset="0"/>
              </a:rPr>
              <a:t>Das Kind konnte Glück haben: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in einem Heim gut betreut werden</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bei Pflegeeltern eine sorglose Jugend verleben </a:t>
            </a:r>
          </a:p>
        </p:txBody>
      </p:sp>
      <p:sp>
        <p:nvSpPr>
          <p:cNvPr id="7" name="Textfeld 6">
            <a:extLst>
              <a:ext uri="{FF2B5EF4-FFF2-40B4-BE49-F238E27FC236}">
                <a16:creationId xmlns:a16="http://schemas.microsoft.com/office/drawing/2014/main" id="{873AB1F0-5CA4-343C-506B-32DFBF234D69}"/>
              </a:ext>
            </a:extLst>
          </p:cNvPr>
          <p:cNvSpPr txBox="1"/>
          <p:nvPr/>
        </p:nvSpPr>
        <p:spPr>
          <a:xfrm>
            <a:off x="3636817" y="4304385"/>
            <a:ext cx="4973205" cy="1200329"/>
          </a:xfrm>
          <a:prstGeom prst="rect">
            <a:avLst/>
          </a:prstGeom>
          <a:gradFill>
            <a:gsLst>
              <a:gs pos="100000">
                <a:schemeClr val="bg1"/>
              </a:gs>
              <a:gs pos="59000">
                <a:srgbClr val="CB9904">
                  <a:alpha val="56000"/>
                </a:srgbClr>
              </a:gs>
              <a:gs pos="1000">
                <a:srgbClr val="CB9904"/>
              </a:gs>
            </a:gsLst>
            <a:lin ang="16200000" scaled="0"/>
          </a:gradFill>
        </p:spPr>
        <p:txBody>
          <a:bodyPr wrap="square" rtlCol="0">
            <a:spAutoFit/>
          </a:bodyPr>
          <a:lstStyle/>
          <a:p>
            <a:r>
              <a:rPr lang="de-CH" dirty="0">
                <a:latin typeface="Calibri" panose="020F0502020204030204" pitchFamily="34" charset="0"/>
                <a:cs typeface="Calibri" panose="020F0502020204030204" pitchFamily="34" charset="0"/>
              </a:rPr>
              <a:t>Das Kind konnte Pech haben: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in einer Anstalt misshandelt werden</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bei Pflegeeltern ausgegrenzt und ausgebeutet werden</a:t>
            </a:r>
          </a:p>
        </p:txBody>
      </p:sp>
      <p:sp>
        <p:nvSpPr>
          <p:cNvPr id="8" name="Freihandform: Form 7">
            <a:extLst>
              <a:ext uri="{FF2B5EF4-FFF2-40B4-BE49-F238E27FC236}">
                <a16:creationId xmlns:a16="http://schemas.microsoft.com/office/drawing/2014/main" id="{257F64E5-A0AA-BBA5-F95D-8FB4F3ED1AF3}"/>
              </a:ext>
            </a:extLst>
          </p:cNvPr>
          <p:cNvSpPr/>
          <p:nvPr/>
        </p:nvSpPr>
        <p:spPr>
          <a:xfrm>
            <a:off x="2429164" y="3362036"/>
            <a:ext cx="434109" cy="858982"/>
          </a:xfrm>
          <a:custGeom>
            <a:avLst/>
            <a:gdLst>
              <a:gd name="connsiteX0" fmla="*/ 434109 w 434109"/>
              <a:gd name="connsiteY0" fmla="*/ 9237 h 858982"/>
              <a:gd name="connsiteX1" fmla="*/ 240145 w 434109"/>
              <a:gd name="connsiteY1" fmla="*/ 0 h 858982"/>
              <a:gd name="connsiteX2" fmla="*/ 92363 w 434109"/>
              <a:gd name="connsiteY2" fmla="*/ 415637 h 858982"/>
              <a:gd name="connsiteX3" fmla="*/ 18472 w 434109"/>
              <a:gd name="connsiteY3" fmla="*/ 572655 h 858982"/>
              <a:gd name="connsiteX4" fmla="*/ 0 w 434109"/>
              <a:gd name="connsiteY4" fmla="*/ 655782 h 858982"/>
              <a:gd name="connsiteX5" fmla="*/ 36945 w 434109"/>
              <a:gd name="connsiteY5" fmla="*/ 831273 h 858982"/>
              <a:gd name="connsiteX6" fmla="*/ 387927 w 434109"/>
              <a:gd name="connsiteY6" fmla="*/ 858982 h 858982"/>
              <a:gd name="connsiteX7" fmla="*/ 434109 w 434109"/>
              <a:gd name="connsiteY7" fmla="*/ 9237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09" h="858982">
                <a:moveTo>
                  <a:pt x="434109" y="9237"/>
                </a:moveTo>
                <a:lnTo>
                  <a:pt x="240145" y="0"/>
                </a:lnTo>
                <a:lnTo>
                  <a:pt x="92363" y="415637"/>
                </a:lnTo>
                <a:lnTo>
                  <a:pt x="18472" y="572655"/>
                </a:lnTo>
                <a:lnTo>
                  <a:pt x="0" y="655782"/>
                </a:lnTo>
                <a:lnTo>
                  <a:pt x="36945" y="831273"/>
                </a:lnTo>
                <a:lnTo>
                  <a:pt x="387927" y="858982"/>
                </a:lnTo>
                <a:lnTo>
                  <a:pt x="434109" y="9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r Verbinder 8">
            <a:extLst>
              <a:ext uri="{FF2B5EF4-FFF2-40B4-BE49-F238E27FC236}">
                <a16:creationId xmlns:a16="http://schemas.microsoft.com/office/drawing/2014/main" id="{3288D8A2-F2D3-BB3A-1A70-03A39175578E}"/>
              </a:ext>
            </a:extLst>
          </p:cNvPr>
          <p:cNvCxnSpPr>
            <a:cxnSpLocks/>
          </p:cNvCxnSpPr>
          <p:nvPr/>
        </p:nvCxnSpPr>
        <p:spPr>
          <a:xfrm flipH="1">
            <a:off x="775855" y="1713031"/>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497B5A9A-F3F5-E71F-7A72-7D2888DBA209}"/>
              </a:ext>
            </a:extLst>
          </p:cNvPr>
          <p:cNvCxnSpPr>
            <a:cxnSpLocks/>
          </p:cNvCxnSpPr>
          <p:nvPr/>
        </p:nvCxnSpPr>
        <p:spPr>
          <a:xfrm>
            <a:off x="775855" y="1713031"/>
            <a:ext cx="0" cy="4202546"/>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D34F31DF-4A39-B2A1-54A1-15697154E4AE}"/>
              </a:ext>
            </a:extLst>
          </p:cNvPr>
          <p:cNvCxnSpPr>
            <a:cxnSpLocks/>
          </p:cNvCxnSpPr>
          <p:nvPr/>
        </p:nvCxnSpPr>
        <p:spPr>
          <a:xfrm flipH="1">
            <a:off x="759114" y="5915577"/>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
        <p:nvSpPr>
          <p:cNvPr id="12" name="Titel 1">
            <a:extLst>
              <a:ext uri="{FF2B5EF4-FFF2-40B4-BE49-F238E27FC236}">
                <a16:creationId xmlns:a16="http://schemas.microsoft.com/office/drawing/2014/main" id="{38F0AA7B-6C25-37DC-4414-1B2772AAA795}"/>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2141DB6C-DDED-D648-EC9A-343EF829A948}"/>
              </a:ext>
            </a:extLst>
          </p:cNvPr>
          <p:cNvSpPr txBox="1"/>
          <p:nvPr/>
        </p:nvSpPr>
        <p:spPr>
          <a:xfrm>
            <a:off x="3636817" y="3386794"/>
            <a:ext cx="2876551" cy="646331"/>
          </a:xfrm>
          <a:prstGeom prst="rect">
            <a:avLst/>
          </a:prstGeom>
          <a:gradFill>
            <a:gsLst>
              <a:gs pos="100000">
                <a:schemeClr val="bg1"/>
              </a:gs>
              <a:gs pos="59000">
                <a:srgbClr val="CB9904">
                  <a:alpha val="58000"/>
                </a:srgbClr>
              </a:gs>
              <a:gs pos="1000">
                <a:srgbClr val="CB9904"/>
              </a:gs>
            </a:gsLst>
            <a:lin ang="10800000" scaled="0"/>
          </a:gradFill>
        </p:spPr>
        <p:txBody>
          <a:bodyPr wrap="square" rtlCol="0">
            <a:spAutoFit/>
          </a:bodyPr>
          <a:lstStyle/>
          <a:p>
            <a:r>
              <a:rPr lang="de-CH" dirty="0">
                <a:latin typeface="Calibri" panose="020F0502020204030204" pitchFamily="34" charset="0"/>
                <a:cs typeface="Calibri" panose="020F0502020204030204" pitchFamily="34" charset="0"/>
              </a:rPr>
              <a:t>und unvermittelt konnten</a:t>
            </a:r>
          </a:p>
          <a:p>
            <a:r>
              <a:rPr lang="de-CH" dirty="0">
                <a:latin typeface="Calibri" panose="020F0502020204030204" pitchFamily="34" charset="0"/>
                <a:cs typeface="Calibri" panose="020F0502020204030204" pitchFamily="34" charset="0"/>
              </a:rPr>
              <a:t>Glück und Pech wechseln</a:t>
            </a:r>
          </a:p>
        </p:txBody>
      </p:sp>
      <p:pic>
        <p:nvPicPr>
          <p:cNvPr id="4" name="Grafik 3" descr="Ein Bild, das Entwurf, Symbol, Design enthält.&#10;&#10;Automatisch generierte Beschreibung">
            <a:extLst>
              <a:ext uri="{FF2B5EF4-FFF2-40B4-BE49-F238E27FC236}">
                <a16:creationId xmlns:a16="http://schemas.microsoft.com/office/drawing/2014/main" id="{5FA3FB77-8B97-26DF-6E5C-40FAA7D267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50729" y="3364348"/>
            <a:ext cx="398221" cy="818455"/>
          </a:xfrm>
          <a:prstGeom prst="rect">
            <a:avLst/>
          </a:prstGeom>
        </p:spPr>
      </p:pic>
    </p:spTree>
    <p:extLst>
      <p:ext uri="{BB962C8B-B14F-4D97-AF65-F5344CB8AC3E}">
        <p14:creationId xmlns:p14="http://schemas.microsoft.com/office/powerpoint/2010/main" val="203442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wurf, Zeichnung, Clipart enthält.&#10;&#10;Automatisch generierte Beschreibung">
            <a:extLst>
              <a:ext uri="{FF2B5EF4-FFF2-40B4-BE49-F238E27FC236}">
                <a16:creationId xmlns:a16="http://schemas.microsoft.com/office/drawing/2014/main" id="{66884A24-87F3-3263-70B7-E281F066CB93}"/>
              </a:ext>
            </a:extLst>
          </p:cNvPr>
          <p:cNvPicPr>
            <a:picLocks noChangeAspect="1"/>
          </p:cNvPicPr>
          <p:nvPr/>
        </p:nvPicPr>
        <p:blipFill rotWithShape="1">
          <a:blip r:embed="rId3">
            <a:extLst>
              <a:ext uri="{28A0092B-C50C-407E-A947-70E740481C1C}">
                <a14:useLocalDpi xmlns:a14="http://schemas.microsoft.com/office/drawing/2010/main" val="0"/>
              </a:ext>
            </a:extLst>
          </a:blip>
          <a:srcRect r="41810"/>
          <a:stretch/>
        </p:blipFill>
        <p:spPr>
          <a:xfrm>
            <a:off x="724016" y="1739623"/>
            <a:ext cx="4595278" cy="4306385"/>
          </a:xfrm>
          <a:prstGeom prst="rect">
            <a:avLst/>
          </a:prstGeom>
          <a:ln>
            <a:noFill/>
          </a:ln>
        </p:spPr>
      </p:pic>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6</a:t>
            </a:fld>
            <a:endParaRPr lang="de-CH"/>
          </a:p>
        </p:txBody>
      </p:sp>
      <p:sp>
        <p:nvSpPr>
          <p:cNvPr id="6" name="Textfeld 5">
            <a:extLst>
              <a:ext uri="{FF2B5EF4-FFF2-40B4-BE49-F238E27FC236}">
                <a16:creationId xmlns:a16="http://schemas.microsoft.com/office/drawing/2014/main" id="{5A599D5C-BA47-43A6-4A25-1FC1CC2C5466}"/>
              </a:ext>
            </a:extLst>
          </p:cNvPr>
          <p:cNvSpPr txBox="1"/>
          <p:nvPr/>
        </p:nvSpPr>
        <p:spPr>
          <a:xfrm>
            <a:off x="5319293" y="1727812"/>
            <a:ext cx="3310125" cy="3693319"/>
          </a:xfrm>
          <a:prstGeom prst="rect">
            <a:avLst/>
          </a:prstGeom>
          <a:gradFill>
            <a:gsLst>
              <a:gs pos="100000">
                <a:schemeClr val="bg1"/>
              </a:gs>
              <a:gs pos="59000">
                <a:srgbClr val="CB9904">
                  <a:alpha val="62000"/>
                </a:srgbClr>
              </a:gs>
              <a:gs pos="1000">
                <a:srgbClr val="CB9904"/>
              </a:gs>
            </a:gsLst>
            <a:lin ang="16200000" scaled="0"/>
          </a:gradFill>
        </p:spPr>
        <p:txBody>
          <a:bodyPr wrap="square" rtlCol="0">
            <a:spAutoFit/>
          </a:bodyPr>
          <a:lstStyle/>
          <a:p>
            <a:endParaRPr lang="de-CH" dirty="0">
              <a:latin typeface="Calibri" panose="020F0502020204030204" pitchFamily="34" charset="0"/>
              <a:cs typeface="Calibri" panose="020F0502020204030204" pitchFamily="34" charset="0"/>
            </a:endParaRPr>
          </a:p>
          <a:p>
            <a:endParaRPr lang="de-CH" dirty="0">
              <a:latin typeface="Calibri" panose="020F0502020204030204" pitchFamily="34" charset="0"/>
              <a:cs typeface="Calibri" panose="020F0502020204030204" pitchFamily="34" charset="0"/>
            </a:endParaRPr>
          </a:p>
          <a:p>
            <a:r>
              <a:rPr lang="de-CH" dirty="0">
                <a:latin typeface="Calibri" panose="020F0502020204030204" pitchFamily="34" charset="0"/>
                <a:cs typeface="Calibri" panose="020F0502020204030204" pitchFamily="34" charset="0"/>
              </a:rPr>
              <a:t>Das Kind konnte Pech haben: Dann begann ein Leben unter </a:t>
            </a:r>
          </a:p>
          <a:p>
            <a:r>
              <a:rPr lang="de-CH" dirty="0">
                <a:latin typeface="Calibri" panose="020F0502020204030204" pitchFamily="34" charset="0"/>
                <a:cs typeface="Calibri" panose="020F0502020204030204" pitchFamily="34" charset="0"/>
              </a:rPr>
              <a:t>Zwangsmassnahmen, ohne Schutz, mit</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ungenügender Ernährung</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fehlender medizinischer Hilfe</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ausbeuterischer Arbeit</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wenig Bildung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Ausgrenzung</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sexuellem Missbrauch</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und vielem anderem. </a:t>
            </a:r>
          </a:p>
        </p:txBody>
      </p:sp>
      <p:cxnSp>
        <p:nvCxnSpPr>
          <p:cNvPr id="7" name="Gerader Verbinder 6">
            <a:extLst>
              <a:ext uri="{FF2B5EF4-FFF2-40B4-BE49-F238E27FC236}">
                <a16:creationId xmlns:a16="http://schemas.microsoft.com/office/drawing/2014/main" id="{2B521FEC-574D-8587-A5CE-6B1AC76F393C}"/>
              </a:ext>
            </a:extLst>
          </p:cNvPr>
          <p:cNvCxnSpPr>
            <a:cxnSpLocks/>
          </p:cNvCxnSpPr>
          <p:nvPr/>
        </p:nvCxnSpPr>
        <p:spPr>
          <a:xfrm flipH="1">
            <a:off x="563419" y="1629907"/>
            <a:ext cx="810148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DE1BF8DE-458B-0D6B-ECFE-2B649C9A8B96}"/>
              </a:ext>
            </a:extLst>
          </p:cNvPr>
          <p:cNvCxnSpPr>
            <a:cxnSpLocks/>
          </p:cNvCxnSpPr>
          <p:nvPr/>
        </p:nvCxnSpPr>
        <p:spPr>
          <a:xfrm>
            <a:off x="563419" y="1629907"/>
            <a:ext cx="0" cy="4525818"/>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id="{EB077C38-3A76-A804-1851-3EF35D6A86D9}"/>
              </a:ext>
            </a:extLst>
          </p:cNvPr>
          <p:cNvCxnSpPr>
            <a:cxnSpLocks/>
          </p:cNvCxnSpPr>
          <p:nvPr/>
        </p:nvCxnSpPr>
        <p:spPr>
          <a:xfrm flipH="1">
            <a:off x="563419" y="6155725"/>
            <a:ext cx="810148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0" name="Titel 1">
            <a:extLst>
              <a:ext uri="{FF2B5EF4-FFF2-40B4-BE49-F238E27FC236}">
                <a16:creationId xmlns:a16="http://schemas.microsoft.com/office/drawing/2014/main" id="{21ED46A0-22E1-318F-83BB-9D175A612A1E}"/>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wurf, Zeichnung, Clipart enthält.&#10;&#10;Automatisch generierte Beschreibung">
            <a:extLst>
              <a:ext uri="{FF2B5EF4-FFF2-40B4-BE49-F238E27FC236}">
                <a16:creationId xmlns:a16="http://schemas.microsoft.com/office/drawing/2014/main" id="{B7FC357B-4211-0E07-FEC0-5BE39B49A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46" y="1749027"/>
            <a:ext cx="7897091" cy="4306385"/>
          </a:xfrm>
          <a:prstGeom prst="rect">
            <a:avLst/>
          </a:prstGeom>
          <a:ln>
            <a:noFill/>
          </a:ln>
        </p:spPr>
      </p:pic>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7</a:t>
            </a:fld>
            <a:endParaRPr lang="de-CH"/>
          </a:p>
        </p:txBody>
      </p:sp>
      <p:sp>
        <p:nvSpPr>
          <p:cNvPr id="6" name="Textfeld 5">
            <a:extLst>
              <a:ext uri="{FF2B5EF4-FFF2-40B4-BE49-F238E27FC236}">
                <a16:creationId xmlns:a16="http://schemas.microsoft.com/office/drawing/2014/main" id="{0A4F2D60-F683-91F9-650B-F55A1BB13DF5}"/>
              </a:ext>
            </a:extLst>
          </p:cNvPr>
          <p:cNvSpPr txBox="1"/>
          <p:nvPr/>
        </p:nvSpPr>
        <p:spPr>
          <a:xfrm>
            <a:off x="5038512" y="4778711"/>
            <a:ext cx="3310125" cy="1477328"/>
          </a:xfrm>
          <a:prstGeom prst="rect">
            <a:avLst/>
          </a:prstGeom>
          <a:gradFill>
            <a:gsLst>
              <a:gs pos="100000">
                <a:schemeClr val="bg1"/>
              </a:gs>
              <a:gs pos="59000">
                <a:srgbClr val="CB9904">
                  <a:alpha val="56000"/>
                </a:srgbClr>
              </a:gs>
              <a:gs pos="1000">
                <a:srgbClr val="CB9904"/>
              </a:gs>
            </a:gsLst>
            <a:lin ang="16200000" scaled="0"/>
          </a:gradFill>
        </p:spPr>
        <p:txBody>
          <a:bodyPr wrap="square" rtlCol="0">
            <a:spAutoFit/>
          </a:bodyPr>
          <a:lstStyle/>
          <a:p>
            <a:r>
              <a:rPr lang="de-CH" dirty="0">
                <a:latin typeface="Calibri" panose="020F0502020204030204" pitchFamily="34" charset="0"/>
                <a:cs typeface="Calibri" panose="020F0502020204030204" pitchFamily="34" charset="0"/>
              </a:rPr>
              <a:t>Mit der Mündigkeit wurde der junge Mensch entlassen, oft </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unselbstständig,</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ohne Ausbildung,</a:t>
            </a: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psychisch gebrochen.</a:t>
            </a:r>
          </a:p>
        </p:txBody>
      </p:sp>
      <p:cxnSp>
        <p:nvCxnSpPr>
          <p:cNvPr id="7" name="Gerader Verbinder 6">
            <a:extLst>
              <a:ext uri="{FF2B5EF4-FFF2-40B4-BE49-F238E27FC236}">
                <a16:creationId xmlns:a16="http://schemas.microsoft.com/office/drawing/2014/main" id="{7BCE342E-3B47-1EF9-3255-50D901E4D33E}"/>
              </a:ext>
            </a:extLst>
          </p:cNvPr>
          <p:cNvCxnSpPr>
            <a:cxnSpLocks/>
          </p:cNvCxnSpPr>
          <p:nvPr/>
        </p:nvCxnSpPr>
        <p:spPr>
          <a:xfrm flipH="1">
            <a:off x="373455" y="1629907"/>
            <a:ext cx="7809011"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63483649-B98D-135D-F406-644569BA7A19}"/>
              </a:ext>
            </a:extLst>
          </p:cNvPr>
          <p:cNvCxnSpPr>
            <a:cxnSpLocks/>
          </p:cNvCxnSpPr>
          <p:nvPr/>
        </p:nvCxnSpPr>
        <p:spPr>
          <a:xfrm>
            <a:off x="373455" y="1629907"/>
            <a:ext cx="0" cy="4726444"/>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C5DAAB23-F1DD-1381-B78F-C711C1BEB3CC}"/>
              </a:ext>
            </a:extLst>
          </p:cNvPr>
          <p:cNvCxnSpPr>
            <a:cxnSpLocks/>
          </p:cNvCxnSpPr>
          <p:nvPr/>
        </p:nvCxnSpPr>
        <p:spPr>
          <a:xfrm flipH="1">
            <a:off x="373455" y="6368971"/>
            <a:ext cx="7975182"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0" name="Rechteck 9">
            <a:extLst>
              <a:ext uri="{FF2B5EF4-FFF2-40B4-BE49-F238E27FC236}">
                <a16:creationId xmlns:a16="http://schemas.microsoft.com/office/drawing/2014/main" id="{4FCD0269-B23B-3116-DB98-1F66960ACABB}"/>
              </a:ext>
            </a:extLst>
          </p:cNvPr>
          <p:cNvSpPr/>
          <p:nvPr/>
        </p:nvSpPr>
        <p:spPr>
          <a:xfrm>
            <a:off x="6043350" y="1749027"/>
            <a:ext cx="2222157" cy="3029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itel 1">
            <a:extLst>
              <a:ext uri="{FF2B5EF4-FFF2-40B4-BE49-F238E27FC236}">
                <a16:creationId xmlns:a16="http://schemas.microsoft.com/office/drawing/2014/main" id="{0E99184D-2D91-6D65-CB46-BA5FE114343B}"/>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6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8</a:t>
            </a:fld>
            <a:endParaRPr lang="de-CH"/>
          </a:p>
        </p:txBody>
      </p:sp>
      <p:sp>
        <p:nvSpPr>
          <p:cNvPr id="7" name="Textfeld 6">
            <a:extLst>
              <a:ext uri="{FF2B5EF4-FFF2-40B4-BE49-F238E27FC236}">
                <a16:creationId xmlns:a16="http://schemas.microsoft.com/office/drawing/2014/main" id="{FA241819-F3CE-60EB-8A15-CA889C23C365}"/>
              </a:ext>
            </a:extLst>
          </p:cNvPr>
          <p:cNvSpPr txBox="1"/>
          <p:nvPr/>
        </p:nvSpPr>
        <p:spPr>
          <a:xfrm>
            <a:off x="6207708" y="4063563"/>
            <a:ext cx="2401456" cy="369332"/>
          </a:xfrm>
          <a:prstGeom prst="rect">
            <a:avLst/>
          </a:prstGeom>
          <a:gradFill>
            <a:gsLst>
              <a:gs pos="100000">
                <a:schemeClr val="bg1"/>
              </a:gs>
              <a:gs pos="59000">
                <a:srgbClr val="CB9904">
                  <a:alpha val="42000"/>
                </a:srgbClr>
              </a:gs>
              <a:gs pos="1000">
                <a:srgbClr val="CB9904"/>
              </a:gs>
            </a:gsLst>
            <a:lin ang="16200000" scaled="0"/>
          </a:gradFill>
        </p:spPr>
        <p:txBody>
          <a:bodyPr wrap="square" rtlCol="0">
            <a:spAutoFit/>
          </a:bodyPr>
          <a:lstStyle/>
          <a:p>
            <a:r>
              <a:rPr lang="de-CH" dirty="0">
                <a:latin typeface="Calibri" panose="020F0502020204030204" pitchFamily="34" charset="0"/>
                <a:cs typeface="Calibri" panose="020F0502020204030204" pitchFamily="34" charset="0"/>
              </a:rPr>
              <a:t>… die anderen leiden …</a:t>
            </a:r>
          </a:p>
        </p:txBody>
      </p:sp>
      <p:sp>
        <p:nvSpPr>
          <p:cNvPr id="8" name="Textfeld 7">
            <a:extLst>
              <a:ext uri="{FF2B5EF4-FFF2-40B4-BE49-F238E27FC236}">
                <a16:creationId xmlns:a16="http://schemas.microsoft.com/office/drawing/2014/main" id="{139BE7C2-DE7E-7AC0-E27A-EDD413085031}"/>
              </a:ext>
            </a:extLst>
          </p:cNvPr>
          <p:cNvSpPr txBox="1"/>
          <p:nvPr/>
        </p:nvSpPr>
        <p:spPr>
          <a:xfrm>
            <a:off x="6190104" y="2270331"/>
            <a:ext cx="2401455" cy="369332"/>
          </a:xfrm>
          <a:prstGeom prst="rect">
            <a:avLst/>
          </a:prstGeom>
          <a:gradFill>
            <a:gsLst>
              <a:gs pos="100000">
                <a:schemeClr val="bg1"/>
              </a:gs>
              <a:gs pos="59000">
                <a:srgbClr val="CB9904">
                  <a:alpha val="30000"/>
                </a:srgbClr>
              </a:gs>
              <a:gs pos="1000">
                <a:srgbClr val="CB9904"/>
              </a:gs>
            </a:gsLst>
            <a:lin ang="5400000" scaled="0"/>
          </a:gradFill>
        </p:spPr>
        <p:txBody>
          <a:bodyPr wrap="square" rtlCol="0">
            <a:spAutoFit/>
          </a:bodyPr>
          <a:lstStyle/>
          <a:p>
            <a:r>
              <a:rPr lang="de-CH" dirty="0">
                <a:latin typeface="Calibri" panose="020F0502020204030204" pitchFamily="34" charset="0"/>
                <a:cs typeface="Calibri" panose="020F0502020204030204" pitchFamily="34" charset="0"/>
              </a:rPr>
              <a:t>Die einen schaffen es …</a:t>
            </a:r>
          </a:p>
        </p:txBody>
      </p:sp>
      <p:sp>
        <p:nvSpPr>
          <p:cNvPr id="9" name="Textfeld 8">
            <a:extLst>
              <a:ext uri="{FF2B5EF4-FFF2-40B4-BE49-F238E27FC236}">
                <a16:creationId xmlns:a16="http://schemas.microsoft.com/office/drawing/2014/main" id="{FD727FC4-BDF9-7033-9ABB-3EF89D460EBF}"/>
              </a:ext>
            </a:extLst>
          </p:cNvPr>
          <p:cNvSpPr txBox="1"/>
          <p:nvPr/>
        </p:nvSpPr>
        <p:spPr>
          <a:xfrm>
            <a:off x="6362419" y="2958362"/>
            <a:ext cx="2229140" cy="646331"/>
          </a:xfrm>
          <a:prstGeom prst="rect">
            <a:avLst/>
          </a:prstGeom>
          <a:gradFill>
            <a:gsLst>
              <a:gs pos="100000">
                <a:schemeClr val="bg1"/>
              </a:gs>
              <a:gs pos="59000">
                <a:srgbClr val="CB9904">
                  <a:alpha val="38000"/>
                </a:srgbClr>
              </a:gs>
              <a:gs pos="1000">
                <a:srgbClr val="CB9904"/>
              </a:gs>
            </a:gsLst>
            <a:lin ang="10800000" scaled="0"/>
          </a:gradFill>
        </p:spPr>
        <p:txBody>
          <a:bodyPr wrap="square" rtlCol="0">
            <a:spAutoFit/>
          </a:bodyPr>
          <a:lstStyle/>
          <a:p>
            <a:r>
              <a:rPr lang="de-CH" dirty="0">
                <a:latin typeface="Calibri" panose="020F0502020204030204" pitchFamily="34" charset="0"/>
                <a:cs typeface="Calibri" panose="020F0502020204030204" pitchFamily="34" charset="0"/>
              </a:rPr>
              <a:t>… und fast alle ringen mit den Erinnerungen</a:t>
            </a:r>
          </a:p>
        </p:txBody>
      </p:sp>
      <p:cxnSp>
        <p:nvCxnSpPr>
          <p:cNvPr id="11" name="Gerader Verbinder 10">
            <a:extLst>
              <a:ext uri="{FF2B5EF4-FFF2-40B4-BE49-F238E27FC236}">
                <a16:creationId xmlns:a16="http://schemas.microsoft.com/office/drawing/2014/main" id="{80880925-CA9C-D7FB-201F-BCB368D1036A}"/>
              </a:ext>
            </a:extLst>
          </p:cNvPr>
          <p:cNvCxnSpPr>
            <a:cxnSpLocks/>
          </p:cNvCxnSpPr>
          <p:nvPr/>
        </p:nvCxnSpPr>
        <p:spPr>
          <a:xfrm flipH="1">
            <a:off x="489529" y="1565251"/>
            <a:ext cx="810148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2" name="Gerader Verbinder 11">
            <a:extLst>
              <a:ext uri="{FF2B5EF4-FFF2-40B4-BE49-F238E27FC236}">
                <a16:creationId xmlns:a16="http://schemas.microsoft.com/office/drawing/2014/main" id="{B572C562-BA7C-27C2-AE91-34597250192B}"/>
              </a:ext>
            </a:extLst>
          </p:cNvPr>
          <p:cNvCxnSpPr>
            <a:cxnSpLocks/>
          </p:cNvCxnSpPr>
          <p:nvPr/>
        </p:nvCxnSpPr>
        <p:spPr>
          <a:xfrm>
            <a:off x="489529" y="1565251"/>
            <a:ext cx="0" cy="4525818"/>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53C790F7-FC96-4C1C-753C-4B8268D1DB24}"/>
              </a:ext>
            </a:extLst>
          </p:cNvPr>
          <p:cNvCxnSpPr>
            <a:cxnSpLocks/>
          </p:cNvCxnSpPr>
          <p:nvPr/>
        </p:nvCxnSpPr>
        <p:spPr>
          <a:xfrm flipH="1">
            <a:off x="489529" y="6091069"/>
            <a:ext cx="810148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pic>
        <p:nvPicPr>
          <p:cNvPr id="14" name="Grafik 13" descr="Ein Bild, das Text, Entwurf, Zeichnung, Clipart enthält.&#10;&#10;Automatisch generierte Beschreibung">
            <a:extLst>
              <a:ext uri="{FF2B5EF4-FFF2-40B4-BE49-F238E27FC236}">
                <a16:creationId xmlns:a16="http://schemas.microsoft.com/office/drawing/2014/main" id="{963FDD67-1ED2-AD9C-9250-429166B3CF4F}"/>
              </a:ext>
            </a:extLst>
          </p:cNvPr>
          <p:cNvPicPr>
            <a:picLocks noChangeAspect="1"/>
          </p:cNvPicPr>
          <p:nvPr/>
        </p:nvPicPr>
        <p:blipFill rotWithShape="1">
          <a:blip r:embed="rId3">
            <a:extLst>
              <a:ext uri="{28A0092B-C50C-407E-A947-70E740481C1C}">
                <a14:useLocalDpi xmlns:a14="http://schemas.microsoft.com/office/drawing/2010/main" val="0"/>
              </a:ext>
            </a:extLst>
          </a:blip>
          <a:srcRect r="29946"/>
          <a:stretch/>
        </p:blipFill>
        <p:spPr>
          <a:xfrm>
            <a:off x="628651" y="1674967"/>
            <a:ext cx="3085476" cy="4306385"/>
          </a:xfrm>
          <a:prstGeom prst="rect">
            <a:avLst/>
          </a:prstGeom>
          <a:ln>
            <a:noFill/>
          </a:ln>
        </p:spPr>
      </p:pic>
      <p:pic>
        <p:nvPicPr>
          <p:cNvPr id="15" name="Grafik 14" descr="Ein Bild, das Text, Schrift, Entwurf, Diagramm enthält.&#10;&#10;Automatisch generierte Beschreibung">
            <a:extLst>
              <a:ext uri="{FF2B5EF4-FFF2-40B4-BE49-F238E27FC236}">
                <a16:creationId xmlns:a16="http://schemas.microsoft.com/office/drawing/2014/main" id="{B21BD062-DA6A-2F52-21DF-5A7A981592C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0168" r="-1"/>
          <a:stretch/>
        </p:blipFill>
        <p:spPr>
          <a:xfrm>
            <a:off x="3813402" y="1689675"/>
            <a:ext cx="2295031" cy="4193309"/>
          </a:xfrm>
          <a:prstGeom prst="rect">
            <a:avLst/>
          </a:prstGeom>
          <a:ln w="12700">
            <a:noFill/>
          </a:ln>
        </p:spPr>
      </p:pic>
      <p:sp>
        <p:nvSpPr>
          <p:cNvPr id="6" name="Titel 1">
            <a:extLst>
              <a:ext uri="{FF2B5EF4-FFF2-40B4-BE49-F238E27FC236}">
                <a16:creationId xmlns:a16="http://schemas.microsoft.com/office/drawing/2014/main" id="{E65AA1EE-A508-35EF-5B61-774B480100BF}"/>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7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9</a:t>
            </a:fld>
            <a:endParaRPr lang="de-CH"/>
          </a:p>
        </p:txBody>
      </p:sp>
      <p:pic>
        <p:nvPicPr>
          <p:cNvPr id="4" name="Grafik 3" descr="Ein Bild, das Text, Schrift, Entwurf, Diagramm enthält.&#10;&#10;Automatisch generierte Beschreibung">
            <a:extLst>
              <a:ext uri="{FF2B5EF4-FFF2-40B4-BE49-F238E27FC236}">
                <a16:creationId xmlns:a16="http://schemas.microsoft.com/office/drawing/2014/main" id="{566936D1-10F6-002B-54EF-4B489EF5F0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969" y="1640840"/>
            <a:ext cx="7638062" cy="4193309"/>
          </a:xfrm>
          <a:prstGeom prst="rect">
            <a:avLst/>
          </a:prstGeom>
          <a:ln w="12700">
            <a:solidFill>
              <a:srgbClr val="CB9904"/>
            </a:solidFill>
          </a:ln>
        </p:spPr>
      </p:pic>
      <p:sp>
        <p:nvSpPr>
          <p:cNvPr id="7" name="Titel 1">
            <a:extLst>
              <a:ext uri="{FF2B5EF4-FFF2-40B4-BE49-F238E27FC236}">
                <a16:creationId xmlns:a16="http://schemas.microsoft.com/office/drawing/2014/main" id="{61C5A4EA-C3F7-D09F-508A-B67738103B99}"/>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Wie lebte es sich unter einer Zwangsmassnahme /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in einer Fremdplatzierung?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1441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580</Words>
  <Application>Microsoft Office PowerPoint</Application>
  <PresentationFormat>Bildschirmpräsentation (4:3)</PresentationFormat>
  <Paragraphs>79</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Aptos</vt:lpstr>
      <vt:lpstr>Aptos Display</vt:lpstr>
      <vt:lpstr>Arial</vt:lpstr>
      <vt:lpstr>Calibri</vt:lpstr>
      <vt:lpstr>Wingdings</vt:lpstr>
      <vt:lpstr>Office</vt:lpstr>
      <vt:lpstr>B.2 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lpstr>Wie lebte es sich unter einer Zwangsmassnahme /  in einer Fremdplatzierung?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lastModifiedBy>Utz Hans PH Luzern</cp:lastModifiedBy>
  <cp:revision>16</cp:revision>
  <dcterms:created xsi:type="dcterms:W3CDTF">2024-04-14T06:19:19Z</dcterms:created>
  <dcterms:modified xsi:type="dcterms:W3CDTF">2024-10-21T08:51:50Z</dcterms:modified>
</cp:coreProperties>
</file>