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14"/>
  </p:notesMasterIdLst>
  <p:sldIdLst>
    <p:sldId id="257" r:id="rId3"/>
    <p:sldId id="258" r:id="rId4"/>
    <p:sldId id="263" r:id="rId5"/>
    <p:sldId id="259" r:id="rId6"/>
    <p:sldId id="260" r:id="rId7"/>
    <p:sldId id="261" r:id="rId8"/>
    <p:sldId id="267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B26C"/>
    <a:srgbClr val="C2A411"/>
    <a:srgbClr val="BFA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5840" autoAdjust="0"/>
  </p:normalViewPr>
  <p:slideViewPr>
    <p:cSldViewPr snapToGrid="0">
      <p:cViewPr varScale="1">
        <p:scale>
          <a:sx n="108" d="100"/>
          <a:sy n="108" d="100"/>
        </p:scale>
        <p:origin x="15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2DB2E-A5FD-4EC9-8B6E-E148033B4FBC}" type="datetimeFigureOut">
              <a:rPr lang="de-CH" smtClean="0"/>
              <a:t>09.12.2024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C9622-F3FF-471C-AE30-67232DD2E1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164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Questa è la visualizzazione nel suo complesso. Nelle diapositive successive, viene introdotta e costruita passo dopo passo.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362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numero di istituti fornisce un'indicazione del numero di persone sottoposte a una misura coercitiva.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Tuttavia, non tutti i detenuti in istituto vi sono stati trasferiti per via amministrativa per un lungo periodo; molti sono stati condannati da un regolare procedimento giudiziario.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collocamenti extrafamiliari, certamente la maggior parte delle persone collocate all'estero senza revisione e controllo, non possono essere registrati nelle statistiche istituzionali.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436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statistiche mostrano che il numero di persone che ricevono assistenza amministrativa è diminuito. Le cause e i motivi sono descritti nel documento “Definizioni B1”: crescente sostituzione con misure psichiatriche, trattamento ambulatoriale, aumento dei costi dell'assistenza.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793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Spiegate passo dopo passo, con l'aiuto di esempi, cosa sono le misure coercitive, le misure assistenziali obbligatorie e i collocamenti fuori casa (sezione 1). Infine, chiedete cosa è necessario e cosa è sbagliato.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564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Collegare la visione attuale dalla discussione in classe: Necessità di misure coercitive / collocamenti extrafamiliari, ma controllo degli ordini e dell'attuazione (Sez. 2: l'esecuzione) di una misura coercitiva o di un collocamento extrafamiliare.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Controllo della persona che emette l'ordine: possibilità di appello a un tribunale; separazione dei poteri, perché la persona che emette l'ordine fa parte dell'esecutivo e la sua decisione deve poter essere contestata in tribunale.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Controllo dell'attuazione: è necessario verificare che la misura coercitiva/il collocamento siano eseguiti correttamente (ad esempio, controllo dell'affidamento, persona di contatto per un bambino collocato presso un'altra persona, esame periodico per verificare se la misura è ancora necessaria).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3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Fino all'entrata in vigore di una revisione del Codice Civile, approvata nel 1977, quest’ultimo prevedeva che le persone venissero sottoposte a misure obbligatorie senza supervisione o controllo.  Con l’emanazione della  “Legge federale sulle misure coercitive a scopo assistenziale e i collocamenti extrafamiliari prima del 1981” (LMCCE) questo non è più possibile. Per informazioni sul contenuto della legge si rimanda ai file B.1 Termini e B.3 Quadro di riferimento.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019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“misure” si intende: da parte di un'autorità dell'esecutivo senza possibilità di appello a un tribunale. La restrizione nella prima riga del secondo riquadro esclude le persone che sono state sottoposte a misure coercitive per un reato, un'infrazione o un crimine.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235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forme di misure assistenziali obbligatorie e di collocamento fuori casa si sovrappongono in una certa misura: Le persone possono essere colpite da più di una contemporaneamente (assistenza amministrativa + sterilizzazione forzata) o una dopo l'altra (prima collocazione in una casa, poi assistenza amministrativa).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754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Gli effetti delle misure coercitive senza supervisione e controllo sono descritti nella legge e possono essere spiegati parzialmente; possono anche non essere spiegati in dettaglio.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722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Non è assolutamente necessario distinguere tra misure assistenziali obbligatorie e collocamenti extrafamiliari. È importante sottolineare che i collocamenti extrafamiliari sono stati effettuati anche da privati, in particolare genitori e parenti, anche senza alcun monitoraggio o supervisione dei luoghi in cui i bambini venivano collocati. A volte autorità, organizzazioni private e privati collaborano (Sergio Devecchi, ad esempio, è stato trasferito in una casa di accoglienza dopo dieci giorni di vita dal pastore della comunità della diaspora di Lugano e dalla nonna, con il consenso dell'autorità tutoria di Lugano). I termini per indicare le persone colpite sono usati in modo diverso: la legge distingue tra vittime e persone colpite: le vittime sono coloro che hanno subito sofferenze e svantaggi a causa di misure coercitive, le persone colpite sono tutti. Tuttavia, molte delle persone colpite rifiutano il termine “vittima” e alcune si definiscono “sopravvissuti” o “esperti di esperienze”. Nella piattaforma didattica, il termine “testimone contemporaneo” è utilizzato per i cinque narratori.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216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9C9622-F3FF-471C-AE30-67232DD2E1EB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724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1989C-29DE-458B-A9E5-335C74FBD850}" type="datetime1">
              <a:rPr lang="de-CH" smtClean="0"/>
              <a:t>09.12.2024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7019-E172-42B8-9981-FE3B646D4B6C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DE7C-A555-4898-A32B-DE1C0D675443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FC371-2CC9-CCDC-CCC2-0F436E557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10E6C-BF1F-44AA-9F07-FE5C772B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869661-0C6F-AB81-8AA9-DDAF33B3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301D-328A-4304-9AB5-BFFAC5E2F439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7CD526-D911-7113-82CD-EB574400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190855-35BA-D807-88EF-9CF3D371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030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08718-6F08-4E32-59D2-FF807148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2131A2-E84B-3818-3E64-07DB0F088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2105ED-003D-9390-C0B7-9000F1F2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3988-A08E-41CA-8602-D342C18B4FA3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8AAE32-658A-3CCC-BF8D-4609EBD0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A559A3-E667-CDF1-78D8-DE2E1039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742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7D368-3C3F-5F37-4A49-E0BCBABE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96E83B-ADD0-2DC2-6ABF-0BF2D08CF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57F432-0619-B406-1037-BA700602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BB67-300A-4A36-9A19-DB3C25A11DE2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75439F-8F5F-9B4B-1E04-504DC746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75BE-6AF4-0E7A-3645-6D077962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732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5A3A7-419B-2C3B-4743-90383D37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50155-74D7-0B13-2987-99012F0F2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50B75E-230A-D3DA-5B4C-73118CB30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26B351-681A-A907-0F10-5DDD79C7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3FB6-89B9-40CB-A967-DCF28F335EE4}" type="datetime1">
              <a:rPr lang="de-CH" smtClean="0"/>
              <a:t>09.12.2024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373BFA-2FE3-9F11-CEBB-14055B9F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4E7C97-24FD-1D42-A254-34D69365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86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86A98-788A-2455-020E-5529EA42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D75222-2886-6610-D9BD-CDC9E439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5FDA2-01FE-4092-9FA0-14250144A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8C1F6E-3498-5847-D7D4-BC284D249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196ABA-31F9-BDFC-AA7F-DCE41D8BF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4D88442-76C8-9D6E-0CB2-8D3D751D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528C-A56D-4A26-A785-431863629E4A}" type="datetime1">
              <a:rPr lang="de-CH" smtClean="0"/>
              <a:t>09.12.2024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F57628-5B19-5B31-C2EE-84029AC1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3C8E6B3-56C7-CA2F-993A-8D771936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930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2D4BC-20D0-4E54-A26E-BF870071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909959-4966-9F2E-52A4-45C44389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8442-567D-4F1E-B7CF-3B6AAB81E7DC}" type="datetime1">
              <a:rPr lang="de-CH" smtClean="0"/>
              <a:t>09.12.2024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89A707-099E-E1C3-CCBB-A31358CF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62D951-F3D6-49F7-AB55-EAF6A313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1119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3E7076-85CF-2E27-5A9C-D8D25181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829-8A90-4F0A-B6A6-F7DCFEBF4EB9}" type="datetime1">
              <a:rPr lang="de-CH" smtClean="0"/>
              <a:t>09.12.2024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267F5-4A19-15A0-230B-F08C2CE6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7BBD34-9545-9CE8-F6B6-1FDC3A34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3988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94B84-1A07-3ACD-F19F-790BB019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41FC41-1778-4803-AD0D-F16C58F1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468453-FEEF-DFB0-0634-CF1CE8FF5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3965B1-4219-4ADB-541A-758464EF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650C-5180-4AD9-8B3C-150ED8564510}" type="datetime1">
              <a:rPr lang="de-CH" smtClean="0"/>
              <a:t>09.12.2024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185B6D-4C6F-E8C7-E967-243F4C1E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2FEC6A-21A1-21D0-631F-741DFE08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158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288F-6019-4406-B56F-D4CC96859856}" type="datetime1">
              <a:rPr lang="de-CH" smtClean="0"/>
              <a:t>09.12.2024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4428B-0CB0-D1EC-A20D-BF92BA46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E99EF1-71EE-9ACC-D371-E6506228C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620599-99D0-19DF-BEB2-010146B11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99A3A1-268A-D2A3-20CA-DB9B8A7E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9EC0-180C-45A7-B6CD-9F214EB9D6F6}" type="datetime1">
              <a:rPr lang="de-CH" smtClean="0"/>
              <a:t>09.12.2024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E138E6-5CD6-33F6-3506-E7588F7B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5212A8-F8DE-9DE6-6987-B7C8A017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9678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420BE-18EC-F543-D400-6C7AA197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80A4205-A9B9-CA06-66CC-C4E5CEB9D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492CB-29CE-3196-DF59-60B74D93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2631-AAEB-490A-8B37-A270D91EB86A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D0022-DC08-575B-144E-702AB7CF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E307FF-1ED8-7F77-9A77-9E997902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846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C54769-7BD9-E902-4652-859250403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67CBDE-EEA9-6F96-F116-02F20D19E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598D6-49B3-D21F-52EE-0A359CBE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DC9F-438F-4C19-8B4A-F912F192BB43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80601A-285B-B16E-14DB-4CFE2A80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3C8BF-AF16-03E0-FF3F-6C9B104C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928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D097-F21F-4B37-858C-C6F05CFA9B9A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C50C-4439-40C7-B1E1-7C5DC830DA9E}" type="datetime1">
              <a:rPr lang="de-CH" smtClean="0"/>
              <a:t>09.12.2024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1347-E643-4B30-9BB3-EF95DA358765}" type="datetime1">
              <a:rPr lang="de-CH" smtClean="0"/>
              <a:t>09.12.2024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F9D-447D-4016-AE85-FE35DBC9F951}" type="datetime1">
              <a:rPr lang="de-CH" smtClean="0"/>
              <a:t>09.12.2024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0C65-701C-4A3F-AF9F-8FBA54F78185}" type="datetime1">
              <a:rPr lang="de-CH" smtClean="0"/>
              <a:t>09.12.2024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917-7CC1-4658-AC1D-FE69A93F555A}" type="datetime1">
              <a:rPr lang="de-CH" smtClean="0"/>
              <a:t>09.12.2024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AE58-02E6-4575-BA20-7EA58555D35D}" type="datetime1">
              <a:rPr lang="de-CH" smtClean="0"/>
              <a:t>09.12.2024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E5C74-2358-4B4C-BDE6-1BF75D798777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40B9FB-E99F-009E-86CB-F06FAC5A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DF9D32-B698-B3AF-21CB-1BB210B04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32F41A-71B1-8ECC-6C92-F86C5F96D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83820-1C49-4B7D-89A0-92984141E31C}" type="datetime1">
              <a:rPr lang="de-CH" smtClean="0"/>
              <a:t>09.12.2024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AF74A-0ED0-23D7-67A6-BA322BAC0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D996C0-0D5A-951E-2E7C-721F77AD5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E0B1-E66F-462C-AAB9-0445742BA33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158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35292-8F87-1029-0BDE-F2B7D1722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7694"/>
            <a:ext cx="7772400" cy="1628990"/>
          </a:xfrm>
        </p:spPr>
        <p:txBody>
          <a:bodyPr>
            <a:noAutofit/>
          </a:bodyPr>
          <a:lstStyle/>
          <a:p>
            <a:r>
              <a:rPr lang="de-CH" kern="0" dirty="0">
                <a:effectLst/>
                <a:ea typeface="MS Mincho" panose="02020609040205080304" pitchFamily="49" charset="-128"/>
              </a:rPr>
              <a:t>B.1  </a:t>
            </a:r>
            <a:br>
              <a:rPr lang="de-CH" kern="0" dirty="0">
                <a:effectLst/>
                <a:ea typeface="MS Mincho" panose="02020609040205080304" pitchFamily="49" charset="-128"/>
              </a:rPr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6F2C0F-64CB-E519-0CE1-75013CF7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1</a:t>
            </a:fld>
            <a:endParaRPr lang="de-CH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0EE6D57-58A8-F636-078F-8A173AD3048E}"/>
              </a:ext>
            </a:extLst>
          </p:cNvPr>
          <p:cNvSpPr/>
          <p:nvPr/>
        </p:nvSpPr>
        <p:spPr>
          <a:xfrm>
            <a:off x="4031672" y="563035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88133E37-EDE1-188A-6376-901CA8C6A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331" y="1926972"/>
            <a:ext cx="5355336" cy="4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1D143BBC-9E5A-8510-1971-58DF1D1EA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1"/>
          <a:stretch/>
        </p:blipFill>
        <p:spPr>
          <a:xfrm>
            <a:off x="1080000" y="2160000"/>
            <a:ext cx="6581413" cy="432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C940409-75D4-AC0A-2448-2D4F772EAA96}"/>
              </a:ext>
            </a:extLst>
          </p:cNvPr>
          <p:cNvSpPr txBox="1"/>
          <p:nvPr/>
        </p:nvSpPr>
        <p:spPr>
          <a:xfrm>
            <a:off x="1034041" y="1620000"/>
            <a:ext cx="135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Istituti</a:t>
            </a:r>
            <a:r>
              <a:rPr lang="de-CH" dirty="0"/>
              <a:t> 1933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998C7D-F07F-EDB8-C032-1ACC02818E9C}"/>
              </a:ext>
            </a:extLst>
          </p:cNvPr>
          <p:cNvSpPr txBox="1"/>
          <p:nvPr/>
        </p:nvSpPr>
        <p:spPr>
          <a:xfrm>
            <a:off x="3161944" y="1620000"/>
            <a:ext cx="135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Istituti</a:t>
            </a:r>
            <a:r>
              <a:rPr lang="de-CH" dirty="0"/>
              <a:t> 1980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66639C6-E3E2-2579-27B9-2AB6D2CA555F}"/>
              </a:ext>
            </a:extLst>
          </p:cNvPr>
          <p:cNvSpPr txBox="1"/>
          <p:nvPr/>
        </p:nvSpPr>
        <p:spPr>
          <a:xfrm>
            <a:off x="5230026" y="1620000"/>
            <a:ext cx="215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Istituti</a:t>
            </a:r>
            <a:r>
              <a:rPr lang="de-CH" dirty="0"/>
              <a:t> in totale: 648</a:t>
            </a:r>
          </a:p>
        </p:txBody>
      </p:sp>
      <p:pic>
        <p:nvPicPr>
          <p:cNvPr id="5" name="Grafik 4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23FC40F7-B985-DE3B-60A6-7486CCD44B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1"/>
          <a:stretch/>
        </p:blipFill>
        <p:spPr>
          <a:xfrm>
            <a:off x="1080000" y="2160000"/>
            <a:ext cx="7080294" cy="4320000"/>
          </a:xfrm>
          <a:prstGeom prst="rect">
            <a:avLst/>
          </a:prstGeom>
        </p:spPr>
      </p:pic>
      <p:pic>
        <p:nvPicPr>
          <p:cNvPr id="9" name="Grafik 8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9A0C7889-5EFF-5D34-50E5-086A3082EB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81"/>
          <a:stretch/>
        </p:blipFill>
        <p:spPr>
          <a:xfrm>
            <a:off x="1080000" y="2160000"/>
            <a:ext cx="6707270" cy="43200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449D711-1A3B-72B2-EAA5-D2ACE8A1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10</a:t>
            </a:fld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AFC54C5-C128-8319-35B5-B9B8B1790671}"/>
              </a:ext>
            </a:extLst>
          </p:cNvPr>
          <p:cNvSpPr txBox="1">
            <a:spLocks/>
          </p:cNvSpPr>
          <p:nvPr/>
        </p:nvSpPr>
        <p:spPr>
          <a:xfrm>
            <a:off x="753341" y="368746"/>
            <a:ext cx="7886700" cy="109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AE7E5F60-3681-C1E6-BB11-2E3FFE6A9682}"/>
              </a:ext>
            </a:extLst>
          </p:cNvPr>
          <p:cNvSpPr txBox="1"/>
          <p:nvPr/>
        </p:nvSpPr>
        <p:spPr>
          <a:xfrm>
            <a:off x="1107281" y="1625188"/>
            <a:ext cx="730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pc="-100" dirty="0">
                <a:latin typeface="Arial" panose="020B0604020202020204" pitchFamily="34" charset="0"/>
                <a:cs typeface="Arial" panose="020B0604020202020204" pitchFamily="34" charset="0"/>
              </a:rPr>
              <a:t>Stime del numero di persone che ricevono assistenza amministrativa, fine anno</a:t>
            </a:r>
            <a:endParaRPr lang="de-CH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0C0B50-50F6-D283-A627-C7F89C06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11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0875493-DBFA-3F4B-1E42-F4D765E7B7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46125"/>
            <a:ext cx="7886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, Diagramm, Schrift, Reihe enthält.&#10;&#10;Automatisch generierte Beschreibung">
            <a:extLst>
              <a:ext uri="{FF2B5EF4-FFF2-40B4-BE49-F238E27FC236}">
                <a16:creationId xmlns:a16="http://schemas.microsoft.com/office/drawing/2014/main" id="{726E771B-2764-FD14-19BC-93CC8D8AB3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212" y="2173224"/>
            <a:ext cx="7514138" cy="43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2B2C4-D66E-0488-BABA-DC839849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7913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8E211C-918E-8608-4DD6-4BA611448666}"/>
              </a:ext>
            </a:extLst>
          </p:cNvPr>
          <p:cNvSpPr txBox="1"/>
          <p:nvPr/>
        </p:nvSpPr>
        <p:spPr>
          <a:xfrm>
            <a:off x="739832" y="1745673"/>
            <a:ext cx="6035041" cy="1477328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Misure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coercitive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bloccare qualcuno,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chiudere qualcuno fuori (ad esempio da un evento sportivo),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multare qualcuno.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B82F22-4AF9-C3DE-244E-06CBE6F2A61F}"/>
              </a:ext>
            </a:extLst>
          </p:cNvPr>
          <p:cNvSpPr txBox="1"/>
          <p:nvPr/>
        </p:nvSpPr>
        <p:spPr>
          <a:xfrm>
            <a:off x="739831" y="3318265"/>
            <a:ext cx="6035041" cy="1754326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impedire a qualcuno di togliersi la vita ricoverandolo in un reparto psichiatrico.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 anche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allontanare un bambino da una famiglia in cui il suo sviluppo potrebbe essere compromesso.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B5BC8C-67EB-2938-CFAA-72B692B9A87C}"/>
              </a:ext>
            </a:extLst>
          </p:cNvPr>
          <p:cNvSpPr txBox="1"/>
          <p:nvPr/>
        </p:nvSpPr>
        <p:spPr>
          <a:xfrm>
            <a:off x="764770" y="5167856"/>
            <a:ext cx="6035041" cy="1200329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Collocamento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extrafamiliare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mettere qualcuno in una famiglia affidataria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perché la famiglia è povera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perché viene maltrattato in famiglia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ED39305-5CD1-A974-D0EC-393D6AA8BDA3}"/>
              </a:ext>
            </a:extLst>
          </p:cNvPr>
          <p:cNvSpPr txBox="1"/>
          <p:nvPr/>
        </p:nvSpPr>
        <p:spPr>
          <a:xfrm>
            <a:off x="6932428" y="2618508"/>
            <a:ext cx="1892595" cy="1015663"/>
          </a:xfrm>
          <a:prstGeom prst="rect">
            <a:avLst/>
          </a:prstGeom>
          <a:gradFill>
            <a:gsLst>
              <a:gs pos="100000">
                <a:schemeClr val="bg1"/>
              </a:gs>
              <a:gs pos="54000">
                <a:srgbClr val="DCB26C"/>
              </a:gs>
              <a:gs pos="1000">
                <a:srgbClr val="DCB26C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</a:t>
            </a:r>
          </a:p>
          <a:p>
            <a:pPr algn="ctr"/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necessario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EC8BA-2FCC-C271-C582-770482772654}"/>
              </a:ext>
            </a:extLst>
          </p:cNvPr>
          <p:cNvSpPr txBox="1"/>
          <p:nvPr/>
        </p:nvSpPr>
        <p:spPr>
          <a:xfrm>
            <a:off x="6932429" y="4459365"/>
            <a:ext cx="1892594" cy="1015663"/>
          </a:xfrm>
          <a:prstGeom prst="rect">
            <a:avLst/>
          </a:prstGeom>
          <a:gradFill>
            <a:gsLst>
              <a:gs pos="22000">
                <a:srgbClr val="DCB26C"/>
              </a:gs>
              <a:gs pos="0">
                <a:schemeClr val="bg1"/>
              </a:gs>
              <a:gs pos="100000">
                <a:srgbClr val="DCB26C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</a:t>
            </a:r>
          </a:p>
          <a:p>
            <a:pPr algn="ctr"/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falso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BFB6E66-67FA-FB1E-932E-407E4CF5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40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uiExpand="1" build="p" animBg="1"/>
      <p:bldP spid="5" grpId="0" uiExpand="1" build="p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2C0BBC3-7A4F-A400-5604-A9111B7355C8}"/>
              </a:ext>
            </a:extLst>
          </p:cNvPr>
          <p:cNvSpPr txBox="1"/>
          <p:nvPr/>
        </p:nvSpPr>
        <p:spPr>
          <a:xfrm>
            <a:off x="978699" y="1918146"/>
            <a:ext cx="7288449" cy="1200329"/>
          </a:xfrm>
          <a:prstGeom prst="rect">
            <a:avLst/>
          </a:prstGeom>
          <a:gradFill>
            <a:gsLst>
              <a:gs pos="55000">
                <a:srgbClr val="DCB26C">
                  <a:alpha val="70000"/>
                </a:srgbClr>
              </a:gs>
              <a:gs pos="100000">
                <a:schemeClr val="bg1"/>
              </a:gs>
              <a:gs pos="0">
                <a:schemeClr val="bg1"/>
              </a:gs>
              <a:gs pos="0">
                <a:srgbClr val="DCB26C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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Misure coercitive e collocamenti extrafamiliari possono essere necessari ...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AD1353-E9C9-391A-1461-895ACE9DBD03}"/>
              </a:ext>
            </a:extLst>
          </p:cNvPr>
          <p:cNvSpPr txBox="1"/>
          <p:nvPr/>
        </p:nvSpPr>
        <p:spPr>
          <a:xfrm>
            <a:off x="978700" y="3573582"/>
            <a:ext cx="7288448" cy="2308324"/>
          </a:xfrm>
          <a:prstGeom prst="rect">
            <a:avLst/>
          </a:prstGeom>
          <a:gradFill>
            <a:gsLst>
              <a:gs pos="36000">
                <a:srgbClr val="DCB26C">
                  <a:alpha val="54000"/>
                </a:srgbClr>
              </a:gs>
              <a:gs pos="0">
                <a:schemeClr val="bg1"/>
              </a:gs>
              <a:gs pos="100000">
                <a:srgbClr val="DCB26C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è sbagliato, tuttavia, se la decisione non può essere contestata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 l'attuazione di una misura coercitiva di collocamento extrafamiliare non viene monitorata.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197612-6302-1B7C-DCC5-5F606436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3</a:t>
            </a:fld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A31D0F-C9F3-21D3-A5B3-88A535B6066B}"/>
              </a:ext>
            </a:extLst>
          </p:cNvPr>
          <p:cNvSpPr txBox="1">
            <a:spLocks/>
          </p:cNvSpPr>
          <p:nvPr/>
        </p:nvSpPr>
        <p:spPr>
          <a:xfrm>
            <a:off x="679573" y="767676"/>
            <a:ext cx="7886700" cy="109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7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5C3009C9-6CC7-5BAB-8D1F-43F73A933883}"/>
              </a:ext>
            </a:extLst>
          </p:cNvPr>
          <p:cNvSpPr txBox="1"/>
          <p:nvPr/>
        </p:nvSpPr>
        <p:spPr>
          <a:xfrm>
            <a:off x="1402685" y="3327082"/>
            <a:ext cx="6505884" cy="1569660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 questo era esattamente ciò che accadeva fino al 1981. Più di 10.000 persone che hanno sofferto questa situazione sono ancora vive oggi.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BC9F37-B9F2-39A3-F9F7-0BCAADA24C6C}"/>
              </a:ext>
            </a:extLst>
          </p:cNvPr>
          <p:cNvSpPr txBox="1"/>
          <p:nvPr/>
        </p:nvSpPr>
        <p:spPr>
          <a:xfrm>
            <a:off x="1402685" y="5026382"/>
            <a:ext cx="6505884" cy="1200329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 2016 il Parlamento ha approvato una legge per garantire che questa ingiustizia non venga dimenticata.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E4BD65-01BC-B413-0E99-0B729816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4</a:t>
            </a:fld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1424D4-5BE5-D2B0-FC94-1F3519228F8B}"/>
              </a:ext>
            </a:extLst>
          </p:cNvPr>
          <p:cNvSpPr txBox="1"/>
          <p:nvPr/>
        </p:nvSpPr>
        <p:spPr>
          <a:xfrm>
            <a:off x="1402685" y="1414374"/>
            <a:ext cx="6505884" cy="1754326"/>
          </a:xfrm>
          <a:prstGeom prst="rect">
            <a:avLst/>
          </a:prstGeom>
          <a:gradFill>
            <a:gsLst>
              <a:gs pos="52000">
                <a:srgbClr val="DCB26C">
                  <a:alpha val="66000"/>
                </a:srgbClr>
              </a:gs>
              <a:gs pos="0">
                <a:schemeClr val="bg1"/>
              </a:gs>
              <a:gs pos="100000">
                <a:srgbClr val="DCB26C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è sbagliato, tuttavia, se la decisione a favore non può essere contestata</a:t>
            </a:r>
          </a:p>
          <a:p>
            <a:pPr algn="ctr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 l'attuazione di una misura coercitiva di collocamento extrafamiliare non viene monitorata.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CBCD504-833B-6481-C033-19A6ACC7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7913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D5EB92B-1C66-21B7-433C-CC73A1FC4403}"/>
              </a:ext>
            </a:extLst>
          </p:cNvPr>
          <p:cNvSpPr txBox="1"/>
          <p:nvPr/>
        </p:nvSpPr>
        <p:spPr>
          <a:xfrm>
            <a:off x="1550664" y="2468881"/>
            <a:ext cx="6505884" cy="1200329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definizione secondo la LMCCE delle misure assistenziali obbligatorie e dei collocamenti extrafamiliari:</a:t>
            </a:r>
            <a:endParaRPr lang="de-C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4AA9B1-134A-E14B-5EDB-E9F1D60F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5</a:t>
            </a:fld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BF794D8-1562-284B-775D-4DE1D8B1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7913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6DE7C431-51AD-3CB9-0487-C7A3EFBBA3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75" b="88021"/>
          <a:stretch/>
        </p:blipFill>
        <p:spPr>
          <a:xfrm>
            <a:off x="1485812" y="4117755"/>
            <a:ext cx="6505884" cy="91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3CDC118-220B-7500-86C4-4F50AC8D346E}"/>
              </a:ext>
            </a:extLst>
          </p:cNvPr>
          <p:cNvSpPr txBox="1"/>
          <p:nvPr/>
        </p:nvSpPr>
        <p:spPr>
          <a:xfrm>
            <a:off x="1319058" y="2177096"/>
            <a:ext cx="6505884" cy="461665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Nello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specifico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E5D8C4-1B31-E5D3-1157-F426E3FD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6</a:t>
            </a:fld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13A894D-D9B6-858C-FA99-916AFF3A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7913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59263A4B-B120-0079-ED2E-F4E5A10FB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11" t="13329" r="-420" b="61350"/>
          <a:stretch/>
        </p:blipFill>
        <p:spPr>
          <a:xfrm>
            <a:off x="1228381" y="2908233"/>
            <a:ext cx="6687238" cy="25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8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3CDC118-220B-7500-86C4-4F50AC8D346E}"/>
              </a:ext>
            </a:extLst>
          </p:cNvPr>
          <p:cNvSpPr txBox="1"/>
          <p:nvPr/>
        </p:nvSpPr>
        <p:spPr>
          <a:xfrm>
            <a:off x="1300856" y="1628457"/>
            <a:ext cx="6505884" cy="830997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misure coercitive e i collocamenti extrafamiliari potrebbero essere associati a: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E5D8C4-1B31-E5D3-1157-F426E3FD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7</a:t>
            </a:fld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8FBD861-B3A0-BFFB-1769-00E569BF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7913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1AADB821-8D3C-B8C6-0828-7B61377B7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93" t="38536" r="-421" b="27818"/>
          <a:stretch/>
        </p:blipFill>
        <p:spPr>
          <a:xfrm>
            <a:off x="1321224" y="2707859"/>
            <a:ext cx="656014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3CDC118-220B-7500-86C4-4F50AC8D346E}"/>
              </a:ext>
            </a:extLst>
          </p:cNvPr>
          <p:cNvSpPr txBox="1"/>
          <p:nvPr/>
        </p:nvSpPr>
        <p:spPr>
          <a:xfrm>
            <a:off x="1180222" y="1127323"/>
            <a:ext cx="6723086" cy="1193360"/>
          </a:xfrm>
          <a:prstGeom prst="rect">
            <a:avLst/>
          </a:prstGeom>
          <a:solidFill>
            <a:srgbClr val="DCB2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state avviate misure coercitive e collocamenti extrafamiliari («autori») e sono state dirette contro le «</a:t>
            </a: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vittime».</a:t>
            </a: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4EBC7A-BAA9-E6F3-257B-4D2B72C3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8</a:t>
            </a:fld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347830-87EB-4198-2737-48C49119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349"/>
            <a:ext cx="7886700" cy="1097913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1AB1572B-D790-059B-5945-08D32849CC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7" t="13330" r="-421" b="62121"/>
          <a:stretch/>
        </p:blipFill>
        <p:spPr>
          <a:xfrm>
            <a:off x="1096921" y="2402595"/>
            <a:ext cx="6836622" cy="2001553"/>
          </a:xfrm>
          <a:prstGeom prst="rect">
            <a:avLst/>
          </a:prstGeom>
        </p:spPr>
      </p:pic>
      <p:pic>
        <p:nvPicPr>
          <p:cNvPr id="8" name="Grafik 7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B9EF9655-B777-4F26-709B-54574DA378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7" t="71849" r="-421" b="-1276"/>
          <a:stretch/>
        </p:blipFill>
        <p:spPr>
          <a:xfrm>
            <a:off x="1066686" y="4404148"/>
            <a:ext cx="6836622" cy="23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1AE708-EA91-C5AD-6BF0-817F102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9</a:t>
            </a:fld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0A8F310-D8F0-9663-8B82-6B5FB8D2A00C}"/>
              </a:ext>
            </a:extLst>
          </p:cNvPr>
          <p:cNvSpPr txBox="1">
            <a:spLocks/>
          </p:cNvSpPr>
          <p:nvPr/>
        </p:nvSpPr>
        <p:spPr>
          <a:xfrm>
            <a:off x="753341" y="368746"/>
            <a:ext cx="7886700" cy="1097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Misure assistenziali coercitive e collocamenti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extrafamiliari: di cosa si tratta?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06AA7974-9E93-6EF5-B021-315E76CF6D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332" y="1561847"/>
            <a:ext cx="5355336" cy="4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1111</Words>
  <Application>Microsoft Office PowerPoint</Application>
  <PresentationFormat>Bildschirmpräsentation (4:3)</PresentationFormat>
  <Paragraphs>83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MS Mincho</vt:lpstr>
      <vt:lpstr>Aptos</vt:lpstr>
      <vt:lpstr>Aptos Display</vt:lpstr>
      <vt:lpstr>Arial</vt:lpstr>
      <vt:lpstr>Calibri</vt:lpstr>
      <vt:lpstr>Calibri Light</vt:lpstr>
      <vt:lpstr>Office</vt:lpstr>
      <vt:lpstr>Benutzerdefiniertes Design</vt:lpstr>
      <vt:lpstr>B.1   Misure assistenziali coercitive e collocamenti extrafamiliari: di cosa si tratta?</vt:lpstr>
      <vt:lpstr>Misure assistenziali coercitive e collocamenti extrafamiliari: di cosa si tratta?</vt:lpstr>
      <vt:lpstr>PowerPoint-Präsentation</vt:lpstr>
      <vt:lpstr>Misure assistenziali coercitive e collocamenti extrafamiliari: di cosa si tratta?</vt:lpstr>
      <vt:lpstr>Misure assistenziali coercitive e collocamenti extrafamiliari: di cosa si tratta?</vt:lpstr>
      <vt:lpstr>Misure assistenziali coercitive e collocamenti extrafamiliari: di cosa si tratta?</vt:lpstr>
      <vt:lpstr>Misure assistenziali coercitive e collocamenti extrafamiliari: di cosa si tratta?</vt:lpstr>
      <vt:lpstr>Misure assistenziali coercitive e collocamenti extrafamiliari: di cosa si tratta?</vt:lpstr>
      <vt:lpstr>PowerPoint-Präsentation</vt:lpstr>
      <vt:lpstr>PowerPoint-Präsentation</vt:lpstr>
      <vt:lpstr>Misure assistenziali coercitive e collocamenti extrafamiliari: di cosa si tratta?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28</cp:revision>
  <dcterms:created xsi:type="dcterms:W3CDTF">2024-04-14T06:19:19Z</dcterms:created>
  <dcterms:modified xsi:type="dcterms:W3CDTF">2024-12-09T19:27:04Z</dcterms:modified>
</cp:coreProperties>
</file>