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4"/>
    <p:sldMasterId id="2147483672" r:id="rId5"/>
  </p:sldMasterIdLst>
  <p:notesMasterIdLst>
    <p:notesMasterId r:id="rId19"/>
  </p:notesMasterIdLst>
  <p:sldIdLst>
    <p:sldId id="257" r:id="rId6"/>
    <p:sldId id="258" r:id="rId7"/>
    <p:sldId id="270" r:id="rId8"/>
    <p:sldId id="263" r:id="rId9"/>
    <p:sldId id="259" r:id="rId10"/>
    <p:sldId id="260" r:id="rId11"/>
    <p:sldId id="264" r:id="rId12"/>
    <p:sldId id="261" r:id="rId13"/>
    <p:sldId id="267" r:id="rId14"/>
    <p:sldId id="262" r:id="rId15"/>
    <p:sldId id="269" r:id="rId16"/>
    <p:sldId id="265" r:id="rId17"/>
    <p:sldId id="266"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B26C"/>
    <a:srgbClr val="C2A411"/>
    <a:srgbClr val="BFA0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72C71E-191C-47A3-9CD3-605EFD13004E}" v="4" dt="2024-12-17T12:49:34.2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734" autoAdjust="0"/>
    <p:restoredTop sz="84113" autoAdjust="0"/>
  </p:normalViewPr>
  <p:slideViewPr>
    <p:cSldViewPr snapToGrid="0">
      <p:cViewPr varScale="1">
        <p:scale>
          <a:sx n="92" d="100"/>
          <a:sy n="92" d="100"/>
        </p:scale>
        <p:origin x="167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E2DB2E-A5FD-4EC9-8B6E-E148033B4FBC}" type="datetimeFigureOut">
              <a:rPr lang="de-CH" smtClean="0"/>
              <a:t>27.12.2024</a:t>
            </a:fld>
            <a:endParaRPr lang="de-CH"/>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Modifier le format du texte maître</a:t>
            </a:r>
          </a:p>
          <a:p>
            <a:pPr lvl="1"/>
            <a:r>
              <a:rPr lang="de-DE"/>
              <a:t>Deuxième niveau</a:t>
            </a:r>
          </a:p>
          <a:p>
            <a:pPr lvl="2"/>
            <a:r>
              <a:rPr lang="de-DE"/>
              <a:t>Troisième niveau</a:t>
            </a:r>
          </a:p>
          <a:p>
            <a:pPr lvl="3"/>
            <a:r>
              <a:rPr lang="de-DE"/>
              <a:t>Quatrième niveau</a:t>
            </a:r>
          </a:p>
          <a:p>
            <a:pPr lvl="4"/>
            <a:r>
              <a:rPr lang="de-DE"/>
              <a:t>Cinquième niveau</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9C9622-F3FF-471C-AE30-67232DD2E1EB}" type="slidenum">
              <a:rPr lang="de-CH" smtClean="0"/>
              <a:t>‹Nr.›</a:t>
            </a:fld>
            <a:endParaRPr lang="de-CH"/>
          </a:p>
        </p:txBody>
      </p:sp>
    </p:spTree>
    <p:extLst>
      <p:ext uri="{BB962C8B-B14F-4D97-AF65-F5344CB8AC3E}">
        <p14:creationId xmlns:p14="http://schemas.microsoft.com/office/powerpoint/2010/main" val="601645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strike="noStrike" noProof="0" dirty="0">
                <a:latin typeface="Arial" panose="020B0604020202020204" pitchFamily="34" charset="0"/>
                <a:cs typeface="Arial" panose="020B0604020202020204" pitchFamily="34" charset="0"/>
              </a:rPr>
              <a:t>Il s’agit ici du schéma d’ensemble. Celui-ci est introduit et construit étape par étape dans les diapositives suivantes.</a:t>
            </a:r>
          </a:p>
        </p:txBody>
      </p:sp>
      <p:sp>
        <p:nvSpPr>
          <p:cNvPr id="4" name="Foliennummernplatzhalter 3"/>
          <p:cNvSpPr>
            <a:spLocks noGrp="1"/>
          </p:cNvSpPr>
          <p:nvPr>
            <p:ph type="sldNum" sz="quarter" idx="5"/>
          </p:nvPr>
        </p:nvSpPr>
        <p:spPr/>
        <p:txBody>
          <a:bodyPr/>
          <a:lstStyle/>
          <a:p>
            <a:fld id="{C49C9622-F3FF-471C-AE30-67232DD2E1EB}" type="slidenum">
              <a:rPr lang="de-CH" smtClean="0"/>
              <a:t>1</a:t>
            </a:fld>
            <a:endParaRPr lang="de-CH"/>
          </a:p>
        </p:txBody>
      </p:sp>
    </p:spTree>
    <p:extLst>
      <p:ext uri="{BB962C8B-B14F-4D97-AF65-F5344CB8AC3E}">
        <p14:creationId xmlns:p14="http://schemas.microsoft.com/office/powerpoint/2010/main" val="553625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C49C9622-F3FF-471C-AE30-67232DD2E1EB}" type="slidenum">
              <a:rPr lang="de-CH" smtClean="0"/>
              <a:t>10</a:t>
            </a:fld>
            <a:endParaRPr lang="de-CH"/>
          </a:p>
        </p:txBody>
      </p:sp>
    </p:spTree>
    <p:extLst>
      <p:ext uri="{BB962C8B-B14F-4D97-AF65-F5344CB8AC3E}">
        <p14:creationId xmlns:p14="http://schemas.microsoft.com/office/powerpoint/2010/main" val="3817242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C49C9622-F3FF-471C-AE30-67232DD2E1EB}" type="slidenum">
              <a:rPr lang="de-CH" smtClean="0"/>
              <a:t>11</a:t>
            </a:fld>
            <a:endParaRPr lang="de-CH"/>
          </a:p>
        </p:txBody>
      </p:sp>
    </p:spTree>
    <p:extLst>
      <p:ext uri="{BB962C8B-B14F-4D97-AF65-F5344CB8AC3E}">
        <p14:creationId xmlns:p14="http://schemas.microsoft.com/office/powerpoint/2010/main" val="3817242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i="0" noProof="0" dirty="0">
                <a:effectLst/>
                <a:latin typeface="Helvetica" pitchFamily="2" charset="0"/>
              </a:rPr>
              <a:t>Le nombre d’établissements dans lesquels des personnes ont été placées est plus facile à déterminer que le nombre de personnes concernées. La CIE en a recensé 648 entre 1930 et 1981, qui comptaient entre 8’400 et 12’000 places pour jeunes et adultes (ce chiffre ne comprend pas les pouponnières et les foyers pour enfants). Il s’agit pour la plupart d’institutions multifonctionnelles qui accueillent des détenus de droit commun, des </a:t>
            </a:r>
            <a:r>
              <a:rPr lang="fr-CH" i="0" noProof="0" dirty="0" err="1">
                <a:effectLst/>
                <a:latin typeface="Helvetica" pitchFamily="2" charset="0"/>
              </a:rPr>
              <a:t>adolescent·es</a:t>
            </a:r>
            <a:r>
              <a:rPr lang="fr-CH" i="0" noProof="0" dirty="0">
                <a:effectLst/>
                <a:latin typeface="Helvetica" pitchFamily="2" charset="0"/>
              </a:rPr>
              <a:t> en correction, des malades, des pauvres et des personnes soumises à un internement administratif.</a:t>
            </a:r>
          </a:p>
        </p:txBody>
      </p:sp>
      <p:sp>
        <p:nvSpPr>
          <p:cNvPr id="4" name="Foliennummernplatzhalter 3"/>
          <p:cNvSpPr>
            <a:spLocks noGrp="1"/>
          </p:cNvSpPr>
          <p:nvPr>
            <p:ph type="sldNum" sz="quarter" idx="5"/>
          </p:nvPr>
        </p:nvSpPr>
        <p:spPr/>
        <p:txBody>
          <a:bodyPr/>
          <a:lstStyle/>
          <a:p>
            <a:fld id="{C49C9622-F3FF-471C-AE30-67232DD2E1EB}" type="slidenum">
              <a:rPr lang="de-CH" smtClean="0"/>
              <a:t>12</a:t>
            </a:fld>
            <a:endParaRPr lang="de-CH"/>
          </a:p>
        </p:txBody>
      </p:sp>
    </p:spTree>
    <p:extLst>
      <p:ext uri="{BB962C8B-B14F-4D97-AF65-F5344CB8AC3E}">
        <p14:creationId xmlns:p14="http://schemas.microsoft.com/office/powerpoint/2010/main" val="3109436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sz="1800" noProof="1">
                <a:effectLst/>
                <a:latin typeface="ArialMT"/>
              </a:rPr>
              <a:t>Au fil des années, le nombre de personnes concernées par les mesures d’internement administratif a rapidement diminué : Vers 1935, les foyers et les institutions étaient encore occupés pour moitié par des personnes soumises à un internement administratif; ce chiffre passe à 4% en 1980. Le nombre a fortement diminué après la Seconde Guerre mondiale. On peut expliquer cette diminution par le développement de l’État social et la mise en place de mesures d’accompagnement psychosocial. En revanche, le nombre d’admissions dans les hôpitaux psychiatriques a fortement augmenté. </a:t>
            </a:r>
            <a:endParaRPr lang="fr-CH" noProof="1"/>
          </a:p>
          <a:p>
            <a:endParaRPr lang="fr-CH" noProof="1"/>
          </a:p>
          <a:p>
            <a:r>
              <a:rPr lang="fr-CH" noProof="1"/>
              <a:t>D’après la CIE : Guggisberg Ernst, Dal Molin Marco (2019), </a:t>
            </a:r>
            <a:r>
              <a:rPr lang="fr-CH" i="1" noProof="1"/>
              <a:t>« Zehntausende » - Zahlen zur administrativen Versorgung und zur Anstaltslandschaft</a:t>
            </a:r>
            <a:r>
              <a:rPr lang="fr-CH" noProof="1"/>
              <a:t>. CIE Vol. 6, Chronos Verlag, p. 88, simplifié.</a:t>
            </a:r>
          </a:p>
        </p:txBody>
      </p:sp>
      <p:sp>
        <p:nvSpPr>
          <p:cNvPr id="4" name="Foliennummernplatzhalter 3"/>
          <p:cNvSpPr>
            <a:spLocks noGrp="1"/>
          </p:cNvSpPr>
          <p:nvPr>
            <p:ph type="sldNum" sz="quarter" idx="5"/>
          </p:nvPr>
        </p:nvSpPr>
        <p:spPr/>
        <p:txBody>
          <a:bodyPr/>
          <a:lstStyle/>
          <a:p>
            <a:fld id="{C49C9622-F3FF-471C-AE30-67232DD2E1EB}" type="slidenum">
              <a:rPr lang="de-CH" smtClean="0"/>
              <a:t>13</a:t>
            </a:fld>
            <a:endParaRPr lang="de-CH"/>
          </a:p>
        </p:txBody>
      </p:sp>
    </p:spTree>
    <p:extLst>
      <p:ext uri="{BB962C8B-B14F-4D97-AF65-F5344CB8AC3E}">
        <p14:creationId xmlns:p14="http://schemas.microsoft.com/office/powerpoint/2010/main" val="2107937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noProof="0" dirty="0"/>
              <a:t>Expliquer pas à pas, à l'aide d'exemples, ce que sont les mesures de contrainte, les mesures de coercition à des fins d'assistance et les placements extrafamiliaux. Pour terminer, poser la question du paradoxe entre pratique d’assistance et pratique de contrainte. </a:t>
            </a:r>
          </a:p>
        </p:txBody>
      </p:sp>
      <p:sp>
        <p:nvSpPr>
          <p:cNvPr id="4" name="Foliennummernplatzhalter 3"/>
          <p:cNvSpPr>
            <a:spLocks noGrp="1"/>
          </p:cNvSpPr>
          <p:nvPr>
            <p:ph type="sldNum" sz="quarter" idx="5"/>
          </p:nvPr>
        </p:nvSpPr>
        <p:spPr/>
        <p:txBody>
          <a:bodyPr/>
          <a:lstStyle/>
          <a:p>
            <a:fld id="{C49C9622-F3FF-471C-AE30-67232DD2E1EB}" type="slidenum">
              <a:rPr lang="de-CH" smtClean="0"/>
              <a:t>2</a:t>
            </a:fld>
            <a:endParaRPr lang="de-CH"/>
          </a:p>
        </p:txBody>
      </p:sp>
    </p:spTree>
    <p:extLst>
      <p:ext uri="{BB962C8B-B14F-4D97-AF65-F5344CB8AC3E}">
        <p14:creationId xmlns:p14="http://schemas.microsoft.com/office/powerpoint/2010/main" val="1255642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noProof="1"/>
              <a:t>Voir aussi le document B.3. Contexte</a:t>
            </a:r>
          </a:p>
          <a:p>
            <a:r>
              <a:rPr lang="fr-CH" i="0" noProof="1">
                <a:effectLst/>
                <a:latin typeface="Helvetica" pitchFamily="2" charset="0"/>
              </a:rPr>
              <a:t>Jusque dans l’après-guerre, les procès-verbaux qui justifient les décisions des autorités emploient des termes tels que « mœurs dissolues » et « fainéantise » pour les hommes, de « déviance sexuelle » pour les femmes. Dans l’après-guerre, les mesures de coercition sont principalement motivées par l’« alcoolisme » pour les hommes et le « danger moral » ou une naissance « illégitime » pour les femmes.</a:t>
            </a:r>
          </a:p>
          <a:p>
            <a:endParaRPr lang="fr-CH" noProof="1"/>
          </a:p>
        </p:txBody>
      </p:sp>
      <p:sp>
        <p:nvSpPr>
          <p:cNvPr id="4" name="Espace réservé du numéro de diapositive 3"/>
          <p:cNvSpPr>
            <a:spLocks noGrp="1"/>
          </p:cNvSpPr>
          <p:nvPr>
            <p:ph type="sldNum" sz="quarter" idx="5"/>
          </p:nvPr>
        </p:nvSpPr>
        <p:spPr/>
        <p:txBody>
          <a:bodyPr/>
          <a:lstStyle/>
          <a:p>
            <a:fld id="{C49C9622-F3FF-471C-AE30-67232DD2E1EB}" type="slidenum">
              <a:rPr lang="de-CH" smtClean="0"/>
              <a:t>3</a:t>
            </a:fld>
            <a:endParaRPr lang="de-CH"/>
          </a:p>
        </p:txBody>
      </p:sp>
    </p:spTree>
    <p:extLst>
      <p:ext uri="{BB962C8B-B14F-4D97-AF65-F5344CB8AC3E}">
        <p14:creationId xmlns:p14="http://schemas.microsoft.com/office/powerpoint/2010/main" val="1694168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noProof="0" dirty="0">
                <a:latin typeface="Arial" panose="020B0604020202020204" pitchFamily="34" charset="0"/>
                <a:cs typeface="Arial" panose="020B0604020202020204" pitchFamily="34" charset="0"/>
              </a:rPr>
              <a:t>Déduire de la discussion en classe la conception actuelle : nécessité des mesures de contrainte / placements extrafamiliaux, mais contrôle des décisions et de la mise en œuvre d'une mesure de contrainte ou d'un placement extrafamilial. </a:t>
            </a:r>
            <a:br>
              <a:rPr lang="fr-CH" noProof="0" dirty="0">
                <a:latin typeface="Arial" panose="020B0604020202020204" pitchFamily="34" charset="0"/>
                <a:cs typeface="Arial" panose="020B0604020202020204" pitchFamily="34" charset="0"/>
              </a:rPr>
            </a:br>
            <a:r>
              <a:rPr lang="fr-CH" noProof="0" dirty="0">
                <a:latin typeface="Arial" panose="020B0604020202020204" pitchFamily="34" charset="0"/>
                <a:cs typeface="Arial" panose="020B0604020202020204" pitchFamily="34" charset="0"/>
              </a:rPr>
              <a:t>Contrôle des personnes qui prennent les décisions : possibilité de recours auprès d'un tribunal (séparation des pouvoirs, car la personne qui prend la décision fait partie du pouvoir exécutif et sa décision doit pouvoir être contestée devant un tribunal). </a:t>
            </a:r>
          </a:p>
          <a:p>
            <a:r>
              <a:rPr lang="fr-CH" noProof="0" dirty="0">
                <a:latin typeface="Arial" panose="020B0604020202020204" pitchFamily="34" charset="0"/>
                <a:cs typeface="Arial" panose="020B0604020202020204" pitchFamily="34" charset="0"/>
              </a:rPr>
              <a:t>Contrôle de la mise en œuvre : il faut contrôler que la mesure de contrainte / le placement hors du foyer familial se déroule correctement (par exemple, contrôle du lieu d'accueil, personne de contact pour un enfant placé hors du foyer familial, examen périodique pour savoir si la mesure est encore nécessaire)</a:t>
            </a:r>
            <a:r>
              <a:rPr lang="fr-CH" noProof="0" dirty="0"/>
              <a:t>.  </a:t>
            </a:r>
          </a:p>
          <a:p>
            <a:endParaRPr lang="fr-CH" noProof="0" dirty="0"/>
          </a:p>
        </p:txBody>
      </p:sp>
      <p:sp>
        <p:nvSpPr>
          <p:cNvPr id="4" name="Foliennummernplatzhalter 3"/>
          <p:cNvSpPr>
            <a:spLocks noGrp="1"/>
          </p:cNvSpPr>
          <p:nvPr>
            <p:ph type="sldNum" sz="quarter" idx="5"/>
          </p:nvPr>
        </p:nvSpPr>
        <p:spPr/>
        <p:txBody>
          <a:bodyPr/>
          <a:lstStyle/>
          <a:p>
            <a:fld id="{C49C9622-F3FF-471C-AE30-67232DD2E1EB}" type="slidenum">
              <a:rPr lang="de-CH" smtClean="0"/>
              <a:t>4</a:t>
            </a:fld>
            <a:endParaRPr lang="de-CH"/>
          </a:p>
        </p:txBody>
      </p:sp>
    </p:spTree>
    <p:extLst>
      <p:ext uri="{BB962C8B-B14F-4D97-AF65-F5344CB8AC3E}">
        <p14:creationId xmlns:p14="http://schemas.microsoft.com/office/powerpoint/2010/main" val="22832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sz="1800" kern="0" noProof="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Pour le contenu de la loi, voir le fichier B.1 Définitions et B.3 Contexte. </a:t>
            </a:r>
            <a:endParaRPr lang="fr-CH" noProof="0"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5"/>
          </p:nvPr>
        </p:nvSpPr>
        <p:spPr/>
        <p:txBody>
          <a:bodyPr/>
          <a:lstStyle/>
          <a:p>
            <a:fld id="{C49C9622-F3FF-471C-AE30-67232DD2E1EB}" type="slidenum">
              <a:rPr lang="de-CH" smtClean="0"/>
              <a:t>5</a:t>
            </a:fld>
            <a:endParaRPr lang="de-CH"/>
          </a:p>
        </p:txBody>
      </p:sp>
    </p:spTree>
    <p:extLst>
      <p:ext uri="{BB962C8B-B14F-4D97-AF65-F5344CB8AC3E}">
        <p14:creationId xmlns:p14="http://schemas.microsoft.com/office/powerpoint/2010/main" val="1660191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5"/>
          </p:nvPr>
        </p:nvSpPr>
        <p:spPr/>
        <p:txBody>
          <a:bodyPr/>
          <a:lstStyle/>
          <a:p>
            <a:fld id="{C49C9622-F3FF-471C-AE30-67232DD2E1EB}" type="slidenum">
              <a:rPr lang="de-CH" smtClean="0"/>
              <a:t>6</a:t>
            </a:fld>
            <a:endParaRPr lang="de-CH"/>
          </a:p>
        </p:txBody>
      </p:sp>
    </p:spTree>
    <p:extLst>
      <p:ext uri="{BB962C8B-B14F-4D97-AF65-F5344CB8AC3E}">
        <p14:creationId xmlns:p14="http://schemas.microsoft.com/office/powerpoint/2010/main" val="3652359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latin typeface="Arial" panose="020B0604020202020204" pitchFamily="34" charset="0"/>
              <a:cs typeface="Arial" panose="020B0604020202020204" pitchFamily="34" charset="0"/>
            </a:endParaRPr>
          </a:p>
        </p:txBody>
      </p:sp>
      <p:sp>
        <p:nvSpPr>
          <p:cNvPr id="4" name="Foliennummernplatzhalter 3"/>
          <p:cNvSpPr>
            <a:spLocks noGrp="1"/>
          </p:cNvSpPr>
          <p:nvPr>
            <p:ph type="sldNum" sz="quarter" idx="5"/>
          </p:nvPr>
        </p:nvSpPr>
        <p:spPr/>
        <p:txBody>
          <a:bodyPr/>
          <a:lstStyle/>
          <a:p>
            <a:fld id="{C49C9622-F3FF-471C-AE30-67232DD2E1EB}" type="slidenum">
              <a:rPr lang="de-CH" smtClean="0"/>
              <a:t>7</a:t>
            </a:fld>
            <a:endParaRPr lang="de-CH"/>
          </a:p>
        </p:txBody>
      </p:sp>
    </p:spTree>
    <p:extLst>
      <p:ext uri="{BB962C8B-B14F-4D97-AF65-F5344CB8AC3E}">
        <p14:creationId xmlns:p14="http://schemas.microsoft.com/office/powerpoint/2010/main" val="2922168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noProof="0" dirty="0">
                <a:latin typeface="Arial" panose="020B0604020202020204" pitchFamily="34" charset="0"/>
                <a:cs typeface="Arial" panose="020B0604020202020204" pitchFamily="34" charset="0"/>
              </a:rPr>
              <a:t>Les formes de mesures de coercition à des fins d'assistance et de placements extrafamiliaux se recoupent en partie : Les personnes pouvaient être concernées par plusieurs d'entre elles en même temps (assistance administrative + stérilisation forcée) ou successivement (placement d'abord dans un foyer, puis assistance administrative). </a:t>
            </a:r>
          </a:p>
        </p:txBody>
      </p:sp>
      <p:sp>
        <p:nvSpPr>
          <p:cNvPr id="4" name="Foliennummernplatzhalter 3"/>
          <p:cNvSpPr>
            <a:spLocks noGrp="1"/>
          </p:cNvSpPr>
          <p:nvPr>
            <p:ph type="sldNum" sz="quarter" idx="5"/>
          </p:nvPr>
        </p:nvSpPr>
        <p:spPr/>
        <p:txBody>
          <a:bodyPr/>
          <a:lstStyle/>
          <a:p>
            <a:fld id="{C49C9622-F3FF-471C-AE30-67232DD2E1EB}" type="slidenum">
              <a:rPr lang="de-CH" smtClean="0"/>
              <a:t>8</a:t>
            </a:fld>
            <a:endParaRPr lang="de-CH"/>
          </a:p>
        </p:txBody>
      </p:sp>
    </p:spTree>
    <p:extLst>
      <p:ext uri="{BB962C8B-B14F-4D97-AF65-F5344CB8AC3E}">
        <p14:creationId xmlns:p14="http://schemas.microsoft.com/office/powerpoint/2010/main" val="23975420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fr-CH" noProof="0" dirty="0">
                <a:latin typeface="Arial" panose="020B0604020202020204" pitchFamily="34" charset="0"/>
                <a:cs typeface="Arial" panose="020B0604020202020204" pitchFamily="34" charset="0"/>
              </a:rPr>
              <a:t>Les effets des mesures de contrainte sans surveillance ni contrôle sont décrits dans la loi et méritent éventuellement d’être partiellement expliqués, sans qu’il ne soit nécessaire d’entrer dans les détails.</a:t>
            </a:r>
          </a:p>
        </p:txBody>
      </p:sp>
      <p:sp>
        <p:nvSpPr>
          <p:cNvPr id="4" name="Foliennummernplatzhalter 3"/>
          <p:cNvSpPr>
            <a:spLocks noGrp="1"/>
          </p:cNvSpPr>
          <p:nvPr>
            <p:ph type="sldNum" sz="quarter" idx="5"/>
          </p:nvPr>
        </p:nvSpPr>
        <p:spPr/>
        <p:txBody>
          <a:bodyPr/>
          <a:lstStyle/>
          <a:p>
            <a:fld id="{C49C9622-F3FF-471C-AE30-67232DD2E1EB}" type="slidenum">
              <a:rPr lang="de-CH" smtClean="0"/>
              <a:t>9</a:t>
            </a:fld>
            <a:endParaRPr lang="de-CH"/>
          </a:p>
        </p:txBody>
      </p:sp>
    </p:spTree>
    <p:extLst>
      <p:ext uri="{BB962C8B-B14F-4D97-AF65-F5344CB8AC3E}">
        <p14:creationId xmlns:p14="http://schemas.microsoft.com/office/powerpoint/2010/main" val="2557228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515694"/>
            <a:ext cx="7772400" cy="556968"/>
          </a:xfrm>
        </p:spPr>
        <p:txBody>
          <a:bodyPr anchor="b">
            <a:normAutofit/>
          </a:bodyPr>
          <a:lstStyle>
            <a:lvl1pPr algn="ctr">
              <a:defRPr sz="3600">
                <a:latin typeface="Calibri" panose="020F0502020204030204" pitchFamily="34" charset="0"/>
                <a:cs typeface="Calibri" panose="020F0502020204030204" pitchFamily="34" charset="0"/>
              </a:defRPr>
            </a:lvl1pPr>
          </a:lstStyle>
          <a:p>
            <a:r>
              <a:rPr lang="de-DE" dirty="0"/>
              <a:t>Mastertitelformat bearbeiten</a:t>
            </a:r>
            <a:endParaRPr lang="en-US" dirty="0"/>
          </a:p>
        </p:txBody>
      </p:sp>
      <p:sp>
        <p:nvSpPr>
          <p:cNvPr id="4" name="Date Placeholder 3"/>
          <p:cNvSpPr>
            <a:spLocks noGrp="1"/>
          </p:cNvSpPr>
          <p:nvPr>
            <p:ph type="dt" sz="half" idx="10"/>
          </p:nvPr>
        </p:nvSpPr>
        <p:spPr/>
        <p:txBody>
          <a:bodyPr/>
          <a:lstStyle>
            <a:lvl1pPr>
              <a:defRPr/>
            </a:lvl1pPr>
          </a:lstStyle>
          <a:p>
            <a:fld id="{B421989C-29DE-458B-A9E5-335C74FBD850}" type="datetime1">
              <a:rPr lang="de-CH" smtClean="0"/>
              <a:t>27.12.2024</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4221692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3E827019-E172-42B8-9981-FE3B646D4B6C}" type="datetime1">
              <a:rPr lang="de-CH" smtClean="0"/>
              <a:t>27.12.2024</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3395262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806DE7C-A555-4898-A32B-DE1C0D675443}" type="datetime1">
              <a:rPr lang="de-CH" smtClean="0"/>
              <a:t>27.12.2024</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2530757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BFC371-2CC9-CCDC-CCC2-0F436E557751}"/>
              </a:ext>
            </a:extLst>
          </p:cNvPr>
          <p:cNvSpPr>
            <a:spLocks noGrp="1"/>
          </p:cNvSpPr>
          <p:nvPr>
            <p:ph type="ctrTitle"/>
          </p:nvPr>
        </p:nvSpPr>
        <p:spPr>
          <a:xfrm>
            <a:off x="1143000" y="1122363"/>
            <a:ext cx="6858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7BE10E6C-BF1F-44AA-9F07-FE5C772B76D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50869661-0C6F-AB81-8AA9-DDAF33B343DA}"/>
              </a:ext>
            </a:extLst>
          </p:cNvPr>
          <p:cNvSpPr>
            <a:spLocks noGrp="1"/>
          </p:cNvSpPr>
          <p:nvPr>
            <p:ph type="dt" sz="half" idx="10"/>
          </p:nvPr>
        </p:nvSpPr>
        <p:spPr/>
        <p:txBody>
          <a:bodyPr/>
          <a:lstStyle/>
          <a:p>
            <a:fld id="{348D301D-328A-4304-9AB5-BFFAC5E2F439}" type="datetime1">
              <a:rPr lang="de-CH" smtClean="0"/>
              <a:t>27.12.2024</a:t>
            </a:fld>
            <a:endParaRPr lang="de-CH"/>
          </a:p>
        </p:txBody>
      </p:sp>
      <p:sp>
        <p:nvSpPr>
          <p:cNvPr id="5" name="Fußzeilenplatzhalter 4">
            <a:extLst>
              <a:ext uri="{FF2B5EF4-FFF2-40B4-BE49-F238E27FC236}">
                <a16:creationId xmlns:a16="http://schemas.microsoft.com/office/drawing/2014/main" id="{EC7CD526-D911-7113-82CD-EB5744003788}"/>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8E190855-35BA-D807-88EF-9CF3D371A484}"/>
              </a:ext>
            </a:extLst>
          </p:cNvPr>
          <p:cNvSpPr>
            <a:spLocks noGrp="1"/>
          </p:cNvSpPr>
          <p:nvPr>
            <p:ph type="sldNum" sz="quarter" idx="12"/>
          </p:nvPr>
        </p:nvSpPr>
        <p:spPr/>
        <p:txBody>
          <a:bodyPr/>
          <a:lstStyle/>
          <a:p>
            <a:fld id="{65CBE0B1-E66F-462C-AAB9-0445742BA33C}" type="slidenum">
              <a:rPr lang="de-CH" smtClean="0"/>
              <a:t>‹Nr.›</a:t>
            </a:fld>
            <a:endParaRPr lang="de-CH"/>
          </a:p>
        </p:txBody>
      </p:sp>
    </p:spTree>
    <p:extLst>
      <p:ext uri="{BB962C8B-B14F-4D97-AF65-F5344CB8AC3E}">
        <p14:creationId xmlns:p14="http://schemas.microsoft.com/office/powerpoint/2010/main" val="610309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B08718-6F08-4E32-59D2-FF8071488FC9}"/>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E22131A2-E84B-3818-3E64-07DB0F088827}"/>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912105ED-003D-9390-C0B7-9000F1F246B6}"/>
              </a:ext>
            </a:extLst>
          </p:cNvPr>
          <p:cNvSpPr>
            <a:spLocks noGrp="1"/>
          </p:cNvSpPr>
          <p:nvPr>
            <p:ph type="dt" sz="half" idx="10"/>
          </p:nvPr>
        </p:nvSpPr>
        <p:spPr/>
        <p:txBody>
          <a:bodyPr/>
          <a:lstStyle/>
          <a:p>
            <a:fld id="{35093988-A08E-41CA-8602-D342C18B4FA3}" type="datetime1">
              <a:rPr lang="de-CH" smtClean="0"/>
              <a:t>27.12.2024</a:t>
            </a:fld>
            <a:endParaRPr lang="de-CH"/>
          </a:p>
        </p:txBody>
      </p:sp>
      <p:sp>
        <p:nvSpPr>
          <p:cNvPr id="5" name="Fußzeilenplatzhalter 4">
            <a:extLst>
              <a:ext uri="{FF2B5EF4-FFF2-40B4-BE49-F238E27FC236}">
                <a16:creationId xmlns:a16="http://schemas.microsoft.com/office/drawing/2014/main" id="{DA8AAE32-658A-3CCC-BF8D-4609EBD087FB}"/>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CAA559A3-E667-CDF1-78D8-DE2E10397FBA}"/>
              </a:ext>
            </a:extLst>
          </p:cNvPr>
          <p:cNvSpPr>
            <a:spLocks noGrp="1"/>
          </p:cNvSpPr>
          <p:nvPr>
            <p:ph type="sldNum" sz="quarter" idx="12"/>
          </p:nvPr>
        </p:nvSpPr>
        <p:spPr/>
        <p:txBody>
          <a:bodyPr/>
          <a:lstStyle/>
          <a:p>
            <a:fld id="{65CBE0B1-E66F-462C-AAB9-0445742BA33C}" type="slidenum">
              <a:rPr lang="de-CH" smtClean="0"/>
              <a:t>‹Nr.›</a:t>
            </a:fld>
            <a:endParaRPr lang="de-CH"/>
          </a:p>
        </p:txBody>
      </p:sp>
    </p:spTree>
    <p:extLst>
      <p:ext uri="{BB962C8B-B14F-4D97-AF65-F5344CB8AC3E}">
        <p14:creationId xmlns:p14="http://schemas.microsoft.com/office/powerpoint/2010/main" val="3277422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07D368-3C3F-5F37-4A49-E0BCBABECF2D}"/>
              </a:ext>
            </a:extLst>
          </p:cNvPr>
          <p:cNvSpPr>
            <a:spLocks noGrp="1"/>
          </p:cNvSpPr>
          <p:nvPr>
            <p:ph type="title"/>
          </p:nvPr>
        </p:nvSpPr>
        <p:spPr>
          <a:xfrm>
            <a:off x="623888" y="1709738"/>
            <a:ext cx="78867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2996E83B-ADD0-2DC2-6ABF-0BF2D08CF906}"/>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657F432-0619-B406-1037-BA70060216D3}"/>
              </a:ext>
            </a:extLst>
          </p:cNvPr>
          <p:cNvSpPr>
            <a:spLocks noGrp="1"/>
          </p:cNvSpPr>
          <p:nvPr>
            <p:ph type="dt" sz="half" idx="10"/>
          </p:nvPr>
        </p:nvSpPr>
        <p:spPr/>
        <p:txBody>
          <a:bodyPr/>
          <a:lstStyle/>
          <a:p>
            <a:fld id="{0ECABB67-300A-4A36-9A19-DB3C25A11DE2}" type="datetime1">
              <a:rPr lang="de-CH" smtClean="0"/>
              <a:t>27.12.2024</a:t>
            </a:fld>
            <a:endParaRPr lang="de-CH"/>
          </a:p>
        </p:txBody>
      </p:sp>
      <p:sp>
        <p:nvSpPr>
          <p:cNvPr id="5" name="Fußzeilenplatzhalter 4">
            <a:extLst>
              <a:ext uri="{FF2B5EF4-FFF2-40B4-BE49-F238E27FC236}">
                <a16:creationId xmlns:a16="http://schemas.microsoft.com/office/drawing/2014/main" id="{8C75439F-8F5F-9B4B-1E04-504DC746540E}"/>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C4A75BE-6AF4-0E7A-3645-6D077962485F}"/>
              </a:ext>
            </a:extLst>
          </p:cNvPr>
          <p:cNvSpPr>
            <a:spLocks noGrp="1"/>
          </p:cNvSpPr>
          <p:nvPr>
            <p:ph type="sldNum" sz="quarter" idx="12"/>
          </p:nvPr>
        </p:nvSpPr>
        <p:spPr/>
        <p:txBody>
          <a:bodyPr/>
          <a:lstStyle/>
          <a:p>
            <a:fld id="{65CBE0B1-E66F-462C-AAB9-0445742BA33C}" type="slidenum">
              <a:rPr lang="de-CH" smtClean="0"/>
              <a:t>‹Nr.›</a:t>
            </a:fld>
            <a:endParaRPr lang="de-CH"/>
          </a:p>
        </p:txBody>
      </p:sp>
    </p:spTree>
    <p:extLst>
      <p:ext uri="{BB962C8B-B14F-4D97-AF65-F5344CB8AC3E}">
        <p14:creationId xmlns:p14="http://schemas.microsoft.com/office/powerpoint/2010/main" val="1747324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D5A3A7-419B-2C3B-4743-90383D370C44}"/>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C3750155-74D7-0B13-2987-99012F0F29D4}"/>
              </a:ext>
            </a:extLst>
          </p:cNvPr>
          <p:cNvSpPr>
            <a:spLocks noGrp="1"/>
          </p:cNvSpPr>
          <p:nvPr>
            <p:ph sz="half" idx="1"/>
          </p:nvPr>
        </p:nvSpPr>
        <p:spPr>
          <a:xfrm>
            <a:off x="628650" y="1825625"/>
            <a:ext cx="38671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7450B75E-230A-D3DA-5B4C-73118CB306AF}"/>
              </a:ext>
            </a:extLst>
          </p:cNvPr>
          <p:cNvSpPr>
            <a:spLocks noGrp="1"/>
          </p:cNvSpPr>
          <p:nvPr>
            <p:ph sz="half" idx="2"/>
          </p:nvPr>
        </p:nvSpPr>
        <p:spPr>
          <a:xfrm>
            <a:off x="4648200" y="1825625"/>
            <a:ext cx="38671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5D26B351-681A-A907-0F10-5DDD79C765CD}"/>
              </a:ext>
            </a:extLst>
          </p:cNvPr>
          <p:cNvSpPr>
            <a:spLocks noGrp="1"/>
          </p:cNvSpPr>
          <p:nvPr>
            <p:ph type="dt" sz="half" idx="10"/>
          </p:nvPr>
        </p:nvSpPr>
        <p:spPr/>
        <p:txBody>
          <a:bodyPr/>
          <a:lstStyle/>
          <a:p>
            <a:fld id="{40DE3FB6-89B9-40CB-A967-DCF28F335EE4}" type="datetime1">
              <a:rPr lang="de-CH" smtClean="0"/>
              <a:t>27.12.2024</a:t>
            </a:fld>
            <a:endParaRPr lang="de-CH"/>
          </a:p>
        </p:txBody>
      </p:sp>
      <p:sp>
        <p:nvSpPr>
          <p:cNvPr id="6" name="Fußzeilenplatzhalter 5">
            <a:extLst>
              <a:ext uri="{FF2B5EF4-FFF2-40B4-BE49-F238E27FC236}">
                <a16:creationId xmlns:a16="http://schemas.microsoft.com/office/drawing/2014/main" id="{9F373BFA-2FE3-9F11-CEBB-14055B9FDA81}"/>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824E7C97-24FD-1D42-A254-34D69365F583}"/>
              </a:ext>
            </a:extLst>
          </p:cNvPr>
          <p:cNvSpPr>
            <a:spLocks noGrp="1"/>
          </p:cNvSpPr>
          <p:nvPr>
            <p:ph type="sldNum" sz="quarter" idx="12"/>
          </p:nvPr>
        </p:nvSpPr>
        <p:spPr/>
        <p:txBody>
          <a:bodyPr/>
          <a:lstStyle/>
          <a:p>
            <a:fld id="{65CBE0B1-E66F-462C-AAB9-0445742BA33C}" type="slidenum">
              <a:rPr lang="de-CH" smtClean="0"/>
              <a:t>‹Nr.›</a:t>
            </a:fld>
            <a:endParaRPr lang="de-CH"/>
          </a:p>
        </p:txBody>
      </p:sp>
    </p:spTree>
    <p:extLst>
      <p:ext uri="{BB962C8B-B14F-4D97-AF65-F5344CB8AC3E}">
        <p14:creationId xmlns:p14="http://schemas.microsoft.com/office/powerpoint/2010/main" val="1274861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486A98-788A-2455-020E-5529EA42E6FB}"/>
              </a:ext>
            </a:extLst>
          </p:cNvPr>
          <p:cNvSpPr>
            <a:spLocks noGrp="1"/>
          </p:cNvSpPr>
          <p:nvPr>
            <p:ph type="title"/>
          </p:nvPr>
        </p:nvSpPr>
        <p:spPr>
          <a:xfrm>
            <a:off x="630238" y="365125"/>
            <a:ext cx="78867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BED75222-2886-6610-D9BD-CDC9E4397D9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5055FDA2-01FE-4092-9FA0-14250144A21D}"/>
              </a:ext>
            </a:extLst>
          </p:cNvPr>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AB8C1F6E-3498-5847-D7D4-BC284D249FD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D5196ABA-31F9-BDFC-AA7F-DCE41D8BFDB6}"/>
              </a:ext>
            </a:extLst>
          </p:cNvPr>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84D88442-76C8-9D6E-0CB2-8D3D751DA82A}"/>
              </a:ext>
            </a:extLst>
          </p:cNvPr>
          <p:cNvSpPr>
            <a:spLocks noGrp="1"/>
          </p:cNvSpPr>
          <p:nvPr>
            <p:ph type="dt" sz="half" idx="10"/>
          </p:nvPr>
        </p:nvSpPr>
        <p:spPr/>
        <p:txBody>
          <a:bodyPr/>
          <a:lstStyle/>
          <a:p>
            <a:fld id="{C38B528C-A56D-4A26-A785-431863629E4A}" type="datetime1">
              <a:rPr lang="de-CH" smtClean="0"/>
              <a:t>27.12.2024</a:t>
            </a:fld>
            <a:endParaRPr lang="de-CH"/>
          </a:p>
        </p:txBody>
      </p:sp>
      <p:sp>
        <p:nvSpPr>
          <p:cNvPr id="8" name="Fußzeilenplatzhalter 7">
            <a:extLst>
              <a:ext uri="{FF2B5EF4-FFF2-40B4-BE49-F238E27FC236}">
                <a16:creationId xmlns:a16="http://schemas.microsoft.com/office/drawing/2014/main" id="{DDF57628-5B19-5B31-C2EE-84029AC1E5CD}"/>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43C8E6B3-56C7-CA2F-993A-8D771936805F}"/>
              </a:ext>
            </a:extLst>
          </p:cNvPr>
          <p:cNvSpPr>
            <a:spLocks noGrp="1"/>
          </p:cNvSpPr>
          <p:nvPr>
            <p:ph type="sldNum" sz="quarter" idx="12"/>
          </p:nvPr>
        </p:nvSpPr>
        <p:spPr/>
        <p:txBody>
          <a:bodyPr/>
          <a:lstStyle/>
          <a:p>
            <a:fld id="{65CBE0B1-E66F-462C-AAB9-0445742BA33C}" type="slidenum">
              <a:rPr lang="de-CH" smtClean="0"/>
              <a:t>‹Nr.›</a:t>
            </a:fld>
            <a:endParaRPr lang="de-CH"/>
          </a:p>
        </p:txBody>
      </p:sp>
    </p:spTree>
    <p:extLst>
      <p:ext uri="{BB962C8B-B14F-4D97-AF65-F5344CB8AC3E}">
        <p14:creationId xmlns:p14="http://schemas.microsoft.com/office/powerpoint/2010/main" val="3449301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92D4BC-20D0-4E54-A26E-BF870071EBAF}"/>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34909959-4966-9F2E-52A4-45C443897718}"/>
              </a:ext>
            </a:extLst>
          </p:cNvPr>
          <p:cNvSpPr>
            <a:spLocks noGrp="1"/>
          </p:cNvSpPr>
          <p:nvPr>
            <p:ph type="dt" sz="half" idx="10"/>
          </p:nvPr>
        </p:nvSpPr>
        <p:spPr/>
        <p:txBody>
          <a:bodyPr/>
          <a:lstStyle/>
          <a:p>
            <a:fld id="{D3558442-567D-4F1E-B7CF-3B6AAB81E7DC}" type="datetime1">
              <a:rPr lang="de-CH" smtClean="0"/>
              <a:t>27.12.2024</a:t>
            </a:fld>
            <a:endParaRPr lang="de-CH"/>
          </a:p>
        </p:txBody>
      </p:sp>
      <p:sp>
        <p:nvSpPr>
          <p:cNvPr id="4" name="Fußzeilenplatzhalter 3">
            <a:extLst>
              <a:ext uri="{FF2B5EF4-FFF2-40B4-BE49-F238E27FC236}">
                <a16:creationId xmlns:a16="http://schemas.microsoft.com/office/drawing/2014/main" id="{1B89A707-099E-E1C3-CCBB-A31358CF7294}"/>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AA62D951-F3D6-49F7-AB55-EAF6A313273E}"/>
              </a:ext>
            </a:extLst>
          </p:cNvPr>
          <p:cNvSpPr>
            <a:spLocks noGrp="1"/>
          </p:cNvSpPr>
          <p:nvPr>
            <p:ph type="sldNum" sz="quarter" idx="12"/>
          </p:nvPr>
        </p:nvSpPr>
        <p:spPr/>
        <p:txBody>
          <a:bodyPr/>
          <a:lstStyle/>
          <a:p>
            <a:fld id="{65CBE0B1-E66F-462C-AAB9-0445742BA33C}" type="slidenum">
              <a:rPr lang="de-CH" smtClean="0"/>
              <a:t>‹Nr.›</a:t>
            </a:fld>
            <a:endParaRPr lang="de-CH"/>
          </a:p>
        </p:txBody>
      </p:sp>
    </p:spTree>
    <p:extLst>
      <p:ext uri="{BB962C8B-B14F-4D97-AF65-F5344CB8AC3E}">
        <p14:creationId xmlns:p14="http://schemas.microsoft.com/office/powerpoint/2010/main" val="22511190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6C3E7076-85CF-2E27-5A9C-D8D2518152CC}"/>
              </a:ext>
            </a:extLst>
          </p:cNvPr>
          <p:cNvSpPr>
            <a:spLocks noGrp="1"/>
          </p:cNvSpPr>
          <p:nvPr>
            <p:ph type="dt" sz="half" idx="10"/>
          </p:nvPr>
        </p:nvSpPr>
        <p:spPr/>
        <p:txBody>
          <a:bodyPr/>
          <a:lstStyle/>
          <a:p>
            <a:fld id="{B795F829-8A90-4F0A-B6A6-F7DCFEBF4EB9}" type="datetime1">
              <a:rPr lang="de-CH" smtClean="0"/>
              <a:t>27.12.2024</a:t>
            </a:fld>
            <a:endParaRPr lang="de-CH"/>
          </a:p>
        </p:txBody>
      </p:sp>
      <p:sp>
        <p:nvSpPr>
          <p:cNvPr id="3" name="Fußzeilenplatzhalter 2">
            <a:extLst>
              <a:ext uri="{FF2B5EF4-FFF2-40B4-BE49-F238E27FC236}">
                <a16:creationId xmlns:a16="http://schemas.microsoft.com/office/drawing/2014/main" id="{A73267F5-4A19-15A0-230B-F08C2CE6D321}"/>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4F7BBD34-9545-9CE8-F6B6-1FDC3A347287}"/>
              </a:ext>
            </a:extLst>
          </p:cNvPr>
          <p:cNvSpPr>
            <a:spLocks noGrp="1"/>
          </p:cNvSpPr>
          <p:nvPr>
            <p:ph type="sldNum" sz="quarter" idx="12"/>
          </p:nvPr>
        </p:nvSpPr>
        <p:spPr/>
        <p:txBody>
          <a:bodyPr/>
          <a:lstStyle/>
          <a:p>
            <a:fld id="{65CBE0B1-E66F-462C-AAB9-0445742BA33C}" type="slidenum">
              <a:rPr lang="de-CH" smtClean="0"/>
              <a:t>‹Nr.›</a:t>
            </a:fld>
            <a:endParaRPr lang="de-CH"/>
          </a:p>
        </p:txBody>
      </p:sp>
    </p:spTree>
    <p:extLst>
      <p:ext uri="{BB962C8B-B14F-4D97-AF65-F5344CB8AC3E}">
        <p14:creationId xmlns:p14="http://schemas.microsoft.com/office/powerpoint/2010/main" val="14539887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194B84-1A07-3ACD-F19F-790BB019A021}"/>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EF41FC41-1778-4803-AD0D-F16C58F1766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E0468453-FEEF-DFB0-0634-CF1CE8FF561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A3965B1-4219-4ADB-541A-758464EFC4B4}"/>
              </a:ext>
            </a:extLst>
          </p:cNvPr>
          <p:cNvSpPr>
            <a:spLocks noGrp="1"/>
          </p:cNvSpPr>
          <p:nvPr>
            <p:ph type="dt" sz="half" idx="10"/>
          </p:nvPr>
        </p:nvSpPr>
        <p:spPr/>
        <p:txBody>
          <a:bodyPr/>
          <a:lstStyle/>
          <a:p>
            <a:fld id="{5ACE650C-5180-4AD9-8B3C-150ED8564510}" type="datetime1">
              <a:rPr lang="de-CH" smtClean="0"/>
              <a:t>27.12.2024</a:t>
            </a:fld>
            <a:endParaRPr lang="de-CH"/>
          </a:p>
        </p:txBody>
      </p:sp>
      <p:sp>
        <p:nvSpPr>
          <p:cNvPr id="6" name="Fußzeilenplatzhalter 5">
            <a:extLst>
              <a:ext uri="{FF2B5EF4-FFF2-40B4-BE49-F238E27FC236}">
                <a16:creationId xmlns:a16="http://schemas.microsoft.com/office/drawing/2014/main" id="{B6185B6D-4C6F-E8C7-E967-243F4C1EADD2}"/>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862FEC6A-21A1-21D0-631F-741DFE080E24}"/>
              </a:ext>
            </a:extLst>
          </p:cNvPr>
          <p:cNvSpPr>
            <a:spLocks noGrp="1"/>
          </p:cNvSpPr>
          <p:nvPr>
            <p:ph type="sldNum" sz="quarter" idx="12"/>
          </p:nvPr>
        </p:nvSpPr>
        <p:spPr/>
        <p:txBody>
          <a:bodyPr/>
          <a:lstStyle/>
          <a:p>
            <a:fld id="{65CBE0B1-E66F-462C-AAB9-0445742BA33C}" type="slidenum">
              <a:rPr lang="de-CH" smtClean="0"/>
              <a:t>‹Nr.›</a:t>
            </a:fld>
            <a:endParaRPr lang="de-CH"/>
          </a:p>
        </p:txBody>
      </p:sp>
    </p:spTree>
    <p:extLst>
      <p:ext uri="{BB962C8B-B14F-4D97-AF65-F5344CB8AC3E}">
        <p14:creationId xmlns:p14="http://schemas.microsoft.com/office/powerpoint/2010/main" val="1091589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365126"/>
          </a:xfrm>
        </p:spPr>
        <p:txBody>
          <a:bodyPr>
            <a:normAutofit/>
          </a:bodyPr>
          <a:lstStyle>
            <a:lvl1pPr algn="ctr">
              <a:defRPr sz="2400">
                <a:latin typeface="Calibri" panose="020F0502020204030204" pitchFamily="34" charset="0"/>
                <a:cs typeface="Calibri" panose="020F0502020204030204" pitchFamily="34" charset="0"/>
              </a:defRPr>
            </a:lvl1pPr>
          </a:lstStyle>
          <a:p>
            <a:r>
              <a:rPr lang="de-DE" dirty="0"/>
              <a:t>Mastertitelformat bearbeiten</a:t>
            </a:r>
            <a:endParaRPr lang="en-US" dirty="0"/>
          </a:p>
        </p:txBody>
      </p:sp>
      <p:sp>
        <p:nvSpPr>
          <p:cNvPr id="4" name="Date Placeholder 3"/>
          <p:cNvSpPr>
            <a:spLocks noGrp="1"/>
          </p:cNvSpPr>
          <p:nvPr>
            <p:ph type="dt" sz="half" idx="10"/>
          </p:nvPr>
        </p:nvSpPr>
        <p:spPr/>
        <p:txBody>
          <a:bodyPr/>
          <a:lstStyle/>
          <a:p>
            <a:fld id="{CA7D288F-6019-4406-B56F-D4CC96859856}" type="datetime1">
              <a:rPr lang="de-CH" smtClean="0"/>
              <a:t>27.12.2024</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22493829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54428B-0CB0-D1EC-A20D-BF92BA468BB1}"/>
              </a:ext>
            </a:extLst>
          </p:cNvPr>
          <p:cNvSpPr>
            <a:spLocks noGrp="1"/>
          </p:cNvSpPr>
          <p:nvPr>
            <p:ph type="title"/>
          </p:nvPr>
        </p:nvSpPr>
        <p:spPr>
          <a:xfrm>
            <a:off x="630238" y="457200"/>
            <a:ext cx="2949575"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B6E99EF1-71EE-9ACC-D371-E6506228C0F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D4620599-99D0-19DF-BEB2-010146B111B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5499A3A1-268A-D2A3-20CA-DB9B8A7E47F8}"/>
              </a:ext>
            </a:extLst>
          </p:cNvPr>
          <p:cNvSpPr>
            <a:spLocks noGrp="1"/>
          </p:cNvSpPr>
          <p:nvPr>
            <p:ph type="dt" sz="half" idx="10"/>
          </p:nvPr>
        </p:nvSpPr>
        <p:spPr/>
        <p:txBody>
          <a:bodyPr/>
          <a:lstStyle/>
          <a:p>
            <a:fld id="{BE639EC0-180C-45A7-B6CD-9F214EB9D6F6}" type="datetime1">
              <a:rPr lang="de-CH" smtClean="0"/>
              <a:t>27.12.2024</a:t>
            </a:fld>
            <a:endParaRPr lang="de-CH"/>
          </a:p>
        </p:txBody>
      </p:sp>
      <p:sp>
        <p:nvSpPr>
          <p:cNvPr id="6" name="Fußzeilenplatzhalter 5">
            <a:extLst>
              <a:ext uri="{FF2B5EF4-FFF2-40B4-BE49-F238E27FC236}">
                <a16:creationId xmlns:a16="http://schemas.microsoft.com/office/drawing/2014/main" id="{1EE138E6-5CD6-33F6-3506-E7588F7B6484}"/>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975212A8-F8DE-9DE6-6987-B7C8A0174931}"/>
              </a:ext>
            </a:extLst>
          </p:cNvPr>
          <p:cNvSpPr>
            <a:spLocks noGrp="1"/>
          </p:cNvSpPr>
          <p:nvPr>
            <p:ph type="sldNum" sz="quarter" idx="12"/>
          </p:nvPr>
        </p:nvSpPr>
        <p:spPr/>
        <p:txBody>
          <a:bodyPr/>
          <a:lstStyle/>
          <a:p>
            <a:fld id="{65CBE0B1-E66F-462C-AAB9-0445742BA33C}" type="slidenum">
              <a:rPr lang="de-CH" smtClean="0"/>
              <a:t>‹Nr.›</a:t>
            </a:fld>
            <a:endParaRPr lang="de-CH"/>
          </a:p>
        </p:txBody>
      </p:sp>
    </p:spTree>
    <p:extLst>
      <p:ext uri="{BB962C8B-B14F-4D97-AF65-F5344CB8AC3E}">
        <p14:creationId xmlns:p14="http://schemas.microsoft.com/office/powerpoint/2010/main" val="23296787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9420BE-18EC-F543-D400-6C7AA197FD95}"/>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B80A4205-A9B9-CA06-66CC-C4E5CEB9DDA7}"/>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875492CB-29CE-3196-DF59-60B74D934B76}"/>
              </a:ext>
            </a:extLst>
          </p:cNvPr>
          <p:cNvSpPr>
            <a:spLocks noGrp="1"/>
          </p:cNvSpPr>
          <p:nvPr>
            <p:ph type="dt" sz="half" idx="10"/>
          </p:nvPr>
        </p:nvSpPr>
        <p:spPr/>
        <p:txBody>
          <a:bodyPr/>
          <a:lstStyle/>
          <a:p>
            <a:fld id="{73F82631-AAEB-490A-8B37-A270D91EB86A}" type="datetime1">
              <a:rPr lang="de-CH" smtClean="0"/>
              <a:t>27.12.2024</a:t>
            </a:fld>
            <a:endParaRPr lang="de-CH"/>
          </a:p>
        </p:txBody>
      </p:sp>
      <p:sp>
        <p:nvSpPr>
          <p:cNvPr id="5" name="Fußzeilenplatzhalter 4">
            <a:extLst>
              <a:ext uri="{FF2B5EF4-FFF2-40B4-BE49-F238E27FC236}">
                <a16:creationId xmlns:a16="http://schemas.microsoft.com/office/drawing/2014/main" id="{14AD0022-DC08-575B-144E-702AB7CFAD7D}"/>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19E307FF-1ED8-7F77-9A77-9E99790246CD}"/>
              </a:ext>
            </a:extLst>
          </p:cNvPr>
          <p:cNvSpPr>
            <a:spLocks noGrp="1"/>
          </p:cNvSpPr>
          <p:nvPr>
            <p:ph type="sldNum" sz="quarter" idx="12"/>
          </p:nvPr>
        </p:nvSpPr>
        <p:spPr/>
        <p:txBody>
          <a:bodyPr/>
          <a:lstStyle/>
          <a:p>
            <a:fld id="{65CBE0B1-E66F-462C-AAB9-0445742BA33C}" type="slidenum">
              <a:rPr lang="de-CH" smtClean="0"/>
              <a:t>‹Nr.›</a:t>
            </a:fld>
            <a:endParaRPr lang="de-CH"/>
          </a:p>
        </p:txBody>
      </p:sp>
    </p:spTree>
    <p:extLst>
      <p:ext uri="{BB962C8B-B14F-4D97-AF65-F5344CB8AC3E}">
        <p14:creationId xmlns:p14="http://schemas.microsoft.com/office/powerpoint/2010/main" val="12288464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F4C54769-7BD9-E902-4652-859250403502}"/>
              </a:ext>
            </a:extLst>
          </p:cNvPr>
          <p:cNvSpPr>
            <a:spLocks noGrp="1"/>
          </p:cNvSpPr>
          <p:nvPr>
            <p:ph type="title" orient="vert"/>
          </p:nvPr>
        </p:nvSpPr>
        <p:spPr>
          <a:xfrm>
            <a:off x="6543675" y="365125"/>
            <a:ext cx="1971675"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5567CBDE-EEA9-6F96-F116-02F20D19E206}"/>
              </a:ext>
            </a:extLst>
          </p:cNvPr>
          <p:cNvSpPr>
            <a:spLocks noGrp="1"/>
          </p:cNvSpPr>
          <p:nvPr>
            <p:ph type="body" orient="vert" idx="1"/>
          </p:nvPr>
        </p:nvSpPr>
        <p:spPr>
          <a:xfrm>
            <a:off x="628650" y="365125"/>
            <a:ext cx="57626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290598D6-49B3-D21F-52EE-0A359CBE8A31}"/>
              </a:ext>
            </a:extLst>
          </p:cNvPr>
          <p:cNvSpPr>
            <a:spLocks noGrp="1"/>
          </p:cNvSpPr>
          <p:nvPr>
            <p:ph type="dt" sz="half" idx="10"/>
          </p:nvPr>
        </p:nvSpPr>
        <p:spPr/>
        <p:txBody>
          <a:bodyPr/>
          <a:lstStyle/>
          <a:p>
            <a:fld id="{47F9DC9F-438F-4C19-8B4A-F912F192BB43}" type="datetime1">
              <a:rPr lang="de-CH" smtClean="0"/>
              <a:t>27.12.2024</a:t>
            </a:fld>
            <a:endParaRPr lang="de-CH"/>
          </a:p>
        </p:txBody>
      </p:sp>
      <p:sp>
        <p:nvSpPr>
          <p:cNvPr id="5" name="Fußzeilenplatzhalter 4">
            <a:extLst>
              <a:ext uri="{FF2B5EF4-FFF2-40B4-BE49-F238E27FC236}">
                <a16:creationId xmlns:a16="http://schemas.microsoft.com/office/drawing/2014/main" id="{6080601A-285B-B16E-14DB-4CFE2A805E0F}"/>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C633C8BF-AF16-03E0-FF3F-6C9B104CB1A7}"/>
              </a:ext>
            </a:extLst>
          </p:cNvPr>
          <p:cNvSpPr>
            <a:spLocks noGrp="1"/>
          </p:cNvSpPr>
          <p:nvPr>
            <p:ph type="sldNum" sz="quarter" idx="12"/>
          </p:nvPr>
        </p:nvSpPr>
        <p:spPr/>
        <p:txBody>
          <a:bodyPr/>
          <a:lstStyle/>
          <a:p>
            <a:fld id="{65CBE0B1-E66F-462C-AAB9-0445742BA33C}" type="slidenum">
              <a:rPr lang="de-CH" smtClean="0"/>
              <a:t>‹Nr.›</a:t>
            </a:fld>
            <a:endParaRPr lang="de-CH"/>
          </a:p>
        </p:txBody>
      </p:sp>
    </p:spTree>
    <p:extLst>
      <p:ext uri="{BB962C8B-B14F-4D97-AF65-F5344CB8AC3E}">
        <p14:creationId xmlns:p14="http://schemas.microsoft.com/office/powerpoint/2010/main" val="1749289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C104D097-F21F-4B37-858C-C6F05CFA9B9A}" type="datetime1">
              <a:rPr lang="de-CH" smtClean="0"/>
              <a:t>27.12.2024</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1948352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B996C50C-4439-40C7-B1E1-7C5DC830DA9E}" type="datetime1">
              <a:rPr lang="de-CH" smtClean="0"/>
              <a:t>27.12.2024</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485276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29842" y="2505075"/>
            <a:ext cx="3868340"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4629150" y="2505075"/>
            <a:ext cx="3887391"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A7DD1347-E643-4B30-9BB3-EF95DA358765}" type="datetime1">
              <a:rPr lang="de-CH" smtClean="0"/>
              <a:t>27.12.2024</a:t>
            </a:fld>
            <a:endParaRPr lang="de-CH"/>
          </a:p>
        </p:txBody>
      </p:sp>
      <p:sp>
        <p:nvSpPr>
          <p:cNvPr id="8" name="Footer Placeholder 7"/>
          <p:cNvSpPr>
            <a:spLocks noGrp="1"/>
          </p:cNvSpPr>
          <p:nvPr>
            <p:ph type="ftr" sz="quarter" idx="11"/>
          </p:nvPr>
        </p:nvSpPr>
        <p:spPr/>
        <p:txBody>
          <a:bodyPr/>
          <a:lstStyle/>
          <a:p>
            <a:endParaRPr lang="de-CH"/>
          </a:p>
        </p:txBody>
      </p:sp>
      <p:sp>
        <p:nvSpPr>
          <p:cNvPr id="9" name="Slide Number Placeholder 8"/>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1527054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50837F9D-447D-4016-AE85-FE35DBC9F951}" type="datetime1">
              <a:rPr lang="de-CH" smtClean="0"/>
              <a:t>27.12.2024</a:t>
            </a:fld>
            <a:endParaRPr lang="de-CH"/>
          </a:p>
        </p:txBody>
      </p:sp>
      <p:sp>
        <p:nvSpPr>
          <p:cNvPr id="4" name="Footer Placeholder 3"/>
          <p:cNvSpPr>
            <a:spLocks noGrp="1"/>
          </p:cNvSpPr>
          <p:nvPr>
            <p:ph type="ftr" sz="quarter" idx="11"/>
          </p:nvPr>
        </p:nvSpPr>
        <p:spPr/>
        <p:txBody>
          <a:bodyPr/>
          <a:lstStyle/>
          <a:p>
            <a:endParaRPr lang="de-CH"/>
          </a:p>
        </p:txBody>
      </p:sp>
      <p:sp>
        <p:nvSpPr>
          <p:cNvPr id="5" name="Slide Number Placeholder 4"/>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2781388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7E0C65-701C-4A3F-AF9F-8FBA54F78185}" type="datetime1">
              <a:rPr lang="de-CH" smtClean="0"/>
              <a:t>27.12.2024</a:t>
            </a:fld>
            <a:endParaRPr lang="de-CH"/>
          </a:p>
        </p:txBody>
      </p:sp>
      <p:sp>
        <p:nvSpPr>
          <p:cNvPr id="3" name="Footer Placeholder 2"/>
          <p:cNvSpPr>
            <a:spLocks noGrp="1"/>
          </p:cNvSpPr>
          <p:nvPr>
            <p:ph type="ftr" sz="quarter" idx="11"/>
          </p:nvPr>
        </p:nvSpPr>
        <p:spPr/>
        <p:txBody>
          <a:bodyPr/>
          <a:lstStyle/>
          <a:p>
            <a:endParaRPr lang="de-CH"/>
          </a:p>
        </p:txBody>
      </p:sp>
      <p:sp>
        <p:nvSpPr>
          <p:cNvPr id="4" name="Slide Number Placeholder 3"/>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2174738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92BB3917-7CC1-4658-AC1D-FE69A93F555A}" type="datetime1">
              <a:rPr lang="de-CH" smtClean="0"/>
              <a:t>27.12.2024</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476617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E3BFAE58-02E6-4575-BA20-7EA58555D35D}" type="datetime1">
              <a:rPr lang="de-CH" smtClean="0"/>
              <a:t>27.12.2024</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96B04690-5415-440D-982E-F82DC19B1CE7}" type="slidenum">
              <a:rPr lang="de-CH" smtClean="0"/>
              <a:t>‹Nr.›</a:t>
            </a:fld>
            <a:endParaRPr lang="de-CH"/>
          </a:p>
        </p:txBody>
      </p:sp>
    </p:spTree>
    <p:extLst>
      <p:ext uri="{BB962C8B-B14F-4D97-AF65-F5344CB8AC3E}">
        <p14:creationId xmlns:p14="http://schemas.microsoft.com/office/powerpoint/2010/main" val="4115005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Modifier le format du titre maître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Modifier le format du texte maître</a:t>
            </a:r>
          </a:p>
          <a:p>
            <a:pPr lvl="1"/>
            <a:r>
              <a:rPr lang="de-DE"/>
              <a:t>Deuxième niveau</a:t>
            </a:r>
          </a:p>
          <a:p>
            <a:pPr lvl="2"/>
            <a:r>
              <a:rPr lang="de-DE"/>
              <a:t>Troisième niveau</a:t>
            </a:r>
          </a:p>
          <a:p>
            <a:pPr lvl="3"/>
            <a:r>
              <a:rPr lang="de-DE"/>
              <a:t>Quatrième niveau</a:t>
            </a:r>
          </a:p>
          <a:p>
            <a:pPr lvl="4"/>
            <a:r>
              <a:rPr lang="de-DE"/>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1FE5C74-2358-4B4C-BDE6-1BF75D798777}" type="datetime1">
              <a:rPr lang="de-CH" smtClean="0"/>
              <a:t>27.12.2024</a:t>
            </a:fld>
            <a:endParaRPr lang="de-CH"/>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CH"/>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6B04690-5415-440D-982E-F82DC19B1CE7}" type="slidenum">
              <a:rPr lang="de-CH" smtClean="0"/>
              <a:t>‹Nr.›</a:t>
            </a:fld>
            <a:endParaRPr lang="de-CH"/>
          </a:p>
        </p:txBody>
      </p:sp>
    </p:spTree>
    <p:extLst>
      <p:ext uri="{BB962C8B-B14F-4D97-AF65-F5344CB8AC3E}">
        <p14:creationId xmlns:p14="http://schemas.microsoft.com/office/powerpoint/2010/main" val="3936151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240B9FB-E99F-009E-86CB-F06FAC5A66C9}"/>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a:t>Modifier le format du titre maître</a:t>
            </a:r>
            <a:endParaRPr lang="de-CH"/>
          </a:p>
        </p:txBody>
      </p:sp>
      <p:sp>
        <p:nvSpPr>
          <p:cNvPr id="3" name="Textplatzhalter 2">
            <a:extLst>
              <a:ext uri="{FF2B5EF4-FFF2-40B4-BE49-F238E27FC236}">
                <a16:creationId xmlns:a16="http://schemas.microsoft.com/office/drawing/2014/main" id="{04DF9D32-B698-B3AF-21CB-1BB210B045E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Modifier le format du texte maître</a:t>
            </a:r>
          </a:p>
          <a:p>
            <a:pPr lvl="1"/>
            <a:r>
              <a:rPr lang="de-DE"/>
              <a:t>Deuxième niveau</a:t>
            </a:r>
          </a:p>
          <a:p>
            <a:pPr lvl="2"/>
            <a:r>
              <a:rPr lang="de-DE"/>
              <a:t>Troisième niveau</a:t>
            </a:r>
          </a:p>
          <a:p>
            <a:pPr lvl="3"/>
            <a:r>
              <a:rPr lang="de-DE"/>
              <a:t>Quatrième niveau</a:t>
            </a:r>
          </a:p>
          <a:p>
            <a:pPr lvl="4"/>
            <a:r>
              <a:rPr lang="de-DE"/>
              <a:t>Cinquième niveau</a:t>
            </a:r>
            <a:endParaRPr lang="de-CH"/>
          </a:p>
        </p:txBody>
      </p:sp>
      <p:sp>
        <p:nvSpPr>
          <p:cNvPr id="4" name="Datumsplatzhalter 3">
            <a:extLst>
              <a:ext uri="{FF2B5EF4-FFF2-40B4-BE49-F238E27FC236}">
                <a16:creationId xmlns:a16="http://schemas.microsoft.com/office/drawing/2014/main" id="{6932F41A-71B1-8ECC-6C92-F86C5F96DDD9}"/>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583820-1C49-4B7D-89A0-92984141E31C}" type="datetime1">
              <a:rPr lang="de-CH" smtClean="0"/>
              <a:t>27.12.2024</a:t>
            </a:fld>
            <a:endParaRPr lang="de-CH"/>
          </a:p>
        </p:txBody>
      </p:sp>
      <p:sp>
        <p:nvSpPr>
          <p:cNvPr id="5" name="Fußzeilenplatzhalter 4">
            <a:extLst>
              <a:ext uri="{FF2B5EF4-FFF2-40B4-BE49-F238E27FC236}">
                <a16:creationId xmlns:a16="http://schemas.microsoft.com/office/drawing/2014/main" id="{C58AF74A-0ED0-23D7-67A6-BA322BAC0C8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C6D996C0-0D5A-951E-2E7C-721F77AD59A9}"/>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CBE0B1-E66F-462C-AAB9-0445742BA33C}" type="slidenum">
              <a:rPr lang="de-CH" smtClean="0"/>
              <a:t>‹Nr.›</a:t>
            </a:fld>
            <a:endParaRPr lang="de-CH"/>
          </a:p>
        </p:txBody>
      </p:sp>
    </p:spTree>
    <p:extLst>
      <p:ext uri="{BB962C8B-B14F-4D97-AF65-F5344CB8AC3E}">
        <p14:creationId xmlns:p14="http://schemas.microsoft.com/office/powerpoint/2010/main" val="10415856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B35292-8F87-1029-0BDE-F2B7D1722B0F}"/>
              </a:ext>
            </a:extLst>
          </p:cNvPr>
          <p:cNvSpPr>
            <a:spLocks noGrp="1"/>
          </p:cNvSpPr>
          <p:nvPr>
            <p:ph type="ctrTitle"/>
          </p:nvPr>
        </p:nvSpPr>
        <p:spPr>
          <a:xfrm>
            <a:off x="685800" y="136525"/>
            <a:ext cx="7772400" cy="1388708"/>
          </a:xfrm>
        </p:spPr>
        <p:txBody>
          <a:bodyPr>
            <a:noAutofit/>
          </a:bodyPr>
          <a:lstStyle/>
          <a:p>
            <a:r>
              <a:rPr lang="fr-CH" sz="2400" kern="0" noProof="0" dirty="0" err="1">
                <a:effectLst/>
                <a:latin typeface="Arial" panose="020B0604020202020204" pitchFamily="34" charset="0"/>
                <a:ea typeface="MS Mincho" panose="02020609040205080304" pitchFamily="49" charset="-128"/>
                <a:cs typeface="Arial" panose="020B0604020202020204" pitchFamily="34" charset="0"/>
              </a:rPr>
              <a:t>B.1</a:t>
            </a:r>
            <a:br>
              <a:rPr lang="fr-CH" sz="2400" kern="0" noProof="0" dirty="0">
                <a:effectLst/>
                <a:latin typeface="Arial" panose="020B0604020202020204" pitchFamily="34" charset="0"/>
                <a:ea typeface="MS Mincho" panose="02020609040205080304" pitchFamily="49" charset="-128"/>
                <a:cs typeface="Arial" panose="020B0604020202020204" pitchFamily="34" charset="0"/>
              </a:rPr>
            </a:br>
            <a:r>
              <a:rPr lang="fr-CH" sz="2400" kern="0" noProof="0" dirty="0">
                <a:effectLst/>
                <a:latin typeface="Arial" panose="020B0604020202020204" pitchFamily="34" charset="0"/>
                <a:ea typeface="MS Mincho" panose="02020609040205080304" pitchFamily="49" charset="-128"/>
                <a:cs typeface="Arial" panose="020B0604020202020204" pitchFamily="34" charset="0"/>
              </a:rPr>
              <a:t>  </a:t>
            </a:r>
            <a:br>
              <a:rPr lang="fr-CH" sz="2400" kern="0" noProof="0" dirty="0">
                <a:effectLst/>
                <a:latin typeface="Arial" panose="020B0604020202020204" pitchFamily="34" charset="0"/>
                <a:ea typeface="MS Mincho" panose="02020609040205080304" pitchFamily="49" charset="-128"/>
                <a:cs typeface="Arial" panose="020B0604020202020204" pitchFamily="34" charset="0"/>
              </a:rPr>
            </a:br>
            <a:r>
              <a:rPr lang="fr-CH" sz="2400" kern="0" noProof="0" dirty="0">
                <a:effectLst/>
                <a:latin typeface="Arial" panose="020B0604020202020204" pitchFamily="34" charset="0"/>
                <a:ea typeface="MS Mincho" panose="02020609040205080304" pitchFamily="49" charset="-128"/>
                <a:cs typeface="Arial" panose="020B0604020202020204" pitchFamily="34" charset="0"/>
              </a:rPr>
              <a:t>Mesures de coercition à des fins d'assistance et placements extrafamiliaux : De quoi s'agit-il ?</a:t>
            </a:r>
            <a:endParaRPr lang="fr-CH" sz="2400" noProof="0" dirty="0">
              <a:latin typeface="Arial" panose="020B0604020202020204" pitchFamily="34" charset="0"/>
              <a:cs typeface="Arial" panose="020B0604020202020204" pitchFamily="34" charset="0"/>
            </a:endParaRPr>
          </a:p>
        </p:txBody>
      </p:sp>
      <p:sp>
        <p:nvSpPr>
          <p:cNvPr id="5" name="Foliennummernplatzhalter 4">
            <a:extLst>
              <a:ext uri="{FF2B5EF4-FFF2-40B4-BE49-F238E27FC236}">
                <a16:creationId xmlns:a16="http://schemas.microsoft.com/office/drawing/2014/main" id="{966F2C0F-64CB-E519-0CE1-75013CF7078E}"/>
              </a:ext>
            </a:extLst>
          </p:cNvPr>
          <p:cNvSpPr>
            <a:spLocks noGrp="1"/>
          </p:cNvSpPr>
          <p:nvPr>
            <p:ph type="sldNum" sz="quarter" idx="12"/>
          </p:nvPr>
        </p:nvSpPr>
        <p:spPr/>
        <p:txBody>
          <a:bodyPr/>
          <a:lstStyle/>
          <a:p>
            <a:fld id="{96B04690-5415-440D-982E-F82DC19B1CE7}" type="slidenum">
              <a:rPr lang="de-CH" smtClean="0"/>
              <a:t>1</a:t>
            </a:fld>
            <a:endParaRPr lang="de-CH"/>
          </a:p>
        </p:txBody>
      </p:sp>
      <p:sp>
        <p:nvSpPr>
          <p:cNvPr id="7" name="Rechteck: abgerundete Ecken 6">
            <a:extLst>
              <a:ext uri="{FF2B5EF4-FFF2-40B4-BE49-F238E27FC236}">
                <a16:creationId xmlns:a16="http://schemas.microsoft.com/office/drawing/2014/main" id="{50EE6D57-58A8-F636-078F-8A173AD3048E}"/>
              </a:ext>
            </a:extLst>
          </p:cNvPr>
          <p:cNvSpPr/>
          <p:nvPr/>
        </p:nvSpPr>
        <p:spPr>
          <a:xfrm>
            <a:off x="4031672" y="107668"/>
            <a:ext cx="1080655" cy="509154"/>
          </a:xfrm>
          <a:prstGeom prst="roundRect">
            <a:avLst>
              <a:gd name="adj" fmla="val 50000"/>
            </a:avLst>
          </a:prstGeom>
          <a:noFill/>
          <a:ln>
            <a:solidFill>
              <a:srgbClr val="DCB2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3" name="Grafik 3" descr="Ein Bild, das Text, Screenshot, Schrift, parallel enthält.&#10;&#10;Automatisch generierte Beschreibung">
            <a:extLst>
              <a:ext uri="{FF2B5EF4-FFF2-40B4-BE49-F238E27FC236}">
                <a16:creationId xmlns:a16="http://schemas.microsoft.com/office/drawing/2014/main" id="{10141C74-05F7-83F2-671B-4AE4192614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599" y="1682757"/>
            <a:ext cx="5160819" cy="4644737"/>
          </a:xfrm>
          <a:prstGeom prst="rect">
            <a:avLst/>
          </a:prstGeom>
        </p:spPr>
      </p:pic>
    </p:spTree>
    <p:extLst>
      <p:ext uri="{BB962C8B-B14F-4D97-AF65-F5344CB8AC3E}">
        <p14:creationId xmlns:p14="http://schemas.microsoft.com/office/powerpoint/2010/main" val="110303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841AE708-EA91-C5AD-6BF0-817F1029C058}"/>
              </a:ext>
            </a:extLst>
          </p:cNvPr>
          <p:cNvSpPr>
            <a:spLocks noGrp="1"/>
          </p:cNvSpPr>
          <p:nvPr>
            <p:ph type="sldNum" sz="quarter" idx="12"/>
          </p:nvPr>
        </p:nvSpPr>
        <p:spPr/>
        <p:txBody>
          <a:bodyPr/>
          <a:lstStyle/>
          <a:p>
            <a:fld id="{96B04690-5415-440D-982E-F82DC19B1CE7}" type="slidenum">
              <a:rPr lang="de-CH" smtClean="0"/>
              <a:t>10</a:t>
            </a:fld>
            <a:endParaRPr lang="de-CH"/>
          </a:p>
        </p:txBody>
      </p:sp>
      <p:sp>
        <p:nvSpPr>
          <p:cNvPr id="6" name="Titel 1">
            <a:extLst>
              <a:ext uri="{FF2B5EF4-FFF2-40B4-BE49-F238E27FC236}">
                <a16:creationId xmlns:a16="http://schemas.microsoft.com/office/drawing/2014/main" id="{D6C7FF6F-F381-E671-BF29-EFEE33655F47}"/>
              </a:ext>
            </a:extLst>
          </p:cNvPr>
          <p:cNvSpPr>
            <a:spLocks noGrp="1"/>
          </p:cNvSpPr>
          <p:nvPr>
            <p:ph type="title"/>
          </p:nvPr>
        </p:nvSpPr>
        <p:spPr>
          <a:xfrm>
            <a:off x="628650" y="365126"/>
            <a:ext cx="7886700" cy="1097913"/>
          </a:xfrm>
        </p:spPr>
        <p:txBody>
          <a:bodyPr>
            <a:noAutofit/>
          </a:bodyPr>
          <a:lstStyle/>
          <a:p>
            <a:r>
              <a:rPr lang="de-CH" kern="0">
                <a:effectLst/>
                <a:latin typeface="Arial" panose="020B0604020202020204" pitchFamily="34" charset="0"/>
                <a:ea typeface="MS Mincho" panose="02020609040205080304" pitchFamily="49" charset="-128"/>
                <a:cs typeface="Arial" panose="020B0604020202020204" pitchFamily="34" charset="0"/>
              </a:rPr>
              <a:t>Mesures de coercition à des fins d'assistance et placements extrafamiliaux : De quoi s'agit-il ?</a:t>
            </a:r>
            <a:endParaRPr lang="de-CH">
              <a:latin typeface="Arial" panose="020B0604020202020204" pitchFamily="34" charset="0"/>
              <a:cs typeface="Arial" panose="020B0604020202020204" pitchFamily="34" charset="0"/>
            </a:endParaRPr>
          </a:p>
        </p:txBody>
      </p:sp>
      <p:pic>
        <p:nvPicPr>
          <p:cNvPr id="2" name="Grafik 1" descr="Ein Bild, das Text, Screenshot, Schrift, parallel enthält.&#10;&#10;Automatisch generierte Beschreibung">
            <a:extLst>
              <a:ext uri="{FF2B5EF4-FFF2-40B4-BE49-F238E27FC236}">
                <a16:creationId xmlns:a16="http://schemas.microsoft.com/office/drawing/2014/main" id="{F1822977-9A8E-362A-9DF5-F375AC7A56AE}"/>
              </a:ext>
            </a:extLst>
          </p:cNvPr>
          <p:cNvPicPr>
            <a:picLocks noChangeAspect="1"/>
          </p:cNvPicPr>
          <p:nvPr/>
        </p:nvPicPr>
        <p:blipFill rotWithShape="1">
          <a:blip r:embed="rId3">
            <a:extLst>
              <a:ext uri="{28A0092B-C50C-407E-A947-70E740481C1C}">
                <a14:useLocalDpi xmlns:a14="http://schemas.microsoft.com/office/drawing/2010/main" val="0"/>
              </a:ext>
            </a:extLst>
          </a:blip>
          <a:srcRect l="20147" t="12930" b="74658"/>
          <a:stretch/>
        </p:blipFill>
        <p:spPr>
          <a:xfrm>
            <a:off x="2036619" y="2951343"/>
            <a:ext cx="6828850" cy="955314"/>
          </a:xfrm>
          <a:prstGeom prst="rect">
            <a:avLst/>
          </a:prstGeom>
        </p:spPr>
      </p:pic>
      <p:pic>
        <p:nvPicPr>
          <p:cNvPr id="4" name="Grafik 3" descr="Ein Bild, das Text, Screenshot, Schrift, parallel enthält.&#10;&#10;Automatisch generierte Beschreibung">
            <a:extLst>
              <a:ext uri="{FF2B5EF4-FFF2-40B4-BE49-F238E27FC236}">
                <a16:creationId xmlns:a16="http://schemas.microsoft.com/office/drawing/2014/main" id="{7710B4A9-EC17-CC98-25AE-98B79B9C5264}"/>
              </a:ext>
            </a:extLst>
          </p:cNvPr>
          <p:cNvPicPr>
            <a:picLocks noChangeAspect="1"/>
          </p:cNvPicPr>
          <p:nvPr/>
        </p:nvPicPr>
        <p:blipFill rotWithShape="1">
          <a:blip r:embed="rId3">
            <a:extLst>
              <a:ext uri="{28A0092B-C50C-407E-A947-70E740481C1C}">
                <a14:useLocalDpi xmlns:a14="http://schemas.microsoft.com/office/drawing/2010/main" val="0"/>
              </a:ext>
            </a:extLst>
          </a:blip>
          <a:srcRect l="108" t="72377" r="1" b="-1081"/>
          <a:stretch/>
        </p:blipFill>
        <p:spPr>
          <a:xfrm>
            <a:off x="278527" y="3973007"/>
            <a:ext cx="8586942" cy="2220724"/>
          </a:xfrm>
          <a:prstGeom prst="rect">
            <a:avLst/>
          </a:prstGeom>
        </p:spPr>
      </p:pic>
      <p:sp>
        <p:nvSpPr>
          <p:cNvPr id="5" name="Textfeld 4">
            <a:extLst>
              <a:ext uri="{FF2B5EF4-FFF2-40B4-BE49-F238E27FC236}">
                <a16:creationId xmlns:a16="http://schemas.microsoft.com/office/drawing/2014/main" id="{93CAC7CC-F262-A227-0CA4-F1AE228EDDF5}"/>
              </a:ext>
            </a:extLst>
          </p:cNvPr>
          <p:cNvSpPr txBox="1"/>
          <p:nvPr/>
        </p:nvSpPr>
        <p:spPr>
          <a:xfrm>
            <a:off x="471055" y="1791692"/>
            <a:ext cx="8394414" cy="830997"/>
          </a:xfrm>
          <a:prstGeom prst="rect">
            <a:avLst/>
          </a:prstGeom>
          <a:solidFill>
            <a:srgbClr val="DCB26C"/>
          </a:solidFill>
        </p:spPr>
        <p:txBody>
          <a:bodyPr wrap="square" rtlCol="0">
            <a:spAutoFit/>
          </a:bodyPr>
          <a:lstStyle/>
          <a:p>
            <a:pPr algn="ctr"/>
            <a:r>
              <a:rPr lang="fr-CH" sz="2400" b="1" noProof="0" dirty="0">
                <a:latin typeface="Arial" panose="020B0604020202020204" pitchFamily="34" charset="0"/>
                <a:cs typeface="Arial" panose="020B0604020202020204" pitchFamily="34" charset="0"/>
              </a:rPr>
              <a:t>Les mesures ont été ordonnées par des acteurs étatiques et privés et visaient tous les groupes d’âge.</a:t>
            </a:r>
          </a:p>
        </p:txBody>
      </p:sp>
    </p:spTree>
    <p:extLst>
      <p:ext uri="{BB962C8B-B14F-4D97-AF65-F5344CB8AC3E}">
        <p14:creationId xmlns:p14="http://schemas.microsoft.com/office/powerpoint/2010/main" val="3630884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841AE708-EA91-C5AD-6BF0-817F1029C058}"/>
              </a:ext>
            </a:extLst>
          </p:cNvPr>
          <p:cNvSpPr>
            <a:spLocks noGrp="1"/>
          </p:cNvSpPr>
          <p:nvPr>
            <p:ph type="sldNum" sz="quarter" idx="12"/>
          </p:nvPr>
        </p:nvSpPr>
        <p:spPr/>
        <p:txBody>
          <a:bodyPr/>
          <a:lstStyle/>
          <a:p>
            <a:fld id="{96B04690-5415-440D-982E-F82DC19B1CE7}" type="slidenum">
              <a:rPr lang="de-CH" smtClean="0"/>
              <a:t>11</a:t>
            </a:fld>
            <a:endParaRPr lang="de-CH"/>
          </a:p>
        </p:txBody>
      </p:sp>
      <p:sp>
        <p:nvSpPr>
          <p:cNvPr id="6" name="Titel 1">
            <a:extLst>
              <a:ext uri="{FF2B5EF4-FFF2-40B4-BE49-F238E27FC236}">
                <a16:creationId xmlns:a16="http://schemas.microsoft.com/office/drawing/2014/main" id="{D6C7FF6F-F381-E671-BF29-EFEE33655F47}"/>
              </a:ext>
            </a:extLst>
          </p:cNvPr>
          <p:cNvSpPr>
            <a:spLocks noGrp="1"/>
          </p:cNvSpPr>
          <p:nvPr>
            <p:ph type="title"/>
          </p:nvPr>
        </p:nvSpPr>
        <p:spPr>
          <a:xfrm>
            <a:off x="628650" y="365126"/>
            <a:ext cx="7886700" cy="1097913"/>
          </a:xfrm>
        </p:spPr>
        <p:txBody>
          <a:bodyPr>
            <a:noAutofit/>
          </a:bodyPr>
          <a:lstStyle/>
          <a:p>
            <a:r>
              <a:rPr lang="de-CH" kern="0">
                <a:effectLst/>
                <a:latin typeface="Arial" panose="020B0604020202020204" pitchFamily="34" charset="0"/>
                <a:ea typeface="MS Mincho" panose="02020609040205080304" pitchFamily="49" charset="-128"/>
                <a:cs typeface="Arial" panose="020B0604020202020204" pitchFamily="34" charset="0"/>
              </a:rPr>
              <a:t>Mesures de coercition à des fins d'assistance et placements extrafamiliaux : de quoi s'agit-il ?</a:t>
            </a:r>
            <a:endParaRPr lang="de-CH">
              <a:latin typeface="Arial" panose="020B0604020202020204" pitchFamily="34" charset="0"/>
              <a:cs typeface="Arial" panose="020B0604020202020204" pitchFamily="34" charset="0"/>
            </a:endParaRPr>
          </a:p>
        </p:txBody>
      </p:sp>
      <p:pic>
        <p:nvPicPr>
          <p:cNvPr id="2" name="Grafik 1" descr="Ein Bild, das Text, Screenshot, Schrift, parallel enthält.&#10;&#10;Automatisch generierte Beschreibung">
            <a:extLst>
              <a:ext uri="{FF2B5EF4-FFF2-40B4-BE49-F238E27FC236}">
                <a16:creationId xmlns:a16="http://schemas.microsoft.com/office/drawing/2014/main" id="{2798A444-C3DF-F3C0-BD33-53757B7DD6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4520" y="1463039"/>
            <a:ext cx="5394960" cy="4855464"/>
          </a:xfrm>
          <a:prstGeom prst="rect">
            <a:avLst/>
          </a:prstGeom>
        </p:spPr>
      </p:pic>
    </p:spTree>
    <p:extLst>
      <p:ext uri="{BB962C8B-B14F-4D97-AF65-F5344CB8AC3E}">
        <p14:creationId xmlns:p14="http://schemas.microsoft.com/office/powerpoint/2010/main" val="2227932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E449D711-1A3B-72B2-EAA5-D2ACE8A1AAFD}"/>
              </a:ext>
            </a:extLst>
          </p:cNvPr>
          <p:cNvSpPr>
            <a:spLocks noGrp="1"/>
          </p:cNvSpPr>
          <p:nvPr>
            <p:ph type="sldNum" sz="quarter" idx="12"/>
          </p:nvPr>
        </p:nvSpPr>
        <p:spPr/>
        <p:txBody>
          <a:bodyPr/>
          <a:lstStyle/>
          <a:p>
            <a:fld id="{96B04690-5415-440D-982E-F82DC19B1CE7}" type="slidenum">
              <a:rPr lang="de-CH" smtClean="0"/>
              <a:t>12</a:t>
            </a:fld>
            <a:endParaRPr lang="de-CH"/>
          </a:p>
        </p:txBody>
      </p:sp>
      <p:sp>
        <p:nvSpPr>
          <p:cNvPr id="8" name="Titel 1">
            <a:extLst>
              <a:ext uri="{FF2B5EF4-FFF2-40B4-BE49-F238E27FC236}">
                <a16:creationId xmlns:a16="http://schemas.microsoft.com/office/drawing/2014/main" id="{52A90BE7-9709-9A7D-328F-FDAEAA504569}"/>
              </a:ext>
            </a:extLst>
          </p:cNvPr>
          <p:cNvSpPr>
            <a:spLocks noGrp="1"/>
          </p:cNvSpPr>
          <p:nvPr>
            <p:ph type="title"/>
          </p:nvPr>
        </p:nvSpPr>
        <p:spPr>
          <a:xfrm>
            <a:off x="628650" y="365126"/>
            <a:ext cx="7886700" cy="1097913"/>
          </a:xfrm>
        </p:spPr>
        <p:txBody>
          <a:bodyPr>
            <a:noAutofit/>
          </a:bodyPr>
          <a:lstStyle/>
          <a:p>
            <a:r>
              <a:rPr lang="de-CH" kern="0">
                <a:effectLst/>
                <a:latin typeface="Arial" panose="020B0604020202020204" pitchFamily="34" charset="0"/>
                <a:ea typeface="MS Mincho" panose="02020609040205080304" pitchFamily="49" charset="-128"/>
                <a:cs typeface="Arial" panose="020B0604020202020204" pitchFamily="34" charset="0"/>
              </a:rPr>
              <a:t>Mesures de coercition à des fins d'assistance et placements extrafamiliaux : De quoi s'agit-il ?</a:t>
            </a:r>
            <a:endParaRPr lang="de-CH">
              <a:latin typeface="Arial" panose="020B0604020202020204" pitchFamily="34" charset="0"/>
              <a:cs typeface="Arial" panose="020B0604020202020204" pitchFamily="34" charset="0"/>
            </a:endParaRPr>
          </a:p>
        </p:txBody>
      </p:sp>
      <p:pic>
        <p:nvPicPr>
          <p:cNvPr id="2" name="Grafik 6" descr="Ein Bild, das Karte, Text, Atlas enthält.&#10;&#10;Automatisch generierte Beschreibung">
            <a:extLst>
              <a:ext uri="{FF2B5EF4-FFF2-40B4-BE49-F238E27FC236}">
                <a16:creationId xmlns:a16="http://schemas.microsoft.com/office/drawing/2014/main" id="{1F740D3E-5566-E1F3-14A5-7AAE576B61D7}"/>
              </a:ext>
            </a:extLst>
          </p:cNvPr>
          <p:cNvPicPr>
            <a:picLocks noChangeAspect="1"/>
          </p:cNvPicPr>
          <p:nvPr/>
        </p:nvPicPr>
        <p:blipFill>
          <a:blip r:embed="rId3" cstate="print">
            <a:extLst>
              <a:ext uri="{28A0092B-C50C-407E-A947-70E740481C1C}">
                <a14:useLocalDpi xmlns:a14="http://schemas.microsoft.com/office/drawing/2010/main" val="0"/>
              </a:ext>
            </a:extLst>
          </a:blip>
          <a:srcRect t="14874"/>
          <a:stretch>
            <a:fillRect/>
          </a:stretch>
        </p:blipFill>
        <p:spPr bwMode="auto">
          <a:xfrm>
            <a:off x="1571566" y="1704110"/>
            <a:ext cx="5615270" cy="3228108"/>
          </a:xfrm>
          <a:prstGeom prst="rect">
            <a:avLst/>
          </a:prstGeom>
          <a:noFill/>
          <a:ln>
            <a:noFill/>
          </a:ln>
        </p:spPr>
      </p:pic>
      <p:sp>
        <p:nvSpPr>
          <p:cNvPr id="6" name="ZoneTexte 5">
            <a:extLst>
              <a:ext uri="{FF2B5EF4-FFF2-40B4-BE49-F238E27FC236}">
                <a16:creationId xmlns:a16="http://schemas.microsoft.com/office/drawing/2014/main" id="{6D3DC165-2848-3F10-3A09-E9F3C589F4DC}"/>
              </a:ext>
            </a:extLst>
          </p:cNvPr>
          <p:cNvSpPr txBox="1"/>
          <p:nvPr/>
        </p:nvSpPr>
        <p:spPr>
          <a:xfrm>
            <a:off x="628650" y="5140035"/>
            <a:ext cx="7886700" cy="923330"/>
          </a:xfrm>
          <a:prstGeom prst="rect">
            <a:avLst/>
          </a:prstGeom>
          <a:noFill/>
        </p:spPr>
        <p:txBody>
          <a:bodyPr wrap="square">
            <a:spAutoFit/>
          </a:bodyPr>
          <a:lstStyle/>
          <a:p>
            <a:pPr algn="ctr"/>
            <a:r>
              <a:rPr lang="fr-FR" sz="1800" dirty="0">
                <a:effectLst/>
                <a:latin typeface="Arial" panose="020B0604020202020204" pitchFamily="34" charset="0"/>
                <a:ea typeface="MS Mincho" panose="02020609040205080304" pitchFamily="49" charset="-128"/>
                <a:cs typeface="Arial" panose="020B0604020202020204" pitchFamily="34" charset="0"/>
              </a:rPr>
              <a:t>Vue d’ensemble des 648 institutions d’internement administratif </a:t>
            </a:r>
          </a:p>
          <a:p>
            <a:pPr algn="ctr"/>
            <a:r>
              <a:rPr lang="fr-FR" sz="1800" dirty="0">
                <a:effectLst/>
                <a:latin typeface="Arial" panose="020B0604020202020204" pitchFamily="34" charset="0"/>
                <a:ea typeface="MS Mincho" panose="02020609040205080304" pitchFamily="49" charset="-128"/>
                <a:cs typeface="Arial" panose="020B0604020202020204" pitchFamily="34" charset="0"/>
              </a:rPr>
              <a:t>durant la période 1930-1980</a:t>
            </a:r>
            <a:endParaRPr lang="fr-CH" sz="1800" dirty="0">
              <a:effectLst/>
              <a:latin typeface="Arial" panose="020B0604020202020204" pitchFamily="34" charset="0"/>
              <a:ea typeface="MS Mincho" panose="02020609040205080304" pitchFamily="49" charset="-128"/>
              <a:cs typeface="Arial" panose="020B0604020202020204" pitchFamily="34" charset="0"/>
            </a:endParaRPr>
          </a:p>
          <a:p>
            <a:pPr algn="ctr"/>
            <a:r>
              <a:rPr lang="de-CH" sz="1800" dirty="0">
                <a:solidFill>
                  <a:srgbClr val="000000"/>
                </a:solidFill>
                <a:effectLst/>
                <a:latin typeface="Arial" panose="020B0604020202020204" pitchFamily="34" charset="0"/>
                <a:ea typeface="MS Mincho" panose="02020609040205080304" pitchFamily="49" charset="-128"/>
                <a:cs typeface="Arial" panose="020B0604020202020204" pitchFamily="34" charset="0"/>
              </a:rPr>
              <a:t>(Guggisberg &amp; Dal Molin, 2019)</a:t>
            </a:r>
            <a:endParaRPr lang="fr-CH" sz="1800" dirty="0">
              <a:effectLst/>
              <a:latin typeface="Arial" panose="020B0604020202020204" pitchFamily="34" charset="0"/>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761177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AE7E5F60-3681-C1E6-BB11-2E3FFE6A9682}"/>
              </a:ext>
            </a:extLst>
          </p:cNvPr>
          <p:cNvSpPr txBox="1"/>
          <p:nvPr/>
        </p:nvSpPr>
        <p:spPr>
          <a:xfrm>
            <a:off x="920764" y="1389356"/>
            <a:ext cx="7302472" cy="1754326"/>
          </a:xfrm>
          <a:prstGeom prst="rect">
            <a:avLst/>
          </a:prstGeom>
          <a:noFill/>
        </p:spPr>
        <p:txBody>
          <a:bodyPr wrap="square" lIns="91440" tIns="45720" rIns="91440" bIns="45720" rtlCol="0" anchor="t">
            <a:spAutoFit/>
          </a:bodyPr>
          <a:lstStyle/>
          <a:p>
            <a:pPr algn="ctr"/>
            <a:r>
              <a:rPr lang="fr-CH" noProof="0" dirty="0">
                <a:latin typeface="Arial"/>
                <a:ea typeface="+mn-lt"/>
                <a:cs typeface="Arial"/>
              </a:rPr>
              <a:t>Statistique du nombre estimé de personnes concernées par des mesures d’internement administratif </a:t>
            </a:r>
          </a:p>
          <a:p>
            <a:pPr algn="ctr"/>
            <a:br>
              <a:rPr lang="fr-CH" noProof="0" dirty="0"/>
            </a:br>
            <a:br>
              <a:rPr lang="fr-CH" noProof="0" dirty="0"/>
            </a:br>
            <a:endParaRPr lang="fr-CH" noProof="0" dirty="0">
              <a:latin typeface="Arial"/>
              <a:cs typeface="Arial"/>
            </a:endParaRPr>
          </a:p>
          <a:p>
            <a:pPr algn="ctr"/>
            <a:endParaRPr lang="fr-CH" noProof="0" dirty="0">
              <a:latin typeface="Arial" panose="020B0604020202020204" pitchFamily="34" charset="0"/>
              <a:cs typeface="Arial" panose="020B0604020202020204" pitchFamily="34" charset="0"/>
            </a:endParaRPr>
          </a:p>
        </p:txBody>
      </p:sp>
      <p:sp>
        <p:nvSpPr>
          <p:cNvPr id="3" name="Foliennummernplatzhalter 2">
            <a:extLst>
              <a:ext uri="{FF2B5EF4-FFF2-40B4-BE49-F238E27FC236}">
                <a16:creationId xmlns:a16="http://schemas.microsoft.com/office/drawing/2014/main" id="{0A0C0B50-50F6-D283-A627-C7F89C06C89C}"/>
              </a:ext>
            </a:extLst>
          </p:cNvPr>
          <p:cNvSpPr>
            <a:spLocks noGrp="1"/>
          </p:cNvSpPr>
          <p:nvPr>
            <p:ph type="sldNum" sz="quarter" idx="12"/>
          </p:nvPr>
        </p:nvSpPr>
        <p:spPr/>
        <p:txBody>
          <a:bodyPr/>
          <a:lstStyle/>
          <a:p>
            <a:fld id="{96B04690-5415-440D-982E-F82DC19B1CE7}" type="slidenum">
              <a:rPr lang="de-CH" smtClean="0"/>
              <a:t>13</a:t>
            </a:fld>
            <a:endParaRPr lang="de-CH"/>
          </a:p>
        </p:txBody>
      </p:sp>
      <p:sp>
        <p:nvSpPr>
          <p:cNvPr id="8" name="Titel 1">
            <a:extLst>
              <a:ext uri="{FF2B5EF4-FFF2-40B4-BE49-F238E27FC236}">
                <a16:creationId xmlns:a16="http://schemas.microsoft.com/office/drawing/2014/main" id="{555D4FC0-F48A-EDFB-6F17-7ACA1B1E1FA9}"/>
              </a:ext>
            </a:extLst>
          </p:cNvPr>
          <p:cNvSpPr>
            <a:spLocks noGrp="1"/>
          </p:cNvSpPr>
          <p:nvPr>
            <p:ph type="title"/>
          </p:nvPr>
        </p:nvSpPr>
        <p:spPr>
          <a:xfrm>
            <a:off x="628650" y="365126"/>
            <a:ext cx="7886700" cy="1097913"/>
          </a:xfrm>
        </p:spPr>
        <p:txBody>
          <a:bodyPr>
            <a:noAutofit/>
          </a:bodyPr>
          <a:lstStyle/>
          <a:p>
            <a:r>
              <a:rPr lang="de-CH" kern="0">
                <a:effectLst/>
                <a:latin typeface="Arial" panose="020B0604020202020204" pitchFamily="34" charset="0"/>
                <a:ea typeface="MS Mincho" panose="02020609040205080304" pitchFamily="49" charset="-128"/>
                <a:cs typeface="Arial" panose="020B0604020202020204" pitchFamily="34" charset="0"/>
              </a:rPr>
              <a:t>Mesures de coercition à des fins d'assistance et placements extrafamiliaux : De quoi s'agit-il ?</a:t>
            </a:r>
            <a:endParaRPr lang="de-CH">
              <a:latin typeface="Arial" panose="020B0604020202020204" pitchFamily="34" charset="0"/>
              <a:cs typeface="Arial" panose="020B0604020202020204" pitchFamily="34" charset="0"/>
            </a:endParaRPr>
          </a:p>
        </p:txBody>
      </p:sp>
      <p:pic>
        <p:nvPicPr>
          <p:cNvPr id="4" name="Image 3">
            <a:extLst>
              <a:ext uri="{FF2B5EF4-FFF2-40B4-BE49-F238E27FC236}">
                <a16:creationId xmlns:a16="http://schemas.microsoft.com/office/drawing/2014/main" id="{5D730FBF-63B1-A93F-038E-6CF6FB57FC19}"/>
              </a:ext>
            </a:extLst>
          </p:cNvPr>
          <p:cNvPicPr>
            <a:picLocks noChangeAspect="1"/>
          </p:cNvPicPr>
          <p:nvPr/>
        </p:nvPicPr>
        <p:blipFill>
          <a:blip r:embed="rId3"/>
          <a:stretch>
            <a:fillRect/>
          </a:stretch>
        </p:blipFill>
        <p:spPr>
          <a:xfrm>
            <a:off x="920764" y="2010932"/>
            <a:ext cx="7467371" cy="4345419"/>
          </a:xfrm>
          <a:prstGeom prst="rect">
            <a:avLst/>
          </a:prstGeom>
        </p:spPr>
      </p:pic>
    </p:spTree>
    <p:extLst>
      <p:ext uri="{BB962C8B-B14F-4D97-AF65-F5344CB8AC3E}">
        <p14:creationId xmlns:p14="http://schemas.microsoft.com/office/powerpoint/2010/main" val="362117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72B2C4-D66E-0488-BABA-DC839849F184}"/>
              </a:ext>
            </a:extLst>
          </p:cNvPr>
          <p:cNvSpPr>
            <a:spLocks noGrp="1"/>
          </p:cNvSpPr>
          <p:nvPr>
            <p:ph type="title"/>
          </p:nvPr>
        </p:nvSpPr>
        <p:spPr>
          <a:xfrm>
            <a:off x="628650" y="365126"/>
            <a:ext cx="7886700" cy="1097913"/>
          </a:xfrm>
        </p:spPr>
        <p:txBody>
          <a:bodyPr>
            <a:noAutofit/>
          </a:bodyPr>
          <a:lstStyle/>
          <a:p>
            <a:r>
              <a:rPr lang="de-CH" kern="0">
                <a:effectLst/>
                <a:latin typeface="Arial" panose="020B0604020202020204" pitchFamily="34" charset="0"/>
                <a:ea typeface="MS Mincho" panose="02020609040205080304" pitchFamily="49" charset="-128"/>
                <a:cs typeface="Arial" panose="020B0604020202020204" pitchFamily="34" charset="0"/>
              </a:rPr>
              <a:t>Mesures de coercition à des fins d'assistance et placements extrafamiliaux : De quoi s'agit-il ?</a:t>
            </a:r>
            <a:endParaRPr lang="de-CH">
              <a:latin typeface="Arial" panose="020B0604020202020204" pitchFamily="34" charset="0"/>
              <a:cs typeface="Arial" panose="020B0604020202020204" pitchFamily="34" charset="0"/>
            </a:endParaRPr>
          </a:p>
        </p:txBody>
      </p:sp>
      <p:sp>
        <p:nvSpPr>
          <p:cNvPr id="3" name="Textfeld 2">
            <a:extLst>
              <a:ext uri="{FF2B5EF4-FFF2-40B4-BE49-F238E27FC236}">
                <a16:creationId xmlns:a16="http://schemas.microsoft.com/office/drawing/2014/main" id="{C08E211C-918E-8608-4DD6-4BA611448666}"/>
              </a:ext>
            </a:extLst>
          </p:cNvPr>
          <p:cNvSpPr txBox="1"/>
          <p:nvPr/>
        </p:nvSpPr>
        <p:spPr>
          <a:xfrm>
            <a:off x="739831" y="1963826"/>
            <a:ext cx="6035041" cy="1785104"/>
          </a:xfrm>
          <a:prstGeom prst="rect">
            <a:avLst/>
          </a:prstGeom>
          <a:solidFill>
            <a:srgbClr val="DCB26C"/>
          </a:solidFill>
        </p:spPr>
        <p:txBody>
          <a:bodyPr wrap="square" lIns="91440" tIns="45720" rIns="91440" bIns="45720" rtlCol="0" anchor="t">
            <a:spAutoFit/>
          </a:bodyPr>
          <a:lstStyle/>
          <a:p>
            <a:r>
              <a:rPr lang="fr-CH" sz="2200" b="1" noProof="0" dirty="0">
                <a:latin typeface="Arial" panose="020B0604020202020204" pitchFamily="34" charset="0"/>
                <a:cs typeface="Arial" panose="020B0604020202020204" pitchFamily="34" charset="0"/>
              </a:rPr>
              <a:t>Les mesures de coercition sont</a:t>
            </a:r>
          </a:p>
          <a:p>
            <a:r>
              <a:rPr lang="fr-CH" sz="2200" noProof="0" dirty="0">
                <a:latin typeface="Arial" panose="020B0604020202020204" pitchFamily="34" charset="0"/>
                <a:cs typeface="Arial" panose="020B0604020202020204" pitchFamily="34" charset="0"/>
              </a:rPr>
              <a:t>… basées sur des lois existantes</a:t>
            </a:r>
          </a:p>
          <a:p>
            <a:r>
              <a:rPr lang="fr-CH" sz="2200" noProof="0" dirty="0">
                <a:latin typeface="Arial" panose="020B0604020202020204" pitchFamily="34" charset="0"/>
                <a:cs typeface="Arial" panose="020B0604020202020204" pitchFamily="34" charset="0"/>
              </a:rPr>
              <a:t>… décidées par des autorités administratives</a:t>
            </a:r>
          </a:p>
          <a:p>
            <a:r>
              <a:rPr lang="fr-CH" sz="2200" noProof="0" dirty="0">
                <a:latin typeface="Arial"/>
                <a:cs typeface="Arial"/>
              </a:rPr>
              <a:t>… mises en œuvre dans des institutions diverses.</a:t>
            </a:r>
          </a:p>
        </p:txBody>
      </p:sp>
      <p:sp>
        <p:nvSpPr>
          <p:cNvPr id="4" name="Textfeld 3">
            <a:extLst>
              <a:ext uri="{FF2B5EF4-FFF2-40B4-BE49-F238E27FC236}">
                <a16:creationId xmlns:a16="http://schemas.microsoft.com/office/drawing/2014/main" id="{E2B82F22-4AF9-C3DE-244E-06CBE6F2A61F}"/>
              </a:ext>
            </a:extLst>
          </p:cNvPr>
          <p:cNvSpPr txBox="1"/>
          <p:nvPr/>
        </p:nvSpPr>
        <p:spPr>
          <a:xfrm>
            <a:off x="739831" y="4098866"/>
            <a:ext cx="6035041" cy="1785104"/>
          </a:xfrm>
          <a:prstGeom prst="rect">
            <a:avLst/>
          </a:prstGeom>
          <a:solidFill>
            <a:srgbClr val="DCB26C"/>
          </a:solidFill>
        </p:spPr>
        <p:txBody>
          <a:bodyPr wrap="square" rtlCol="0">
            <a:spAutoFit/>
          </a:bodyPr>
          <a:lstStyle/>
          <a:p>
            <a:r>
              <a:rPr lang="fr-CH" sz="2200" b="1" noProof="0" dirty="0">
                <a:latin typeface="Arial" panose="020B0604020202020204" pitchFamily="34" charset="0"/>
                <a:cs typeface="Arial" panose="020B0604020202020204" pitchFamily="34" charset="0"/>
              </a:rPr>
              <a:t>Les personnes concernées sont</a:t>
            </a:r>
          </a:p>
          <a:p>
            <a:pPr marL="285750" indent="-285750">
              <a:buFont typeface="Arial" panose="020B0604020202020204" pitchFamily="34" charset="0"/>
              <a:buChar char="•"/>
            </a:pPr>
            <a:r>
              <a:rPr lang="fr-CH" sz="2200" noProof="0" dirty="0">
                <a:latin typeface="Arial" panose="020B0604020202020204" pitchFamily="34" charset="0"/>
                <a:cs typeface="Arial" panose="020B0604020202020204" pitchFamily="34" charset="0"/>
              </a:rPr>
              <a:t>Des familles démunies et / ou dont le mode de vie ne correspond pas aux normes de l’époque</a:t>
            </a:r>
          </a:p>
          <a:p>
            <a:pPr marL="285750" indent="-285750">
              <a:buFont typeface="Arial" panose="020B0604020202020204" pitchFamily="34" charset="0"/>
              <a:buChar char="•"/>
            </a:pPr>
            <a:r>
              <a:rPr lang="fr-CH" sz="2200" noProof="0" dirty="0">
                <a:latin typeface="Arial" panose="020B0604020202020204" pitchFamily="34" charset="0"/>
                <a:cs typeface="Arial" panose="020B0604020202020204" pitchFamily="34" charset="0"/>
              </a:rPr>
              <a:t>Des enfants, parfois des fratries</a:t>
            </a:r>
            <a:endParaRPr lang="fr-CH" sz="2200" b="1" noProof="0" dirty="0">
              <a:latin typeface="Arial" panose="020B0604020202020204" pitchFamily="34" charset="0"/>
              <a:cs typeface="Arial" panose="020B0604020202020204" pitchFamily="34" charset="0"/>
            </a:endParaRPr>
          </a:p>
        </p:txBody>
      </p:sp>
      <p:sp>
        <p:nvSpPr>
          <p:cNvPr id="6" name="Textfeld 5">
            <a:extLst>
              <a:ext uri="{FF2B5EF4-FFF2-40B4-BE49-F238E27FC236}">
                <a16:creationId xmlns:a16="http://schemas.microsoft.com/office/drawing/2014/main" id="{FED39305-5CD1-A974-D0EC-393D6AA8BDA3}"/>
              </a:ext>
            </a:extLst>
          </p:cNvPr>
          <p:cNvSpPr txBox="1"/>
          <p:nvPr/>
        </p:nvSpPr>
        <p:spPr>
          <a:xfrm>
            <a:off x="7208864" y="3698756"/>
            <a:ext cx="1451958" cy="400110"/>
          </a:xfrm>
          <a:prstGeom prst="rect">
            <a:avLst/>
          </a:prstGeom>
          <a:gradFill>
            <a:gsLst>
              <a:gs pos="100000">
                <a:schemeClr val="bg1"/>
              </a:gs>
              <a:gs pos="54000">
                <a:srgbClr val="DCB26C"/>
              </a:gs>
              <a:gs pos="1000">
                <a:srgbClr val="DCB26C"/>
              </a:gs>
            </a:gsLst>
            <a:lin ang="5400000" scaled="1"/>
          </a:gradFill>
        </p:spPr>
        <p:txBody>
          <a:bodyPr wrap="square" rtlCol="0">
            <a:spAutoFit/>
          </a:bodyPr>
          <a:lstStyle/>
          <a:p>
            <a:pPr algn="ctr"/>
            <a:r>
              <a:rPr lang="de-CH" sz="2000" b="1">
                <a:latin typeface="Arial" panose="020B0604020202020204" pitchFamily="34" charset="0"/>
                <a:cs typeface="Arial" panose="020B0604020202020204" pitchFamily="34" charset="0"/>
              </a:rPr>
              <a:t>Paradoxe </a:t>
            </a:r>
          </a:p>
        </p:txBody>
      </p:sp>
      <p:sp>
        <p:nvSpPr>
          <p:cNvPr id="7" name="Textfeld 6">
            <a:extLst>
              <a:ext uri="{FF2B5EF4-FFF2-40B4-BE49-F238E27FC236}">
                <a16:creationId xmlns:a16="http://schemas.microsoft.com/office/drawing/2014/main" id="{447EC8BA-2FCC-C271-C582-770482772654}"/>
              </a:ext>
            </a:extLst>
          </p:cNvPr>
          <p:cNvSpPr txBox="1"/>
          <p:nvPr/>
        </p:nvSpPr>
        <p:spPr>
          <a:xfrm>
            <a:off x="7117423" y="2256214"/>
            <a:ext cx="1634837" cy="1200329"/>
          </a:xfrm>
          <a:prstGeom prst="rect">
            <a:avLst/>
          </a:prstGeom>
          <a:gradFill>
            <a:gsLst>
              <a:gs pos="22000">
                <a:srgbClr val="DCB26C"/>
              </a:gs>
              <a:gs pos="0">
                <a:schemeClr val="bg1"/>
              </a:gs>
              <a:gs pos="100000">
                <a:srgbClr val="DCB26C"/>
              </a:gs>
            </a:gsLst>
            <a:lin ang="5400000" scaled="1"/>
          </a:gradFill>
        </p:spPr>
        <p:txBody>
          <a:bodyPr wrap="square" rtlCol="0">
            <a:spAutoFit/>
          </a:bodyPr>
          <a:lstStyle/>
          <a:p>
            <a:pPr algn="ctr"/>
            <a:r>
              <a:rPr lang="fr-CH" b="1" noProof="0" dirty="0">
                <a:latin typeface="Arial" panose="020B0604020202020204" pitchFamily="34" charset="0"/>
                <a:cs typeface="Arial" panose="020B0604020202020204" pitchFamily="34" charset="0"/>
              </a:rPr>
              <a:t>Pratique d’assistance: </a:t>
            </a:r>
            <a:r>
              <a:rPr lang="fr-CH" noProof="0" dirty="0">
                <a:latin typeface="Arial" panose="020B0604020202020204" pitchFamily="34" charset="0"/>
                <a:cs typeface="Arial" panose="020B0604020202020204" pitchFamily="34" charset="0"/>
              </a:rPr>
              <a:t>notion positive</a:t>
            </a:r>
          </a:p>
        </p:txBody>
      </p:sp>
      <p:sp>
        <p:nvSpPr>
          <p:cNvPr id="8" name="Foliennummernplatzhalter 7">
            <a:extLst>
              <a:ext uri="{FF2B5EF4-FFF2-40B4-BE49-F238E27FC236}">
                <a16:creationId xmlns:a16="http://schemas.microsoft.com/office/drawing/2014/main" id="{1BFB6E66-67FA-FB1E-932E-407E4CF55E20}"/>
              </a:ext>
            </a:extLst>
          </p:cNvPr>
          <p:cNvSpPr>
            <a:spLocks noGrp="1"/>
          </p:cNvSpPr>
          <p:nvPr>
            <p:ph type="sldNum" sz="quarter" idx="12"/>
          </p:nvPr>
        </p:nvSpPr>
        <p:spPr/>
        <p:txBody>
          <a:bodyPr/>
          <a:lstStyle/>
          <a:p>
            <a:fld id="{96B04690-5415-440D-982E-F82DC19B1CE7}" type="slidenum">
              <a:rPr lang="de-CH" smtClean="0"/>
              <a:t>2</a:t>
            </a:fld>
            <a:endParaRPr lang="de-CH"/>
          </a:p>
        </p:txBody>
      </p:sp>
      <p:sp>
        <p:nvSpPr>
          <p:cNvPr id="9" name="Textfeld 6">
            <a:extLst>
              <a:ext uri="{FF2B5EF4-FFF2-40B4-BE49-F238E27FC236}">
                <a16:creationId xmlns:a16="http://schemas.microsoft.com/office/drawing/2014/main" id="{D8DA2945-2993-269C-3FF6-235B4AB76AD8}"/>
              </a:ext>
            </a:extLst>
          </p:cNvPr>
          <p:cNvSpPr txBox="1"/>
          <p:nvPr/>
        </p:nvSpPr>
        <p:spPr>
          <a:xfrm>
            <a:off x="7117424" y="4375421"/>
            <a:ext cx="1634837" cy="1200329"/>
          </a:xfrm>
          <a:prstGeom prst="rect">
            <a:avLst/>
          </a:prstGeom>
          <a:gradFill>
            <a:gsLst>
              <a:gs pos="22000">
                <a:srgbClr val="DCB26C"/>
              </a:gs>
              <a:gs pos="0">
                <a:schemeClr val="bg1"/>
              </a:gs>
              <a:gs pos="100000">
                <a:srgbClr val="DCB26C"/>
              </a:gs>
            </a:gsLst>
            <a:lin ang="5400000" scaled="1"/>
          </a:gradFill>
        </p:spPr>
        <p:txBody>
          <a:bodyPr wrap="square" rtlCol="0">
            <a:spAutoFit/>
          </a:bodyPr>
          <a:lstStyle/>
          <a:p>
            <a:pPr algn="ctr"/>
            <a:r>
              <a:rPr lang="fr-CH" b="1" noProof="0" dirty="0">
                <a:latin typeface="Arial" panose="020B0604020202020204" pitchFamily="34" charset="0"/>
                <a:cs typeface="Arial" panose="020B0604020202020204" pitchFamily="34" charset="0"/>
              </a:rPr>
              <a:t>Pratique de contrainte: </a:t>
            </a:r>
            <a:r>
              <a:rPr lang="fr-CH" noProof="0" dirty="0">
                <a:latin typeface="Arial" panose="020B0604020202020204" pitchFamily="34" charset="0"/>
                <a:cs typeface="Arial" panose="020B0604020202020204" pitchFamily="34" charset="0"/>
              </a:rPr>
              <a:t>notion négative</a:t>
            </a:r>
          </a:p>
        </p:txBody>
      </p:sp>
    </p:spTree>
    <p:extLst>
      <p:ext uri="{BB962C8B-B14F-4D97-AF65-F5344CB8AC3E}">
        <p14:creationId xmlns:p14="http://schemas.microsoft.com/office/powerpoint/2010/main" val="228403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bg/>
                                          </p:spTgt>
                                        </p:tgtEl>
                                        <p:attrNameLst>
                                          <p:attrName>style.visibility</p:attrName>
                                        </p:attrNameLst>
                                      </p:cBhvr>
                                      <p:to>
                                        <p:strVal val="visible"/>
                                      </p:to>
                                    </p:set>
                                    <p:animEffect transition="in" filter="fade">
                                      <p:cBhvr>
                                        <p:cTn id="26" dur="500"/>
                                        <p:tgtEl>
                                          <p:spTgt spid="4">
                                            <p:bg/>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fade">
                                      <p:cBhvr>
                                        <p:cTn id="31" dur="500"/>
                                        <p:tgtEl>
                                          <p:spTgt spid="4">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Effect transition="in" filter="fade">
                                      <p:cBhvr>
                                        <p:cTn id="36" dur="500"/>
                                        <p:tgtEl>
                                          <p:spTgt spid="4">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Effect transition="in" filter="fade">
                                      <p:cBhvr>
                                        <p:cTn id="41" dur="500"/>
                                        <p:tgtEl>
                                          <p:spTgt spid="4">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4" grpId="0" uiExpand="1" build="p" animBg="1"/>
      <p:bldP spid="6" grpId="0" animBg="1"/>
      <p:bldP spid="7"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EF70263-339A-C87D-CB22-CCF5125A961F}"/>
              </a:ext>
            </a:extLst>
          </p:cNvPr>
          <p:cNvSpPr>
            <a:spLocks noGrp="1"/>
          </p:cNvSpPr>
          <p:nvPr>
            <p:ph type="sldNum" sz="quarter" idx="12"/>
          </p:nvPr>
        </p:nvSpPr>
        <p:spPr/>
        <p:txBody>
          <a:bodyPr/>
          <a:lstStyle/>
          <a:p>
            <a:fld id="{96B04690-5415-440D-982E-F82DC19B1CE7}" type="slidenum">
              <a:rPr lang="de-CH" smtClean="0"/>
              <a:t>3</a:t>
            </a:fld>
            <a:endParaRPr lang="de-CH"/>
          </a:p>
        </p:txBody>
      </p:sp>
      <p:sp>
        <p:nvSpPr>
          <p:cNvPr id="4" name="Titel 1">
            <a:extLst>
              <a:ext uri="{FF2B5EF4-FFF2-40B4-BE49-F238E27FC236}">
                <a16:creationId xmlns:a16="http://schemas.microsoft.com/office/drawing/2014/main" id="{25E4A997-5C48-B5E6-B1BB-84B651F01B0B}"/>
              </a:ext>
            </a:extLst>
          </p:cNvPr>
          <p:cNvSpPr>
            <a:spLocks noGrp="1"/>
          </p:cNvSpPr>
          <p:nvPr>
            <p:ph type="title"/>
          </p:nvPr>
        </p:nvSpPr>
        <p:spPr>
          <a:xfrm>
            <a:off x="628650" y="706206"/>
            <a:ext cx="7886700" cy="365126"/>
          </a:xfrm>
        </p:spPr>
        <p:txBody>
          <a:bodyPr>
            <a:noAutofit/>
          </a:bodyPr>
          <a:lstStyle/>
          <a:p>
            <a:r>
              <a:rPr lang="de-CH" kern="0">
                <a:effectLst/>
                <a:latin typeface="Arial" panose="020B0604020202020204" pitchFamily="34" charset="0"/>
                <a:ea typeface="MS Mincho" panose="02020609040205080304" pitchFamily="49" charset="-128"/>
                <a:cs typeface="Arial" panose="020B0604020202020204" pitchFamily="34" charset="0"/>
              </a:rPr>
              <a:t>Mesures de coercition à des fins d'assistance et placements extrafamiliaux : De quoi s'agit-il ?</a:t>
            </a:r>
            <a:endParaRPr lang="de-CH">
              <a:latin typeface="Arial" panose="020B0604020202020204" pitchFamily="34" charset="0"/>
              <a:cs typeface="Arial" panose="020B0604020202020204" pitchFamily="34" charset="0"/>
            </a:endParaRPr>
          </a:p>
        </p:txBody>
      </p:sp>
      <p:sp>
        <p:nvSpPr>
          <p:cNvPr id="5" name="Textfeld 4">
            <a:extLst>
              <a:ext uri="{FF2B5EF4-FFF2-40B4-BE49-F238E27FC236}">
                <a16:creationId xmlns:a16="http://schemas.microsoft.com/office/drawing/2014/main" id="{8AE57AD1-989E-4B98-E100-28BAA1CD491C}"/>
              </a:ext>
            </a:extLst>
          </p:cNvPr>
          <p:cNvSpPr txBox="1"/>
          <p:nvPr/>
        </p:nvSpPr>
        <p:spPr>
          <a:xfrm>
            <a:off x="1125200" y="1569719"/>
            <a:ext cx="7390150" cy="4154984"/>
          </a:xfrm>
          <a:prstGeom prst="rect">
            <a:avLst/>
          </a:prstGeom>
          <a:solidFill>
            <a:srgbClr val="DCB26C"/>
          </a:solidFill>
        </p:spPr>
        <p:txBody>
          <a:bodyPr wrap="square" rtlCol="0">
            <a:spAutoFit/>
          </a:bodyPr>
          <a:lstStyle/>
          <a:p>
            <a:r>
              <a:rPr lang="fr-CH" sz="2400" b="1" dirty="0">
                <a:latin typeface="Arial" panose="020B0604020202020204" pitchFamily="34" charset="0"/>
                <a:cs typeface="Arial" panose="020B0604020202020204" pitchFamily="34" charset="0"/>
              </a:rPr>
              <a:t>Facteurs prédominants qui augmentaient </a:t>
            </a:r>
          </a:p>
          <a:p>
            <a:r>
              <a:rPr lang="fr-CH" sz="2400" b="1" dirty="0">
                <a:latin typeface="Arial" panose="020B0604020202020204" pitchFamily="34" charset="0"/>
                <a:cs typeface="Arial" panose="020B0604020202020204" pitchFamily="34" charset="0"/>
              </a:rPr>
              <a:t>le risque de placement :</a:t>
            </a:r>
          </a:p>
          <a:p>
            <a:endParaRPr lang="fr-CH" sz="2400" b="1" dirty="0">
              <a:latin typeface="Arial" panose="020B0604020202020204" pitchFamily="34" charset="0"/>
              <a:cs typeface="Arial" panose="020B0604020202020204" pitchFamily="34" charset="0"/>
            </a:endParaRPr>
          </a:p>
          <a:p>
            <a:r>
              <a:rPr lang="fr-CH" sz="2400" dirty="0">
                <a:latin typeface="Arial" panose="020B0604020202020204" pitchFamily="34" charset="0"/>
                <a:cs typeface="Arial" panose="020B0604020202020204" pitchFamily="34" charset="0"/>
              </a:rPr>
              <a:t>Famille pauvre et démunie</a:t>
            </a:r>
          </a:p>
          <a:p>
            <a:r>
              <a:rPr lang="fr-CH" sz="2400" dirty="0">
                <a:latin typeface="Arial" panose="020B0604020202020204" pitchFamily="34" charset="0"/>
                <a:cs typeface="Arial" panose="020B0604020202020204" pitchFamily="34" charset="0"/>
              </a:rPr>
              <a:t>Naissance hors mariage, mère célibataire</a:t>
            </a:r>
          </a:p>
          <a:p>
            <a:r>
              <a:rPr lang="fr-CH" sz="2400" dirty="0">
                <a:latin typeface="Arial" panose="020B0604020202020204" pitchFamily="34" charset="0"/>
                <a:cs typeface="Arial" panose="020B0604020202020204" pitchFamily="34" charset="0"/>
              </a:rPr>
              <a:t>Maladie de la mère ou des parents</a:t>
            </a:r>
          </a:p>
          <a:p>
            <a:r>
              <a:rPr lang="fr-CH" sz="2400" dirty="0">
                <a:latin typeface="Arial" panose="020B0604020202020204" pitchFamily="34" charset="0"/>
                <a:cs typeface="Arial" panose="020B0604020202020204" pitchFamily="34" charset="0"/>
              </a:rPr>
              <a:t>Conflits avec les parents</a:t>
            </a:r>
          </a:p>
          <a:p>
            <a:r>
              <a:rPr lang="fr-CH" sz="2400" dirty="0">
                <a:latin typeface="Arial" panose="020B0604020202020204" pitchFamily="34" charset="0"/>
                <a:cs typeface="Arial" panose="020B0604020202020204" pitchFamily="34" charset="0"/>
              </a:rPr>
              <a:t>Violence au sein de la famille</a:t>
            </a:r>
          </a:p>
          <a:p>
            <a:r>
              <a:rPr lang="fr-CH" sz="2400" dirty="0">
                <a:latin typeface="Arial" panose="020B0604020202020204" pitchFamily="34" charset="0"/>
                <a:cs typeface="Arial" panose="020B0604020202020204" pitchFamily="34" charset="0"/>
              </a:rPr>
              <a:t>Abandon ou départ d’un des deux parents </a:t>
            </a:r>
          </a:p>
          <a:p>
            <a:r>
              <a:rPr lang="fr-CH" sz="2400" dirty="0">
                <a:latin typeface="Arial" panose="020B0604020202020204" pitchFamily="34" charset="0"/>
                <a:cs typeface="Arial" panose="020B0604020202020204" pitchFamily="34" charset="0"/>
              </a:rPr>
              <a:t>Chômage des parents </a:t>
            </a:r>
          </a:p>
          <a:p>
            <a:r>
              <a:rPr lang="fr-CH" sz="2400" dirty="0">
                <a:latin typeface="Arial" panose="020B0604020202020204" pitchFamily="34" charset="0"/>
                <a:cs typeface="Arial" panose="020B0604020202020204" pitchFamily="34" charset="0"/>
              </a:rPr>
              <a:t>Divorce</a:t>
            </a:r>
          </a:p>
        </p:txBody>
      </p:sp>
    </p:spTree>
    <p:extLst>
      <p:ext uri="{BB962C8B-B14F-4D97-AF65-F5344CB8AC3E}">
        <p14:creationId xmlns:p14="http://schemas.microsoft.com/office/powerpoint/2010/main" val="332077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500"/>
                                        <p:tgtEl>
                                          <p:spTgt spid="5">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500"/>
                                        <p:tgtEl>
                                          <p:spTgt spid="5">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fade">
                                      <p:cBhvr>
                                        <p:cTn id="33" dur="500"/>
                                        <p:tgtEl>
                                          <p:spTgt spid="5">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
                                            <p:txEl>
                                              <p:pRg st="7" end="7"/>
                                            </p:txEl>
                                          </p:spTgt>
                                        </p:tgtEl>
                                        <p:attrNameLst>
                                          <p:attrName>style.visibility</p:attrName>
                                        </p:attrNameLst>
                                      </p:cBhvr>
                                      <p:to>
                                        <p:strVal val="visible"/>
                                      </p:to>
                                    </p:set>
                                    <p:animEffect transition="in" filter="fade">
                                      <p:cBhvr>
                                        <p:cTn id="38" dur="500"/>
                                        <p:tgtEl>
                                          <p:spTgt spid="5">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Effect transition="in" filter="fade">
                                      <p:cBhvr>
                                        <p:cTn id="43" dur="500"/>
                                        <p:tgtEl>
                                          <p:spTgt spid="5">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
                                            <p:txEl>
                                              <p:pRg st="9" end="9"/>
                                            </p:txEl>
                                          </p:spTgt>
                                        </p:tgtEl>
                                        <p:attrNameLst>
                                          <p:attrName>style.visibility</p:attrName>
                                        </p:attrNameLst>
                                      </p:cBhvr>
                                      <p:to>
                                        <p:strVal val="visible"/>
                                      </p:to>
                                    </p:set>
                                    <p:animEffect transition="in" filter="fade">
                                      <p:cBhvr>
                                        <p:cTn id="48" dur="500"/>
                                        <p:tgtEl>
                                          <p:spTgt spid="5">
                                            <p:txEl>
                                              <p:pRg st="9" end="9"/>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
                                            <p:txEl>
                                              <p:pRg st="10" end="10"/>
                                            </p:txEl>
                                          </p:spTgt>
                                        </p:tgtEl>
                                        <p:attrNameLst>
                                          <p:attrName>style.visibility</p:attrName>
                                        </p:attrNameLst>
                                      </p:cBhvr>
                                      <p:to>
                                        <p:strVal val="visible"/>
                                      </p:to>
                                    </p:set>
                                    <p:animEffect transition="in" filter="fade">
                                      <p:cBhvr>
                                        <p:cTn id="53"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E2C0BBC3-7A4F-A400-5604-A9111B7355C8}"/>
              </a:ext>
            </a:extLst>
          </p:cNvPr>
          <p:cNvSpPr txBox="1"/>
          <p:nvPr/>
        </p:nvSpPr>
        <p:spPr>
          <a:xfrm>
            <a:off x="978698" y="1768176"/>
            <a:ext cx="7288449" cy="1323439"/>
          </a:xfrm>
          <a:prstGeom prst="rect">
            <a:avLst/>
          </a:prstGeom>
          <a:gradFill>
            <a:gsLst>
              <a:gs pos="55000">
                <a:srgbClr val="DCB26C">
                  <a:alpha val="70000"/>
                </a:srgbClr>
              </a:gs>
              <a:gs pos="100000">
                <a:schemeClr val="bg1"/>
              </a:gs>
              <a:gs pos="0">
                <a:schemeClr val="bg1"/>
              </a:gs>
              <a:gs pos="0">
                <a:srgbClr val="DCB26C"/>
              </a:gs>
            </a:gsLst>
            <a:lin ang="5400000" scaled="1"/>
          </a:gradFill>
        </p:spPr>
        <p:txBody>
          <a:bodyPr wrap="square" rtlCol="0">
            <a:spAutoFit/>
          </a:bodyPr>
          <a:lstStyle/>
          <a:p>
            <a:pPr algn="ctr"/>
            <a:r>
              <a:rPr lang="fr-CH" sz="2000" b="1" noProof="0" dirty="0">
                <a:latin typeface="Arial" panose="020B0604020202020204" pitchFamily="34" charset="0"/>
                <a:cs typeface="Arial" panose="020B0604020202020204" pitchFamily="34" charset="0"/>
              </a:rPr>
              <a:t>Pratique d’assistance: </a:t>
            </a:r>
          </a:p>
          <a:p>
            <a:pPr algn="ctr"/>
            <a:r>
              <a:rPr lang="fr-CH" sz="2000" noProof="0" dirty="0">
                <a:latin typeface="Arial" panose="020B0604020202020204" pitchFamily="34" charset="0"/>
                <a:cs typeface="Arial" panose="020B0604020202020204" pitchFamily="34" charset="0"/>
              </a:rPr>
              <a:t>Une notion positive</a:t>
            </a:r>
          </a:p>
          <a:p>
            <a:pPr algn="ctr"/>
            <a:r>
              <a:rPr lang="fr-CH" sz="2000" noProof="0" dirty="0">
                <a:latin typeface="Arial" panose="020B0604020202020204" pitchFamily="34" charset="0"/>
                <a:cs typeface="Arial" panose="020B0604020202020204" pitchFamily="34" charset="0"/>
              </a:rPr>
              <a:t>Les mesures de contrainte et le placement hors du foyer familial sont nécessaires dans certaines circonstances ...</a:t>
            </a:r>
          </a:p>
        </p:txBody>
      </p:sp>
      <p:sp>
        <p:nvSpPr>
          <p:cNvPr id="9" name="Textfeld 8">
            <a:extLst>
              <a:ext uri="{FF2B5EF4-FFF2-40B4-BE49-F238E27FC236}">
                <a16:creationId xmlns:a16="http://schemas.microsoft.com/office/drawing/2014/main" id="{EEAD1353-E9C9-391A-1461-895ACE9DBD03}"/>
              </a:ext>
            </a:extLst>
          </p:cNvPr>
          <p:cNvSpPr txBox="1"/>
          <p:nvPr/>
        </p:nvSpPr>
        <p:spPr>
          <a:xfrm>
            <a:off x="978698" y="3604390"/>
            <a:ext cx="7288448" cy="2246769"/>
          </a:xfrm>
          <a:prstGeom prst="rect">
            <a:avLst/>
          </a:prstGeom>
          <a:gradFill>
            <a:gsLst>
              <a:gs pos="36000">
                <a:srgbClr val="DCB26C">
                  <a:alpha val="54000"/>
                </a:srgbClr>
              </a:gs>
              <a:gs pos="0">
                <a:schemeClr val="bg1"/>
              </a:gs>
              <a:gs pos="100000">
                <a:srgbClr val="DCB26C"/>
              </a:gs>
            </a:gsLst>
            <a:lin ang="5400000" scaled="1"/>
          </a:gradFill>
        </p:spPr>
        <p:txBody>
          <a:bodyPr wrap="square" rtlCol="0">
            <a:spAutoFit/>
          </a:bodyPr>
          <a:lstStyle/>
          <a:p>
            <a:pPr algn="ctr"/>
            <a:r>
              <a:rPr lang="fr-CH" sz="2000" b="1" noProof="0" dirty="0">
                <a:latin typeface="Arial" panose="020B0604020202020204" pitchFamily="34" charset="0"/>
                <a:cs typeface="Arial" panose="020B0604020202020204" pitchFamily="34" charset="0"/>
              </a:rPr>
              <a:t>Pratique de coercition : </a:t>
            </a:r>
          </a:p>
          <a:p>
            <a:pPr algn="ctr"/>
            <a:r>
              <a:rPr lang="fr-CH" sz="2000" noProof="0" dirty="0">
                <a:latin typeface="Arial" panose="020B0604020202020204" pitchFamily="34" charset="0"/>
                <a:cs typeface="Arial" panose="020B0604020202020204" pitchFamily="34" charset="0"/>
              </a:rPr>
              <a:t>Une notion problématique</a:t>
            </a:r>
          </a:p>
          <a:p>
            <a:pPr algn="ctr"/>
            <a:r>
              <a:rPr lang="fr-CH" sz="2000" noProof="0" dirty="0">
                <a:latin typeface="Arial" panose="020B0604020202020204" pitchFamily="34" charset="0"/>
                <a:cs typeface="Arial" panose="020B0604020202020204" pitchFamily="34" charset="0"/>
              </a:rPr>
              <a:t>si la décision prise à cet égard ne peut faire l'objet </a:t>
            </a:r>
          </a:p>
          <a:p>
            <a:pPr algn="ctr"/>
            <a:r>
              <a:rPr lang="fr-CH" sz="2000" noProof="0" dirty="0">
                <a:latin typeface="Arial" panose="020B0604020202020204" pitchFamily="34" charset="0"/>
                <a:cs typeface="Arial" panose="020B0604020202020204" pitchFamily="34" charset="0"/>
              </a:rPr>
              <a:t>d'un recours</a:t>
            </a:r>
          </a:p>
          <a:p>
            <a:pPr algn="ctr"/>
            <a:r>
              <a:rPr lang="fr-CH" sz="2000" noProof="0" dirty="0">
                <a:latin typeface="Arial" panose="020B0604020202020204" pitchFamily="34" charset="0"/>
                <a:cs typeface="Arial" panose="020B0604020202020204" pitchFamily="34" charset="0"/>
              </a:rPr>
              <a:t>+</a:t>
            </a:r>
          </a:p>
          <a:p>
            <a:pPr algn="ctr"/>
            <a:r>
              <a:rPr lang="fr-CH" sz="2000" noProof="0" dirty="0">
                <a:latin typeface="Arial" panose="020B0604020202020204" pitchFamily="34" charset="0"/>
                <a:cs typeface="Arial" panose="020B0604020202020204" pitchFamily="34" charset="0"/>
              </a:rPr>
              <a:t>si la mise en œuvre d'une mesure de contrainte </a:t>
            </a:r>
          </a:p>
          <a:p>
            <a:pPr algn="ctr"/>
            <a:r>
              <a:rPr lang="fr-CH" sz="2000" noProof="0" dirty="0">
                <a:latin typeface="Arial" panose="020B0604020202020204" pitchFamily="34" charset="0"/>
                <a:cs typeface="Arial" panose="020B0604020202020204" pitchFamily="34" charset="0"/>
              </a:rPr>
              <a:t>ou de placement n'est pas contrôlée. </a:t>
            </a:r>
          </a:p>
        </p:txBody>
      </p:sp>
      <p:sp>
        <p:nvSpPr>
          <p:cNvPr id="3" name="Foliennummernplatzhalter 2">
            <a:extLst>
              <a:ext uri="{FF2B5EF4-FFF2-40B4-BE49-F238E27FC236}">
                <a16:creationId xmlns:a16="http://schemas.microsoft.com/office/drawing/2014/main" id="{1F197612-6302-1B7C-DCC5-5F6064363EDB}"/>
              </a:ext>
            </a:extLst>
          </p:cNvPr>
          <p:cNvSpPr>
            <a:spLocks noGrp="1"/>
          </p:cNvSpPr>
          <p:nvPr>
            <p:ph type="sldNum" sz="quarter" idx="12"/>
          </p:nvPr>
        </p:nvSpPr>
        <p:spPr/>
        <p:txBody>
          <a:bodyPr/>
          <a:lstStyle/>
          <a:p>
            <a:fld id="{96B04690-5415-440D-982E-F82DC19B1CE7}" type="slidenum">
              <a:rPr lang="de-CH" smtClean="0"/>
              <a:t>4</a:t>
            </a:fld>
            <a:endParaRPr lang="de-CH"/>
          </a:p>
        </p:txBody>
      </p:sp>
      <p:sp>
        <p:nvSpPr>
          <p:cNvPr id="7" name="Titel 1">
            <a:extLst>
              <a:ext uri="{FF2B5EF4-FFF2-40B4-BE49-F238E27FC236}">
                <a16:creationId xmlns:a16="http://schemas.microsoft.com/office/drawing/2014/main" id="{CD747C5E-CA10-03A4-9609-3DBEFD7A2C3C}"/>
              </a:ext>
            </a:extLst>
          </p:cNvPr>
          <p:cNvSpPr>
            <a:spLocks noGrp="1"/>
          </p:cNvSpPr>
          <p:nvPr>
            <p:ph type="title"/>
          </p:nvPr>
        </p:nvSpPr>
        <p:spPr>
          <a:xfrm>
            <a:off x="628650" y="365126"/>
            <a:ext cx="7886700" cy="1097913"/>
          </a:xfrm>
        </p:spPr>
        <p:txBody>
          <a:bodyPr>
            <a:noAutofit/>
          </a:bodyPr>
          <a:lstStyle/>
          <a:p>
            <a:r>
              <a:rPr lang="de-CH" kern="0" dirty="0" err="1">
                <a:effectLst/>
                <a:latin typeface="Arial" panose="020B0604020202020204" pitchFamily="34" charset="0"/>
                <a:ea typeface="MS Mincho" panose="02020609040205080304" pitchFamily="49" charset="-128"/>
                <a:cs typeface="Arial" panose="020B0604020202020204" pitchFamily="34" charset="0"/>
              </a:rPr>
              <a:t>Mesures</a:t>
            </a:r>
            <a:r>
              <a:rPr lang="de-CH" kern="0" dirty="0">
                <a:effectLst/>
                <a:latin typeface="Arial" panose="020B0604020202020204" pitchFamily="34" charset="0"/>
                <a:ea typeface="MS Mincho" panose="02020609040205080304" pitchFamily="49" charset="-128"/>
                <a:cs typeface="Arial" panose="020B0604020202020204" pitchFamily="34" charset="0"/>
              </a:rPr>
              <a:t> de </a:t>
            </a:r>
            <a:r>
              <a:rPr lang="de-CH" kern="0" dirty="0" err="1">
                <a:effectLst/>
                <a:latin typeface="Arial" panose="020B0604020202020204" pitchFamily="34" charset="0"/>
                <a:ea typeface="MS Mincho" panose="02020609040205080304" pitchFamily="49" charset="-128"/>
                <a:cs typeface="Arial" panose="020B0604020202020204" pitchFamily="34" charset="0"/>
              </a:rPr>
              <a:t>coercition</a:t>
            </a:r>
            <a:r>
              <a:rPr lang="de-CH" kern="0" dirty="0">
                <a:effectLst/>
                <a:latin typeface="Arial" panose="020B0604020202020204" pitchFamily="34" charset="0"/>
                <a:ea typeface="MS Mincho" panose="02020609040205080304" pitchFamily="49" charset="-128"/>
                <a:cs typeface="Arial" panose="020B0604020202020204" pitchFamily="34" charset="0"/>
              </a:rPr>
              <a:t> à des </a:t>
            </a:r>
            <a:r>
              <a:rPr lang="de-CH" kern="0" dirty="0" err="1">
                <a:effectLst/>
                <a:latin typeface="Arial" panose="020B0604020202020204" pitchFamily="34" charset="0"/>
                <a:ea typeface="MS Mincho" panose="02020609040205080304" pitchFamily="49" charset="-128"/>
                <a:cs typeface="Arial" panose="020B0604020202020204" pitchFamily="34" charset="0"/>
              </a:rPr>
              <a:t>fins</a:t>
            </a:r>
            <a:r>
              <a:rPr lang="de-CH" kern="0" dirty="0">
                <a:effectLst/>
                <a:latin typeface="Arial" panose="020B0604020202020204" pitchFamily="34" charset="0"/>
                <a:ea typeface="MS Mincho" panose="02020609040205080304" pitchFamily="49" charset="-128"/>
                <a:cs typeface="Arial" panose="020B0604020202020204" pitchFamily="34" charset="0"/>
              </a:rPr>
              <a:t> </a:t>
            </a:r>
            <a:r>
              <a:rPr lang="de-CH" kern="0" dirty="0" err="1">
                <a:effectLst/>
                <a:latin typeface="Arial" panose="020B0604020202020204" pitchFamily="34" charset="0"/>
                <a:ea typeface="MS Mincho" panose="02020609040205080304" pitchFamily="49" charset="-128"/>
                <a:cs typeface="Arial" panose="020B0604020202020204" pitchFamily="34" charset="0"/>
              </a:rPr>
              <a:t>d'assistance</a:t>
            </a:r>
            <a:r>
              <a:rPr lang="de-CH" kern="0" dirty="0">
                <a:effectLst/>
                <a:latin typeface="Arial" panose="020B0604020202020204" pitchFamily="34" charset="0"/>
                <a:ea typeface="MS Mincho" panose="02020609040205080304" pitchFamily="49" charset="-128"/>
                <a:cs typeface="Arial" panose="020B0604020202020204" pitchFamily="34" charset="0"/>
              </a:rPr>
              <a:t> et </a:t>
            </a:r>
            <a:r>
              <a:rPr lang="de-CH" kern="0" dirty="0" err="1">
                <a:effectLst/>
                <a:latin typeface="Arial" panose="020B0604020202020204" pitchFamily="34" charset="0"/>
                <a:ea typeface="MS Mincho" panose="02020609040205080304" pitchFamily="49" charset="-128"/>
                <a:cs typeface="Arial" panose="020B0604020202020204" pitchFamily="34" charset="0"/>
              </a:rPr>
              <a:t>placements</a:t>
            </a:r>
            <a:r>
              <a:rPr lang="de-CH" kern="0" dirty="0">
                <a:effectLst/>
                <a:latin typeface="Arial" panose="020B0604020202020204" pitchFamily="34" charset="0"/>
                <a:ea typeface="MS Mincho" panose="02020609040205080304" pitchFamily="49" charset="-128"/>
                <a:cs typeface="Arial" panose="020B0604020202020204" pitchFamily="34" charset="0"/>
              </a:rPr>
              <a:t> </a:t>
            </a:r>
            <a:r>
              <a:rPr lang="de-CH" kern="0" dirty="0" err="1">
                <a:effectLst/>
                <a:latin typeface="Arial" panose="020B0604020202020204" pitchFamily="34" charset="0"/>
                <a:ea typeface="MS Mincho" panose="02020609040205080304" pitchFamily="49" charset="-128"/>
                <a:cs typeface="Arial" panose="020B0604020202020204" pitchFamily="34" charset="0"/>
              </a:rPr>
              <a:t>extrafamiliaux</a:t>
            </a:r>
            <a:r>
              <a:rPr lang="de-CH" kern="0" dirty="0">
                <a:effectLst/>
                <a:latin typeface="Arial" panose="020B0604020202020204" pitchFamily="34" charset="0"/>
                <a:ea typeface="MS Mincho" panose="02020609040205080304" pitchFamily="49" charset="-128"/>
                <a:cs typeface="Arial" panose="020B0604020202020204" pitchFamily="34" charset="0"/>
              </a:rPr>
              <a:t> : De </a:t>
            </a:r>
            <a:r>
              <a:rPr lang="de-CH" kern="0" dirty="0" err="1">
                <a:effectLst/>
                <a:latin typeface="Arial" panose="020B0604020202020204" pitchFamily="34" charset="0"/>
                <a:ea typeface="MS Mincho" panose="02020609040205080304" pitchFamily="49" charset="-128"/>
                <a:cs typeface="Arial" panose="020B0604020202020204" pitchFamily="34" charset="0"/>
              </a:rPr>
              <a:t>quoi</a:t>
            </a:r>
            <a:r>
              <a:rPr lang="de-CH" kern="0" dirty="0">
                <a:effectLst/>
                <a:latin typeface="Arial" panose="020B0604020202020204" pitchFamily="34" charset="0"/>
                <a:ea typeface="MS Mincho" panose="02020609040205080304" pitchFamily="49" charset="-128"/>
                <a:cs typeface="Arial" panose="020B0604020202020204" pitchFamily="34" charset="0"/>
              </a:rPr>
              <a:t> </a:t>
            </a:r>
            <a:r>
              <a:rPr lang="de-CH" kern="0" dirty="0" err="1">
                <a:effectLst/>
                <a:latin typeface="Arial" panose="020B0604020202020204" pitchFamily="34" charset="0"/>
                <a:ea typeface="MS Mincho" panose="02020609040205080304" pitchFamily="49" charset="-128"/>
                <a:cs typeface="Arial" panose="020B0604020202020204" pitchFamily="34" charset="0"/>
              </a:rPr>
              <a:t>s'agit-il</a:t>
            </a:r>
            <a:r>
              <a:rPr lang="de-CH" kern="0" dirty="0">
                <a:effectLst/>
                <a:latin typeface="Arial" panose="020B0604020202020204" pitchFamily="34" charset="0"/>
                <a:ea typeface="MS Mincho" panose="02020609040205080304" pitchFamily="49" charset="-128"/>
                <a:cs typeface="Arial" panose="020B0604020202020204" pitchFamily="34" charset="0"/>
              </a:rPr>
              <a:t> ?</a:t>
            </a:r>
            <a:endParaRPr lang="de-CH"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0072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5C3009C9-6CC7-5BAB-8D1F-43F73A933883}"/>
              </a:ext>
            </a:extLst>
          </p:cNvPr>
          <p:cNvSpPr txBox="1"/>
          <p:nvPr/>
        </p:nvSpPr>
        <p:spPr>
          <a:xfrm>
            <a:off x="1402685" y="2701713"/>
            <a:ext cx="6505884" cy="707886"/>
          </a:xfrm>
          <a:prstGeom prst="rect">
            <a:avLst/>
          </a:prstGeom>
          <a:solidFill>
            <a:srgbClr val="DCB26C"/>
          </a:solidFill>
        </p:spPr>
        <p:txBody>
          <a:bodyPr wrap="square" rtlCol="0">
            <a:spAutoFit/>
          </a:bodyPr>
          <a:lstStyle/>
          <a:p>
            <a:pPr algn="ctr"/>
            <a:r>
              <a:rPr lang="fr-CH" sz="2000" noProof="0" dirty="0">
                <a:latin typeface="Arial" panose="020B0604020202020204" pitchFamily="34" charset="0"/>
                <a:cs typeface="Arial" panose="020B0604020202020204" pitchFamily="34" charset="0"/>
              </a:rPr>
              <a:t>Plus de 10 000 personnes qui ont subi </a:t>
            </a:r>
          </a:p>
          <a:p>
            <a:pPr algn="ctr"/>
            <a:r>
              <a:rPr lang="fr-CH" sz="2000" noProof="0" dirty="0">
                <a:latin typeface="Arial" panose="020B0604020202020204" pitchFamily="34" charset="0"/>
                <a:cs typeface="Arial" panose="020B0604020202020204" pitchFamily="34" charset="0"/>
              </a:rPr>
              <a:t>cela vivent parmi nous. </a:t>
            </a:r>
          </a:p>
        </p:txBody>
      </p:sp>
      <p:sp>
        <p:nvSpPr>
          <p:cNvPr id="7" name="Textfeld 6">
            <a:extLst>
              <a:ext uri="{FF2B5EF4-FFF2-40B4-BE49-F238E27FC236}">
                <a16:creationId xmlns:a16="http://schemas.microsoft.com/office/drawing/2014/main" id="{5BBC9F37-B9F2-39A3-F9F7-0BCAADA24C6C}"/>
              </a:ext>
            </a:extLst>
          </p:cNvPr>
          <p:cNvSpPr txBox="1"/>
          <p:nvPr/>
        </p:nvSpPr>
        <p:spPr>
          <a:xfrm>
            <a:off x="1402685" y="3483275"/>
            <a:ext cx="6505884" cy="1631216"/>
          </a:xfrm>
          <a:prstGeom prst="rect">
            <a:avLst/>
          </a:prstGeom>
          <a:solidFill>
            <a:srgbClr val="DCB26C"/>
          </a:solidFill>
        </p:spPr>
        <p:txBody>
          <a:bodyPr wrap="square" rtlCol="0">
            <a:spAutoFit/>
          </a:bodyPr>
          <a:lstStyle/>
          <a:p>
            <a:pPr algn="ctr"/>
            <a:r>
              <a:rPr lang="fr-CH" sz="2000" noProof="0" dirty="0">
                <a:latin typeface="Arial" panose="020B0604020202020204" pitchFamily="34" charset="0"/>
                <a:cs typeface="Arial" panose="020B0604020202020204" pitchFamily="34" charset="0"/>
              </a:rPr>
              <a:t>En 2016, le Parlement suisse a adopté une </a:t>
            </a:r>
          </a:p>
          <a:p>
            <a:pPr algn="ctr"/>
            <a:r>
              <a:rPr lang="fr-CH" sz="2000" b="1" noProof="0" dirty="0">
                <a:latin typeface="Arial" panose="020B0604020202020204" pitchFamily="34" charset="0"/>
                <a:cs typeface="Arial" panose="020B0604020202020204" pitchFamily="34" charset="0"/>
              </a:rPr>
              <a:t>«Loi fédérale sur les mesures de coercition </a:t>
            </a:r>
          </a:p>
          <a:p>
            <a:pPr algn="ctr"/>
            <a:r>
              <a:rPr lang="fr-CH" sz="2000" b="1" noProof="0" dirty="0">
                <a:latin typeface="Arial" panose="020B0604020202020204" pitchFamily="34" charset="0"/>
                <a:cs typeface="Arial" panose="020B0604020202020204" pitchFamily="34" charset="0"/>
              </a:rPr>
              <a:t>à des fins d’assistance et les placements </a:t>
            </a:r>
          </a:p>
          <a:p>
            <a:pPr algn="ctr"/>
            <a:r>
              <a:rPr lang="fr-CH" sz="2000" b="1" noProof="0" dirty="0">
                <a:latin typeface="Arial" panose="020B0604020202020204" pitchFamily="34" charset="0"/>
                <a:cs typeface="Arial" panose="020B0604020202020204" pitchFamily="34" charset="0"/>
              </a:rPr>
              <a:t>extrafamiliaux antérieurs à 1981»</a:t>
            </a:r>
            <a:r>
              <a:rPr lang="fr-CH" sz="2000" noProof="0" dirty="0">
                <a:latin typeface="Arial" panose="020B0604020202020204" pitchFamily="34" charset="0"/>
                <a:cs typeface="Arial" panose="020B0604020202020204" pitchFamily="34" charset="0"/>
              </a:rPr>
              <a:t> </a:t>
            </a:r>
          </a:p>
          <a:p>
            <a:pPr algn="ctr"/>
            <a:r>
              <a:rPr lang="fr-CH" sz="2000" noProof="0" dirty="0">
                <a:latin typeface="Arial" panose="020B0604020202020204" pitchFamily="34" charset="0"/>
                <a:cs typeface="Arial" panose="020B0604020202020204" pitchFamily="34" charset="0"/>
              </a:rPr>
              <a:t>(LMCFA).  </a:t>
            </a:r>
          </a:p>
        </p:txBody>
      </p:sp>
      <p:sp>
        <p:nvSpPr>
          <p:cNvPr id="3" name="Foliennummernplatzhalter 2">
            <a:extLst>
              <a:ext uri="{FF2B5EF4-FFF2-40B4-BE49-F238E27FC236}">
                <a16:creationId xmlns:a16="http://schemas.microsoft.com/office/drawing/2014/main" id="{A7E4BD65-01BC-B413-0E99-0B7298166454}"/>
              </a:ext>
            </a:extLst>
          </p:cNvPr>
          <p:cNvSpPr>
            <a:spLocks noGrp="1"/>
          </p:cNvSpPr>
          <p:nvPr>
            <p:ph type="sldNum" sz="quarter" idx="12"/>
          </p:nvPr>
        </p:nvSpPr>
        <p:spPr/>
        <p:txBody>
          <a:bodyPr/>
          <a:lstStyle/>
          <a:p>
            <a:fld id="{96B04690-5415-440D-982E-F82DC19B1CE7}" type="slidenum">
              <a:rPr lang="de-CH" smtClean="0"/>
              <a:t>5</a:t>
            </a:fld>
            <a:endParaRPr lang="de-CH"/>
          </a:p>
        </p:txBody>
      </p:sp>
      <p:sp>
        <p:nvSpPr>
          <p:cNvPr id="4" name="Textfeld 3">
            <a:extLst>
              <a:ext uri="{FF2B5EF4-FFF2-40B4-BE49-F238E27FC236}">
                <a16:creationId xmlns:a16="http://schemas.microsoft.com/office/drawing/2014/main" id="{371424D4-5BE5-D2B0-FC94-1F3519228F8B}"/>
              </a:ext>
            </a:extLst>
          </p:cNvPr>
          <p:cNvSpPr txBox="1"/>
          <p:nvPr/>
        </p:nvSpPr>
        <p:spPr>
          <a:xfrm>
            <a:off x="1402685" y="1915541"/>
            <a:ext cx="6505884" cy="707886"/>
          </a:xfrm>
          <a:prstGeom prst="rect">
            <a:avLst/>
          </a:prstGeom>
          <a:gradFill>
            <a:gsLst>
              <a:gs pos="52000">
                <a:srgbClr val="DCB26C">
                  <a:alpha val="66000"/>
                </a:srgbClr>
              </a:gs>
              <a:gs pos="0">
                <a:schemeClr val="bg1"/>
              </a:gs>
              <a:gs pos="100000">
                <a:srgbClr val="DCB26C"/>
              </a:gs>
            </a:gsLst>
            <a:lin ang="5400000" scaled="1"/>
          </a:gradFill>
        </p:spPr>
        <p:txBody>
          <a:bodyPr wrap="square" rtlCol="0">
            <a:spAutoFit/>
          </a:bodyPr>
          <a:lstStyle/>
          <a:p>
            <a:pPr algn="ctr"/>
            <a:r>
              <a:rPr lang="fr-CH" sz="2000" b="1" noProof="0" dirty="0">
                <a:latin typeface="Arial" panose="020B0604020202020204" pitchFamily="34" charset="0"/>
                <a:cs typeface="Arial" panose="020B0604020202020204" pitchFamily="34" charset="0"/>
                <a:sym typeface="Wingdings" panose="05000000000000000000" pitchFamily="2" charset="2"/>
              </a:rPr>
              <a:t>Or, c</a:t>
            </a:r>
            <a:r>
              <a:rPr lang="fr-CH" sz="2000" b="1" noProof="0" dirty="0">
                <a:latin typeface="Arial" panose="020B0604020202020204" pitchFamily="34" charset="0"/>
                <a:cs typeface="Arial" panose="020B0604020202020204" pitchFamily="34" charset="0"/>
              </a:rPr>
              <a:t>’est exactement ce qui s'est passé </a:t>
            </a:r>
          </a:p>
          <a:p>
            <a:pPr algn="ctr"/>
            <a:r>
              <a:rPr lang="fr-CH" sz="2000" b="1" noProof="0" dirty="0">
                <a:latin typeface="Arial" panose="020B0604020202020204" pitchFamily="34" charset="0"/>
                <a:cs typeface="Arial" panose="020B0604020202020204" pitchFamily="34" charset="0"/>
                <a:sym typeface="Wingdings" panose="05000000000000000000" pitchFamily="2" charset="2"/>
              </a:rPr>
              <a:t>en Suisse </a:t>
            </a:r>
            <a:r>
              <a:rPr lang="fr-CH" sz="2000" b="1" noProof="0" dirty="0">
                <a:latin typeface="Arial" panose="020B0604020202020204" pitchFamily="34" charset="0"/>
                <a:cs typeface="Arial" panose="020B0604020202020204" pitchFamily="34" charset="0"/>
              </a:rPr>
              <a:t>jusqu'en 1981. </a:t>
            </a:r>
          </a:p>
        </p:txBody>
      </p:sp>
      <p:sp>
        <p:nvSpPr>
          <p:cNvPr id="10" name="Titel 1">
            <a:extLst>
              <a:ext uri="{FF2B5EF4-FFF2-40B4-BE49-F238E27FC236}">
                <a16:creationId xmlns:a16="http://schemas.microsoft.com/office/drawing/2014/main" id="{26DF8015-FDF5-2752-4061-C30EB16D2068}"/>
              </a:ext>
            </a:extLst>
          </p:cNvPr>
          <p:cNvSpPr>
            <a:spLocks noGrp="1"/>
          </p:cNvSpPr>
          <p:nvPr>
            <p:ph type="title"/>
          </p:nvPr>
        </p:nvSpPr>
        <p:spPr>
          <a:xfrm>
            <a:off x="628650" y="365126"/>
            <a:ext cx="7886700" cy="1097913"/>
          </a:xfrm>
        </p:spPr>
        <p:txBody>
          <a:bodyPr>
            <a:noAutofit/>
          </a:bodyPr>
          <a:lstStyle/>
          <a:p>
            <a:r>
              <a:rPr lang="de-CH" kern="0">
                <a:effectLst/>
                <a:latin typeface="Arial" panose="020B0604020202020204" pitchFamily="34" charset="0"/>
                <a:ea typeface="MS Mincho" panose="02020609040205080304" pitchFamily="49" charset="-128"/>
                <a:cs typeface="Arial" panose="020B0604020202020204" pitchFamily="34" charset="0"/>
              </a:rPr>
              <a:t>Mesures de coercition à des fins d'assistance et placements extrafamiliaux : De quoi s'agit-il ?</a:t>
            </a:r>
            <a:endParaRPr lang="de-CH">
              <a:latin typeface="Arial" panose="020B0604020202020204" pitchFamily="34" charset="0"/>
              <a:cs typeface="Arial" panose="020B0604020202020204" pitchFamily="34" charset="0"/>
            </a:endParaRPr>
          </a:p>
        </p:txBody>
      </p:sp>
      <p:sp>
        <p:nvSpPr>
          <p:cNvPr id="2" name="Textfeld 5">
            <a:extLst>
              <a:ext uri="{FF2B5EF4-FFF2-40B4-BE49-F238E27FC236}">
                <a16:creationId xmlns:a16="http://schemas.microsoft.com/office/drawing/2014/main" id="{72DBDADE-1A9E-5B39-E11E-43880B0E2EB8}"/>
              </a:ext>
            </a:extLst>
          </p:cNvPr>
          <p:cNvSpPr txBox="1"/>
          <p:nvPr/>
        </p:nvSpPr>
        <p:spPr>
          <a:xfrm>
            <a:off x="1402685" y="5196615"/>
            <a:ext cx="6505884" cy="400110"/>
          </a:xfrm>
          <a:prstGeom prst="rect">
            <a:avLst/>
          </a:prstGeom>
          <a:solidFill>
            <a:srgbClr val="DCB26C"/>
          </a:solidFill>
        </p:spPr>
        <p:txBody>
          <a:bodyPr wrap="square" rtlCol="0">
            <a:spAutoFit/>
          </a:bodyPr>
          <a:lstStyle/>
          <a:p>
            <a:pPr algn="ctr"/>
            <a:r>
              <a:rPr lang="fr-CH" sz="2000" noProof="0" dirty="0">
                <a:latin typeface="Arial" panose="020B0604020202020204" pitchFamily="34" charset="0"/>
                <a:cs typeface="Arial" panose="020B0604020202020204" pitchFamily="34" charset="0"/>
              </a:rPr>
              <a:t>Pour que cette injustice ne tombe pas dans l'oubli. </a:t>
            </a:r>
          </a:p>
        </p:txBody>
      </p:sp>
    </p:spTree>
    <p:extLst>
      <p:ext uri="{BB962C8B-B14F-4D97-AF65-F5344CB8AC3E}">
        <p14:creationId xmlns:p14="http://schemas.microsoft.com/office/powerpoint/2010/main" val="327919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FD5EB92B-1C66-21B7-433C-CC73A1FC4403}"/>
              </a:ext>
            </a:extLst>
          </p:cNvPr>
          <p:cNvSpPr txBox="1"/>
          <p:nvPr/>
        </p:nvSpPr>
        <p:spPr>
          <a:xfrm>
            <a:off x="1485812" y="2022935"/>
            <a:ext cx="6505884" cy="1569660"/>
          </a:xfrm>
          <a:prstGeom prst="rect">
            <a:avLst/>
          </a:prstGeom>
          <a:solidFill>
            <a:srgbClr val="DCB26C"/>
          </a:solidFill>
        </p:spPr>
        <p:txBody>
          <a:bodyPr wrap="square" rtlCol="0">
            <a:spAutoFit/>
          </a:bodyPr>
          <a:lstStyle/>
          <a:p>
            <a:pPr algn="ctr"/>
            <a:r>
              <a:rPr lang="fr-CH" sz="2400" noProof="0" dirty="0">
                <a:latin typeface="Arial" panose="020B0604020202020204" pitchFamily="34" charset="0"/>
                <a:cs typeface="Arial" panose="020B0604020202020204" pitchFamily="34" charset="0"/>
              </a:rPr>
              <a:t>D’après cette loi, </a:t>
            </a:r>
          </a:p>
          <a:p>
            <a:pPr algn="ctr"/>
            <a:r>
              <a:rPr lang="fr-CH" sz="2400" noProof="0" dirty="0">
                <a:latin typeface="Arial" panose="020B0604020202020204" pitchFamily="34" charset="0"/>
                <a:cs typeface="Arial" panose="020B0604020202020204" pitchFamily="34" charset="0"/>
              </a:rPr>
              <a:t>la définition des mesures de coercition à des fins d'assistance et des placements extrafamiliaux : </a:t>
            </a:r>
          </a:p>
        </p:txBody>
      </p:sp>
      <p:sp>
        <p:nvSpPr>
          <p:cNvPr id="4" name="Foliennummernplatzhalter 3">
            <a:extLst>
              <a:ext uri="{FF2B5EF4-FFF2-40B4-BE49-F238E27FC236}">
                <a16:creationId xmlns:a16="http://schemas.microsoft.com/office/drawing/2014/main" id="{464AA9B1-134A-E14B-5EDB-E9F1D60F3B70}"/>
              </a:ext>
            </a:extLst>
          </p:cNvPr>
          <p:cNvSpPr>
            <a:spLocks noGrp="1"/>
          </p:cNvSpPr>
          <p:nvPr>
            <p:ph type="sldNum" sz="quarter" idx="12"/>
          </p:nvPr>
        </p:nvSpPr>
        <p:spPr/>
        <p:txBody>
          <a:bodyPr/>
          <a:lstStyle/>
          <a:p>
            <a:fld id="{96B04690-5415-440D-982E-F82DC19B1CE7}" type="slidenum">
              <a:rPr lang="de-CH" smtClean="0"/>
              <a:t>6</a:t>
            </a:fld>
            <a:endParaRPr lang="de-CH" dirty="0"/>
          </a:p>
        </p:txBody>
      </p:sp>
      <p:sp>
        <p:nvSpPr>
          <p:cNvPr id="8" name="Titel 1">
            <a:extLst>
              <a:ext uri="{FF2B5EF4-FFF2-40B4-BE49-F238E27FC236}">
                <a16:creationId xmlns:a16="http://schemas.microsoft.com/office/drawing/2014/main" id="{EA607B09-0EB9-D6AC-2276-9DE62AFE7C4C}"/>
              </a:ext>
            </a:extLst>
          </p:cNvPr>
          <p:cNvSpPr>
            <a:spLocks noGrp="1"/>
          </p:cNvSpPr>
          <p:nvPr>
            <p:ph type="title"/>
          </p:nvPr>
        </p:nvSpPr>
        <p:spPr>
          <a:xfrm>
            <a:off x="628650" y="365126"/>
            <a:ext cx="7886700" cy="1097913"/>
          </a:xfrm>
        </p:spPr>
        <p:txBody>
          <a:bodyPr>
            <a:noAutofit/>
          </a:bodyPr>
          <a:lstStyle/>
          <a:p>
            <a:r>
              <a:rPr lang="de-CH" kern="0">
                <a:effectLst/>
                <a:latin typeface="Arial" panose="020B0604020202020204" pitchFamily="34" charset="0"/>
                <a:ea typeface="MS Mincho" panose="02020609040205080304" pitchFamily="49" charset="-128"/>
                <a:cs typeface="Arial" panose="020B0604020202020204" pitchFamily="34" charset="0"/>
              </a:rPr>
              <a:t>Mesures de coercition à des fins d'assistance et placements extrafamiliaux : De quoi s'agit-il ?</a:t>
            </a:r>
            <a:endParaRPr lang="de-CH">
              <a:latin typeface="Arial" panose="020B0604020202020204" pitchFamily="34" charset="0"/>
              <a:cs typeface="Arial" panose="020B0604020202020204" pitchFamily="34" charset="0"/>
            </a:endParaRPr>
          </a:p>
        </p:txBody>
      </p:sp>
      <p:sp>
        <p:nvSpPr>
          <p:cNvPr id="9" name="Textfeld 8">
            <a:extLst>
              <a:ext uri="{FF2B5EF4-FFF2-40B4-BE49-F238E27FC236}">
                <a16:creationId xmlns:a16="http://schemas.microsoft.com/office/drawing/2014/main" id="{3ADB13F7-6FD3-70B3-A03F-EBFF6E7213C3}"/>
              </a:ext>
            </a:extLst>
          </p:cNvPr>
          <p:cNvSpPr txBox="1"/>
          <p:nvPr/>
        </p:nvSpPr>
        <p:spPr>
          <a:xfrm>
            <a:off x="1485812" y="3774143"/>
            <a:ext cx="6505884" cy="1200329"/>
          </a:xfrm>
          <a:prstGeom prst="rect">
            <a:avLst/>
          </a:prstGeom>
          <a:solidFill>
            <a:srgbClr val="DCB26C"/>
          </a:solidFill>
        </p:spPr>
        <p:txBody>
          <a:bodyPr wrap="square" lIns="91440" tIns="45720" rIns="91440" bIns="45720" rtlCol="0" anchor="t">
            <a:spAutoFit/>
          </a:bodyPr>
          <a:lstStyle/>
          <a:p>
            <a:pPr algn="ctr"/>
            <a:r>
              <a:rPr lang="fr-CH" sz="2400" b="1" noProof="0" dirty="0">
                <a:latin typeface="Arial"/>
                <a:cs typeface="Arial"/>
              </a:rPr>
              <a:t>Des mesures prises au nom de l'assistance</a:t>
            </a:r>
          </a:p>
          <a:p>
            <a:pPr algn="ctr"/>
            <a:r>
              <a:rPr lang="fr-CH" sz="2400" b="1" noProof="0" dirty="0">
                <a:latin typeface="Arial" panose="020B0604020202020204" pitchFamily="34" charset="0"/>
                <a:cs typeface="Arial" panose="020B0604020202020204" pitchFamily="34" charset="0"/>
              </a:rPr>
              <a:t>associées à la contrainte</a:t>
            </a:r>
          </a:p>
          <a:p>
            <a:pPr algn="ctr"/>
            <a:r>
              <a:rPr lang="fr-CH" sz="2400" b="1" noProof="0" dirty="0">
                <a:latin typeface="Arial"/>
                <a:cs typeface="Arial"/>
              </a:rPr>
              <a:t> </a:t>
            </a:r>
            <a:r>
              <a:rPr lang="fr-CH" sz="2400" b="1" noProof="0" dirty="0">
                <a:latin typeface="Arial" panose="020B0604020202020204" pitchFamily="34" charset="0"/>
                <a:cs typeface="Arial" panose="020B0604020202020204" pitchFamily="34" charset="0"/>
              </a:rPr>
              <a:t>sans possibilité de contrôle judiciaire. </a:t>
            </a:r>
          </a:p>
        </p:txBody>
      </p:sp>
    </p:spTree>
    <p:extLst>
      <p:ext uri="{BB962C8B-B14F-4D97-AF65-F5344CB8AC3E}">
        <p14:creationId xmlns:p14="http://schemas.microsoft.com/office/powerpoint/2010/main" val="104793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animEffect transition="in" filter="fade">
                                      <p:cBhvr>
                                        <p:cTn id="7" dur="500"/>
                                        <p:tgtEl>
                                          <p:spTgt spid="9">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CB4EBC7A-BAA9-E6F3-257B-4D2B72C36EC6}"/>
              </a:ext>
            </a:extLst>
          </p:cNvPr>
          <p:cNvSpPr>
            <a:spLocks noGrp="1"/>
          </p:cNvSpPr>
          <p:nvPr>
            <p:ph type="sldNum" sz="quarter" idx="12"/>
          </p:nvPr>
        </p:nvSpPr>
        <p:spPr/>
        <p:txBody>
          <a:bodyPr/>
          <a:lstStyle/>
          <a:p>
            <a:fld id="{96B04690-5415-440D-982E-F82DC19B1CE7}" type="slidenum">
              <a:rPr lang="de-CH" smtClean="0"/>
              <a:t>7</a:t>
            </a:fld>
            <a:endParaRPr lang="de-CH"/>
          </a:p>
        </p:txBody>
      </p:sp>
      <p:sp>
        <p:nvSpPr>
          <p:cNvPr id="9" name="Titel 1">
            <a:extLst>
              <a:ext uri="{FF2B5EF4-FFF2-40B4-BE49-F238E27FC236}">
                <a16:creationId xmlns:a16="http://schemas.microsoft.com/office/drawing/2014/main" id="{E5BA51DD-EFDE-B6F3-457F-2ACE098B3DC4}"/>
              </a:ext>
            </a:extLst>
          </p:cNvPr>
          <p:cNvSpPr>
            <a:spLocks noGrp="1"/>
          </p:cNvSpPr>
          <p:nvPr>
            <p:ph type="title"/>
          </p:nvPr>
        </p:nvSpPr>
        <p:spPr>
          <a:xfrm>
            <a:off x="628650" y="332036"/>
            <a:ext cx="7886700" cy="1097913"/>
          </a:xfrm>
        </p:spPr>
        <p:txBody>
          <a:bodyPr>
            <a:noAutofit/>
          </a:bodyPr>
          <a:lstStyle/>
          <a:p>
            <a:r>
              <a:rPr lang="de-CH" kern="0">
                <a:effectLst/>
                <a:latin typeface="Arial" panose="020B0604020202020204" pitchFamily="34" charset="0"/>
                <a:ea typeface="MS Mincho" panose="02020609040205080304" pitchFamily="49" charset="-128"/>
                <a:cs typeface="Arial" panose="020B0604020202020204" pitchFamily="34" charset="0"/>
              </a:rPr>
              <a:t>Mesures de coercition à des fins d'assistance et placements extrafamiliaux : De quoi s'agit-il ?</a:t>
            </a:r>
            <a:endParaRPr lang="de-CH">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2498F2BD-6737-3B05-4E8B-37BD3A351FD0}"/>
              </a:ext>
            </a:extLst>
          </p:cNvPr>
          <p:cNvSpPr txBox="1"/>
          <p:nvPr/>
        </p:nvSpPr>
        <p:spPr>
          <a:xfrm>
            <a:off x="733006" y="2027396"/>
            <a:ext cx="7677988" cy="4093428"/>
          </a:xfrm>
          <a:prstGeom prst="rect">
            <a:avLst/>
          </a:prstGeom>
          <a:noFill/>
        </p:spPr>
        <p:txBody>
          <a:bodyPr wrap="square" lIns="91440" tIns="45720" rIns="91440" bIns="45720" anchor="t">
            <a:spAutoFit/>
          </a:bodyPr>
          <a:lstStyle/>
          <a:p>
            <a:endParaRPr lang="fr-CH" sz="2000" noProof="0" dirty="0">
              <a:latin typeface="Arial" panose="020B0604020202020204" pitchFamily="34" charset="0"/>
              <a:cs typeface="Arial" panose="020B0604020202020204" pitchFamily="34" charset="0"/>
            </a:endParaRPr>
          </a:p>
          <a:p>
            <a:endParaRPr lang="fr-CH" sz="2000" noProof="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CH" sz="2000" noProof="0" dirty="0">
                <a:latin typeface="Arial" panose="020B0604020202020204" pitchFamily="34" charset="0"/>
                <a:cs typeface="Arial" panose="020B0604020202020204" pitchFamily="34" charset="0"/>
              </a:rPr>
              <a:t>Les «personnes concernées» sont celles qui ont subi de telles mesures de coercition. </a:t>
            </a:r>
          </a:p>
          <a:p>
            <a:endParaRPr lang="fr-CH" sz="2000" noProof="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CH" sz="2000" noProof="0" dirty="0">
                <a:latin typeface="Arial" panose="020B0604020202020204" pitchFamily="34" charset="0"/>
                <a:cs typeface="Arial" panose="020B0604020202020204" pitchFamily="34" charset="0"/>
              </a:rPr>
              <a:t>Le terme «victime» désigne les personnes concernées qui ont subi de graves atteintes à leur intégrité. </a:t>
            </a:r>
          </a:p>
          <a:p>
            <a:endParaRPr lang="fr-CH" sz="2000" noProof="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CH" sz="2000" noProof="0" dirty="0">
                <a:latin typeface="Arial"/>
                <a:cs typeface="Arial"/>
              </a:rPr>
              <a:t>Mais de nombreuses personnes concernées refusent le terme de «victime</a:t>
            </a:r>
            <a:r>
              <a:rPr lang="fr-CH" sz="2000" dirty="0">
                <a:latin typeface="Arial"/>
                <a:cs typeface="Arial"/>
              </a:rPr>
              <a:t>»</a:t>
            </a:r>
            <a:r>
              <a:rPr lang="fr-CH" sz="2000" noProof="0" dirty="0">
                <a:latin typeface="Arial"/>
                <a:cs typeface="Arial"/>
              </a:rPr>
              <a:t> et certaines se désignent comme «survivantes». </a:t>
            </a:r>
          </a:p>
          <a:p>
            <a:endParaRPr lang="fr-CH" sz="2000" noProof="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CH" sz="2000" noProof="0" dirty="0">
                <a:latin typeface="Arial" panose="020B0604020202020204" pitchFamily="34" charset="0"/>
                <a:cs typeface="Arial" panose="020B0604020202020204" pitchFamily="34" charset="0"/>
              </a:rPr>
              <a:t>Dans le média éducatif, le terme de «témoin» est utilisé pour les cinq personnes concernées qui racontent leur histoire. </a:t>
            </a:r>
          </a:p>
        </p:txBody>
      </p:sp>
      <p:sp>
        <p:nvSpPr>
          <p:cNvPr id="6" name="Textfeld 2">
            <a:extLst>
              <a:ext uri="{FF2B5EF4-FFF2-40B4-BE49-F238E27FC236}">
                <a16:creationId xmlns:a16="http://schemas.microsoft.com/office/drawing/2014/main" id="{4EA731D5-A978-AEDC-D8B3-12E0B08AAAF6}"/>
              </a:ext>
            </a:extLst>
          </p:cNvPr>
          <p:cNvSpPr txBox="1"/>
          <p:nvPr/>
        </p:nvSpPr>
        <p:spPr>
          <a:xfrm>
            <a:off x="971404" y="1665476"/>
            <a:ext cx="7439590" cy="707886"/>
          </a:xfrm>
          <a:prstGeom prst="rect">
            <a:avLst/>
          </a:prstGeom>
          <a:solidFill>
            <a:srgbClr val="DCB26C"/>
          </a:solidFill>
        </p:spPr>
        <p:txBody>
          <a:bodyPr wrap="square" rtlCol="0">
            <a:spAutoFit/>
          </a:bodyPr>
          <a:lstStyle/>
          <a:p>
            <a:pPr algn="ctr"/>
            <a:r>
              <a:rPr lang="fr-CH" sz="2000" b="1" noProof="0" dirty="0">
                <a:latin typeface="Arial"/>
                <a:cs typeface="Arial"/>
              </a:rPr>
              <a:t>La loi distingue «victimes» et </a:t>
            </a:r>
          </a:p>
          <a:p>
            <a:pPr algn="ctr"/>
            <a:r>
              <a:rPr lang="fr-CH" sz="2000" b="1" noProof="0" dirty="0">
                <a:latin typeface="Arial"/>
                <a:cs typeface="Arial"/>
              </a:rPr>
              <a:t>«personnes concernées».</a:t>
            </a:r>
          </a:p>
        </p:txBody>
      </p:sp>
    </p:spTree>
    <p:extLst>
      <p:ext uri="{BB962C8B-B14F-4D97-AF65-F5344CB8AC3E}">
        <p14:creationId xmlns:p14="http://schemas.microsoft.com/office/powerpoint/2010/main" val="266782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33CDC118-220B-7500-86C4-4F50AC8D346E}"/>
              </a:ext>
            </a:extLst>
          </p:cNvPr>
          <p:cNvSpPr txBox="1"/>
          <p:nvPr/>
        </p:nvSpPr>
        <p:spPr>
          <a:xfrm>
            <a:off x="1623040" y="1991762"/>
            <a:ext cx="5897919" cy="461665"/>
          </a:xfrm>
          <a:prstGeom prst="rect">
            <a:avLst/>
          </a:prstGeom>
          <a:solidFill>
            <a:srgbClr val="DCB26C"/>
          </a:solidFill>
        </p:spPr>
        <p:txBody>
          <a:bodyPr wrap="square" rtlCol="0">
            <a:spAutoFit/>
          </a:bodyPr>
          <a:lstStyle/>
          <a:p>
            <a:pPr algn="ctr"/>
            <a:r>
              <a:rPr lang="fr-CH" sz="2400" b="1" noProof="0" dirty="0">
                <a:latin typeface="Arial" panose="020B0604020202020204" pitchFamily="34" charset="0"/>
                <a:cs typeface="Arial" panose="020B0604020202020204" pitchFamily="34" charset="0"/>
              </a:rPr>
              <a:t>Concrètement, ce sont des…</a:t>
            </a:r>
          </a:p>
        </p:txBody>
      </p:sp>
      <p:sp>
        <p:nvSpPr>
          <p:cNvPr id="3" name="Foliennummernplatzhalter 2">
            <a:extLst>
              <a:ext uri="{FF2B5EF4-FFF2-40B4-BE49-F238E27FC236}">
                <a16:creationId xmlns:a16="http://schemas.microsoft.com/office/drawing/2014/main" id="{0EE5D8C4-1B31-E5D3-1157-F426E3FDA383}"/>
              </a:ext>
            </a:extLst>
          </p:cNvPr>
          <p:cNvSpPr>
            <a:spLocks noGrp="1"/>
          </p:cNvSpPr>
          <p:nvPr>
            <p:ph type="sldNum" sz="quarter" idx="12"/>
          </p:nvPr>
        </p:nvSpPr>
        <p:spPr/>
        <p:txBody>
          <a:bodyPr/>
          <a:lstStyle/>
          <a:p>
            <a:fld id="{96B04690-5415-440D-982E-F82DC19B1CE7}" type="slidenum">
              <a:rPr lang="de-CH" smtClean="0"/>
              <a:t>8</a:t>
            </a:fld>
            <a:endParaRPr lang="de-CH"/>
          </a:p>
        </p:txBody>
      </p:sp>
      <p:sp>
        <p:nvSpPr>
          <p:cNvPr id="7" name="Titel 1">
            <a:extLst>
              <a:ext uri="{FF2B5EF4-FFF2-40B4-BE49-F238E27FC236}">
                <a16:creationId xmlns:a16="http://schemas.microsoft.com/office/drawing/2014/main" id="{98E5D4F6-F48B-3AC4-25D0-29C6B8D7AD09}"/>
              </a:ext>
            </a:extLst>
          </p:cNvPr>
          <p:cNvSpPr>
            <a:spLocks noGrp="1"/>
          </p:cNvSpPr>
          <p:nvPr>
            <p:ph type="title"/>
          </p:nvPr>
        </p:nvSpPr>
        <p:spPr>
          <a:xfrm>
            <a:off x="628650" y="365126"/>
            <a:ext cx="7886700" cy="1097913"/>
          </a:xfrm>
        </p:spPr>
        <p:txBody>
          <a:bodyPr>
            <a:noAutofit/>
          </a:bodyPr>
          <a:lstStyle/>
          <a:p>
            <a:r>
              <a:rPr lang="de-CH" kern="0">
                <a:effectLst/>
                <a:latin typeface="Arial" panose="020B0604020202020204" pitchFamily="34" charset="0"/>
                <a:ea typeface="MS Mincho" panose="02020609040205080304" pitchFamily="49" charset="-128"/>
                <a:cs typeface="Arial" panose="020B0604020202020204" pitchFamily="34" charset="0"/>
              </a:rPr>
              <a:t>Mesures de coercition à des fins d'assistance et placements extrafamiliaux : De quoi s'agit-il ?</a:t>
            </a:r>
            <a:endParaRPr lang="de-CH">
              <a:latin typeface="Arial" panose="020B0604020202020204" pitchFamily="34" charset="0"/>
              <a:cs typeface="Arial" panose="020B0604020202020204" pitchFamily="34" charset="0"/>
            </a:endParaRPr>
          </a:p>
        </p:txBody>
      </p:sp>
      <p:pic>
        <p:nvPicPr>
          <p:cNvPr id="6" name="Grafik 1" descr="Ein Bild, das Text, Screenshot, Schrift, parallel enthält.&#10;&#10;Automatisch generierte Beschreibung">
            <a:extLst>
              <a:ext uri="{FF2B5EF4-FFF2-40B4-BE49-F238E27FC236}">
                <a16:creationId xmlns:a16="http://schemas.microsoft.com/office/drawing/2014/main" id="{23B5E098-0173-32D7-371F-BB0BF418F203}"/>
              </a:ext>
            </a:extLst>
          </p:cNvPr>
          <p:cNvPicPr>
            <a:picLocks noChangeAspect="1"/>
          </p:cNvPicPr>
          <p:nvPr/>
        </p:nvPicPr>
        <p:blipFill rotWithShape="1">
          <a:blip r:embed="rId3">
            <a:extLst>
              <a:ext uri="{28A0092B-C50C-407E-A947-70E740481C1C}">
                <a14:useLocalDpi xmlns:a14="http://schemas.microsoft.com/office/drawing/2010/main" val="0"/>
              </a:ext>
            </a:extLst>
          </a:blip>
          <a:srcRect l="20147" t="12930" b="74658"/>
          <a:stretch/>
        </p:blipFill>
        <p:spPr>
          <a:xfrm>
            <a:off x="826625" y="2841624"/>
            <a:ext cx="7490750" cy="1097913"/>
          </a:xfrm>
          <a:prstGeom prst="rect">
            <a:avLst/>
          </a:prstGeom>
        </p:spPr>
      </p:pic>
    </p:spTree>
    <p:extLst>
      <p:ext uri="{BB962C8B-B14F-4D97-AF65-F5344CB8AC3E}">
        <p14:creationId xmlns:p14="http://schemas.microsoft.com/office/powerpoint/2010/main" val="3647788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33CDC118-220B-7500-86C4-4F50AC8D346E}"/>
              </a:ext>
            </a:extLst>
          </p:cNvPr>
          <p:cNvSpPr txBox="1"/>
          <p:nvPr/>
        </p:nvSpPr>
        <p:spPr>
          <a:xfrm>
            <a:off x="1309957" y="1776208"/>
            <a:ext cx="6505884" cy="461665"/>
          </a:xfrm>
          <a:prstGeom prst="rect">
            <a:avLst/>
          </a:prstGeom>
          <a:solidFill>
            <a:srgbClr val="DCB26C"/>
          </a:solidFill>
        </p:spPr>
        <p:txBody>
          <a:bodyPr wrap="square" rtlCol="0">
            <a:spAutoFit/>
          </a:bodyPr>
          <a:lstStyle/>
          <a:p>
            <a:pPr algn="ctr"/>
            <a:r>
              <a:rPr lang="fr-CH" sz="2400" b="1" noProof="0" dirty="0">
                <a:latin typeface="Arial" panose="020B0604020202020204" pitchFamily="34" charset="0"/>
                <a:cs typeface="Arial" panose="020B0604020202020204" pitchFamily="34" charset="0"/>
              </a:rPr>
              <a:t>Les mesures pouvaient être associées à …</a:t>
            </a:r>
          </a:p>
        </p:txBody>
      </p:sp>
      <p:sp>
        <p:nvSpPr>
          <p:cNvPr id="3" name="Foliennummernplatzhalter 2">
            <a:extLst>
              <a:ext uri="{FF2B5EF4-FFF2-40B4-BE49-F238E27FC236}">
                <a16:creationId xmlns:a16="http://schemas.microsoft.com/office/drawing/2014/main" id="{0EE5D8C4-1B31-E5D3-1157-F426E3FDA383}"/>
              </a:ext>
            </a:extLst>
          </p:cNvPr>
          <p:cNvSpPr>
            <a:spLocks noGrp="1"/>
          </p:cNvSpPr>
          <p:nvPr>
            <p:ph type="sldNum" sz="quarter" idx="12"/>
          </p:nvPr>
        </p:nvSpPr>
        <p:spPr/>
        <p:txBody>
          <a:bodyPr/>
          <a:lstStyle/>
          <a:p>
            <a:fld id="{96B04690-5415-440D-982E-F82DC19B1CE7}" type="slidenum">
              <a:rPr lang="de-CH" smtClean="0"/>
              <a:t>9</a:t>
            </a:fld>
            <a:endParaRPr lang="de-CH"/>
          </a:p>
        </p:txBody>
      </p:sp>
      <p:sp>
        <p:nvSpPr>
          <p:cNvPr id="8" name="Titel 1">
            <a:extLst>
              <a:ext uri="{FF2B5EF4-FFF2-40B4-BE49-F238E27FC236}">
                <a16:creationId xmlns:a16="http://schemas.microsoft.com/office/drawing/2014/main" id="{37C6BAC4-7129-AE5B-C55C-23916713503B}"/>
              </a:ext>
            </a:extLst>
          </p:cNvPr>
          <p:cNvSpPr>
            <a:spLocks noGrp="1"/>
          </p:cNvSpPr>
          <p:nvPr>
            <p:ph type="title"/>
          </p:nvPr>
        </p:nvSpPr>
        <p:spPr>
          <a:xfrm>
            <a:off x="628650" y="365126"/>
            <a:ext cx="7886700" cy="1097913"/>
          </a:xfrm>
        </p:spPr>
        <p:txBody>
          <a:bodyPr>
            <a:noAutofit/>
          </a:bodyPr>
          <a:lstStyle/>
          <a:p>
            <a:r>
              <a:rPr lang="de-CH" kern="0">
                <a:effectLst/>
                <a:latin typeface="Arial" panose="020B0604020202020204" pitchFamily="34" charset="0"/>
                <a:ea typeface="MS Mincho" panose="02020609040205080304" pitchFamily="49" charset="-128"/>
                <a:cs typeface="Arial" panose="020B0604020202020204" pitchFamily="34" charset="0"/>
              </a:rPr>
              <a:t>Mesures de coercition à des fins d'assistance et placements extrafamiliaux : De quoi s'agit-il ?</a:t>
            </a:r>
            <a:endParaRPr lang="de-CH">
              <a:latin typeface="Arial" panose="020B0604020202020204" pitchFamily="34" charset="0"/>
              <a:cs typeface="Arial" panose="020B0604020202020204" pitchFamily="34" charset="0"/>
            </a:endParaRPr>
          </a:p>
        </p:txBody>
      </p:sp>
      <p:pic>
        <p:nvPicPr>
          <p:cNvPr id="2" name="Grafik 1" descr="Ein Bild, das Text, Screenshot, Schrift, parallel enthält.&#10;&#10;Automatisch generierte Beschreibung">
            <a:extLst>
              <a:ext uri="{FF2B5EF4-FFF2-40B4-BE49-F238E27FC236}">
                <a16:creationId xmlns:a16="http://schemas.microsoft.com/office/drawing/2014/main" id="{4F455294-E659-A92B-C40F-0ED744C332C3}"/>
              </a:ext>
            </a:extLst>
          </p:cNvPr>
          <p:cNvPicPr>
            <a:picLocks noChangeAspect="1"/>
          </p:cNvPicPr>
          <p:nvPr/>
        </p:nvPicPr>
        <p:blipFill rotWithShape="1">
          <a:blip r:embed="rId3">
            <a:extLst>
              <a:ext uri="{28A0092B-C50C-407E-A947-70E740481C1C}">
                <a14:useLocalDpi xmlns:a14="http://schemas.microsoft.com/office/drawing/2010/main" val="0"/>
              </a:ext>
            </a:extLst>
          </a:blip>
          <a:srcRect l="21948" t="25356" b="29401"/>
          <a:stretch/>
        </p:blipFill>
        <p:spPr>
          <a:xfrm>
            <a:off x="1309957" y="2408381"/>
            <a:ext cx="6524086" cy="3403600"/>
          </a:xfrm>
          <a:prstGeom prst="rect">
            <a:avLst/>
          </a:prstGeom>
        </p:spPr>
      </p:pic>
    </p:spTree>
    <p:extLst>
      <p:ext uri="{BB962C8B-B14F-4D97-AF65-F5344CB8AC3E}">
        <p14:creationId xmlns:p14="http://schemas.microsoft.com/office/powerpoint/2010/main" val="323736518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d005af3-36cc-4e83-9a94-e41c6eb5a0e7" xsi:nil="true"/>
    <lcf76f155ced4ddcb4097134ff3c332f xmlns="287ed6a5-074f-4c58-9953-214a9dfe55c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6C68056FA28A140A8C086D4E3855942" ma:contentTypeVersion="14" ma:contentTypeDescription="Crée un document." ma:contentTypeScope="" ma:versionID="95b1bd00eb31f4686df31b174b84088a">
  <xsd:schema xmlns:xsd="http://www.w3.org/2001/XMLSchema" xmlns:xs="http://www.w3.org/2001/XMLSchema" xmlns:p="http://schemas.microsoft.com/office/2006/metadata/properties" xmlns:ns2="287ed6a5-074f-4c58-9953-214a9dfe55c3" xmlns:ns3="8d005af3-36cc-4e83-9a94-e41c6eb5a0e7" targetNamespace="http://schemas.microsoft.com/office/2006/metadata/properties" ma:root="true" ma:fieldsID="2c7d28216411fa43e64b1faea9ddae99" ns2:_="" ns3:_="">
    <xsd:import namespace="287ed6a5-074f-4c58-9953-214a9dfe55c3"/>
    <xsd:import namespace="8d005af3-36cc-4e83-9a94-e41c6eb5a0e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7ed6a5-074f-4c58-9953-214a9dfe55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Balises d’images" ma:readOnly="false" ma:fieldId="{5cf76f15-5ced-4ddc-b409-7134ff3c332f}" ma:taxonomyMulti="true" ma:sspId="ce3995b0-7def-46d6-adb5-cc40ea276da1"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d005af3-36cc-4e83-9a94-e41c6eb5a0e7"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175b4cdc-8937-45a1-8744-c4ea1962ee1f}" ma:internalName="TaxCatchAll" ma:showField="CatchAllData" ma:web="8d005af3-36cc-4e83-9a94-e41c6eb5a0e7">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B9BFB4-1757-460F-9ED2-C0195FCBC863}">
  <ds:schemaRefs>
    <ds:schemaRef ds:uri="http://schemas.microsoft.com/office/2006/metadata/properties"/>
    <ds:schemaRef ds:uri="http://schemas.microsoft.com/office/infopath/2007/PartnerControls"/>
    <ds:schemaRef ds:uri="8d005af3-36cc-4e83-9a94-e41c6eb5a0e7"/>
    <ds:schemaRef ds:uri="287ed6a5-074f-4c58-9953-214a9dfe55c3"/>
  </ds:schemaRefs>
</ds:datastoreItem>
</file>

<file path=customXml/itemProps2.xml><?xml version="1.0" encoding="utf-8"?>
<ds:datastoreItem xmlns:ds="http://schemas.openxmlformats.org/officeDocument/2006/customXml" ds:itemID="{EECD9EAD-2103-4FEF-9E26-3D6DF922C3F4}">
  <ds:schemaRefs>
    <ds:schemaRef ds:uri="http://schemas.microsoft.com/sharepoint/v3/contenttype/forms"/>
  </ds:schemaRefs>
</ds:datastoreItem>
</file>

<file path=customXml/itemProps3.xml><?xml version="1.0" encoding="utf-8"?>
<ds:datastoreItem xmlns:ds="http://schemas.openxmlformats.org/officeDocument/2006/customXml" ds:itemID="{4BED85B9-598B-47E6-8B7B-B9BCAA0434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7ed6a5-074f-4c58-9953-214a9dfe55c3"/>
    <ds:schemaRef ds:uri="8d005af3-36cc-4e83-9a94-e41c6eb5a0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1277</Words>
  <Application>Microsoft Office PowerPoint</Application>
  <PresentationFormat>Bildschirmpräsentation (4:3)</PresentationFormat>
  <Paragraphs>117</Paragraphs>
  <Slides>13</Slides>
  <Notes>13</Notes>
  <HiddenSlides>0</HiddenSlides>
  <MMClips>0</MMClips>
  <ScaleCrop>false</ScaleCrop>
  <HeadingPairs>
    <vt:vector size="6" baseType="variant">
      <vt:variant>
        <vt:lpstr>Verwendete Schriftarten</vt:lpstr>
      </vt:variant>
      <vt:variant>
        <vt:i4>7</vt:i4>
      </vt:variant>
      <vt:variant>
        <vt:lpstr>Design</vt:lpstr>
      </vt:variant>
      <vt:variant>
        <vt:i4>2</vt:i4>
      </vt:variant>
      <vt:variant>
        <vt:lpstr>Folientitel</vt:lpstr>
      </vt:variant>
      <vt:variant>
        <vt:i4>13</vt:i4>
      </vt:variant>
    </vt:vector>
  </HeadingPairs>
  <TitlesOfParts>
    <vt:vector size="22" baseType="lpstr">
      <vt:lpstr>Aptos</vt:lpstr>
      <vt:lpstr>Aptos Display</vt:lpstr>
      <vt:lpstr>Arial</vt:lpstr>
      <vt:lpstr>ArialMT</vt:lpstr>
      <vt:lpstr>Calibri</vt:lpstr>
      <vt:lpstr>Calibri Light</vt:lpstr>
      <vt:lpstr>Helvetica</vt:lpstr>
      <vt:lpstr>Office</vt:lpstr>
      <vt:lpstr>Benutzerdefiniertes Design</vt:lpstr>
      <vt:lpstr>B.1    Mesures de coercition à des fins d'assistance et placements extrafamiliaux : De quoi s'agit-il ?</vt:lpstr>
      <vt:lpstr>Mesures de coercition à des fins d'assistance et placements extrafamiliaux : De quoi s'agit-il ?</vt:lpstr>
      <vt:lpstr>Mesures de coercition à des fins d'assistance et placements extrafamiliaux : De quoi s'agit-il ?</vt:lpstr>
      <vt:lpstr>Mesures de coercition à des fins d'assistance et placements extrafamiliaux : De quoi s'agit-il ?</vt:lpstr>
      <vt:lpstr>Mesures de coercition à des fins d'assistance et placements extrafamiliaux : De quoi s'agit-il ?</vt:lpstr>
      <vt:lpstr>Mesures de coercition à des fins d'assistance et placements extrafamiliaux : De quoi s'agit-il ?</vt:lpstr>
      <vt:lpstr>Mesures de coercition à des fins d'assistance et placements extrafamiliaux : De quoi s'agit-il ?</vt:lpstr>
      <vt:lpstr>Mesures de coercition à des fins d'assistance et placements extrafamiliaux : De quoi s'agit-il ?</vt:lpstr>
      <vt:lpstr>Mesures de coercition à des fins d'assistance et placements extrafamiliaux : De quoi s'agit-il ?</vt:lpstr>
      <vt:lpstr>Mesures de coercition à des fins d'assistance et placements extrafamiliaux : De quoi s'agit-il ?</vt:lpstr>
      <vt:lpstr>Mesures de coercition à des fins d'assistance et placements extrafamiliaux : de quoi s'agit-il ?</vt:lpstr>
      <vt:lpstr>Mesures de coercition à des fins d'assistance et placements extrafamiliaux : De quoi s'agit-il ?</vt:lpstr>
      <vt:lpstr>Mesures de coercition à des fins d'assistance et placements extrafamiliaux : De quoi s'agit-il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Utz Hans PH Luzern</dc:creator>
  <cp:keywords>, docId:7A2E91B3B1F7438DFD2ADF77C6A606B2</cp:keywords>
  <cp:lastModifiedBy>Utz Hans PH Luzern</cp:lastModifiedBy>
  <cp:revision>104</cp:revision>
  <dcterms:created xsi:type="dcterms:W3CDTF">2024-04-14T06:19:19Z</dcterms:created>
  <dcterms:modified xsi:type="dcterms:W3CDTF">2024-12-27T06:38:38Z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0x01010026C68056FA28A140A8C086D4E3855942</vt:lpwstr>
  </property>
  <property fmtid="{D5CDD505-2E9C-101B-9397-08002B2CF9AE}" pid="3" name="MediaServiceImageTags">
    <vt:lpwstr/>
  </property>
</Properties>
</file>