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2" r:id="rId2"/>
  </p:sldMasterIdLst>
  <p:notesMasterIdLst>
    <p:notesMasterId r:id="rId14"/>
  </p:notesMasterIdLst>
  <p:sldIdLst>
    <p:sldId id="257" r:id="rId3"/>
    <p:sldId id="258" r:id="rId4"/>
    <p:sldId id="263" r:id="rId5"/>
    <p:sldId id="259" r:id="rId6"/>
    <p:sldId id="260" r:id="rId7"/>
    <p:sldId id="261" r:id="rId8"/>
    <p:sldId id="267" r:id="rId9"/>
    <p:sldId id="264" r:id="rId10"/>
    <p:sldId id="262"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B26C"/>
    <a:srgbClr val="C2A411"/>
    <a:srgbClr val="BFA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3940" autoAdjust="0"/>
  </p:normalViewPr>
  <p:slideViewPr>
    <p:cSldViewPr snapToGrid="0">
      <p:cViewPr varScale="1">
        <p:scale>
          <a:sx n="87" d="100"/>
          <a:sy n="87" d="100"/>
        </p:scale>
        <p:origin x="21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2DB2E-A5FD-4EC9-8B6E-E148033B4FBC}" type="datetimeFigureOut">
              <a:rPr lang="de-CH" smtClean="0"/>
              <a:t>21.10.2024</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C9622-F3FF-471C-AE30-67232DD2E1EB}" type="slidenum">
              <a:rPr lang="de-CH" smtClean="0"/>
              <a:t>‹Nr.›</a:t>
            </a:fld>
            <a:endParaRPr lang="de-CH"/>
          </a:p>
        </p:txBody>
      </p:sp>
    </p:spTree>
    <p:extLst>
      <p:ext uri="{BB962C8B-B14F-4D97-AF65-F5344CB8AC3E}">
        <p14:creationId xmlns:p14="http://schemas.microsoft.com/office/powerpoint/2010/main" val="60164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Hier handelt es sich um die Visualisierung als Ganzes. In den folgenden Slides wird sie eingeleitet und Schritt für Schritt aufgebaut. </a:t>
            </a:r>
          </a:p>
        </p:txBody>
      </p:sp>
      <p:sp>
        <p:nvSpPr>
          <p:cNvPr id="4" name="Foliennummernplatzhalter 3"/>
          <p:cNvSpPr>
            <a:spLocks noGrp="1"/>
          </p:cNvSpPr>
          <p:nvPr>
            <p:ph type="sldNum" sz="quarter" idx="5"/>
          </p:nvPr>
        </p:nvSpPr>
        <p:spPr/>
        <p:txBody>
          <a:bodyPr/>
          <a:lstStyle/>
          <a:p>
            <a:fld id="{C49C9622-F3FF-471C-AE30-67232DD2E1EB}" type="slidenum">
              <a:rPr lang="de-CH" smtClean="0"/>
              <a:t>1</a:t>
            </a:fld>
            <a:endParaRPr lang="de-CH"/>
          </a:p>
        </p:txBody>
      </p:sp>
    </p:spTree>
    <p:extLst>
      <p:ext uri="{BB962C8B-B14F-4D97-AF65-F5344CB8AC3E}">
        <p14:creationId xmlns:p14="http://schemas.microsoft.com/office/powerpoint/2010/main" val="55362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Die Zahl der Anstalten gibt einen Hinweis auf die Zahl der einer Zwangsmassnahme unterworfenen Personen. </a:t>
            </a:r>
          </a:p>
          <a:p>
            <a:r>
              <a:rPr lang="de-CH" dirty="0">
                <a:latin typeface="Arial" panose="020B0604020202020204" pitchFamily="34" charset="0"/>
                <a:cs typeface="Arial" panose="020B0604020202020204" pitchFamily="34" charset="0"/>
              </a:rPr>
              <a:t>Minus: Allerdings waren lange nicht alle Anstaltsinsassinnen und -insassen auf administrativem Weg dorthin versetzt worden; viele wurden durch ein reguläres Gerichtsverfahren dazu verurteilt.</a:t>
            </a:r>
          </a:p>
          <a:p>
            <a:r>
              <a:rPr lang="de-CH" dirty="0">
                <a:latin typeface="Arial" panose="020B0604020202020204" pitchFamily="34" charset="0"/>
                <a:cs typeface="Arial" panose="020B0604020202020204" pitchFamily="34" charset="0"/>
              </a:rPr>
              <a:t>Plus: Die Fremdplatzierungen, sicher der grössere Teil der ohne Überprüfung und Kontrolle fremdplatzierten Personen, können in einer Anstaltsstatistik nicht erfasst werden. </a:t>
            </a:r>
          </a:p>
        </p:txBody>
      </p:sp>
      <p:sp>
        <p:nvSpPr>
          <p:cNvPr id="4" name="Foliennummernplatzhalter 3"/>
          <p:cNvSpPr>
            <a:spLocks noGrp="1"/>
          </p:cNvSpPr>
          <p:nvPr>
            <p:ph type="sldNum" sz="quarter" idx="5"/>
          </p:nvPr>
        </p:nvSpPr>
        <p:spPr/>
        <p:txBody>
          <a:bodyPr/>
          <a:lstStyle/>
          <a:p>
            <a:fld id="{C49C9622-F3FF-471C-AE30-67232DD2E1EB}" type="slidenum">
              <a:rPr lang="de-CH" smtClean="0"/>
              <a:t>10</a:t>
            </a:fld>
            <a:endParaRPr lang="de-CH"/>
          </a:p>
        </p:txBody>
      </p:sp>
    </p:spTree>
    <p:extLst>
      <p:ext uri="{BB962C8B-B14F-4D97-AF65-F5344CB8AC3E}">
        <p14:creationId xmlns:p14="http://schemas.microsoft.com/office/powerpoint/2010/main" val="3109436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Statistik zeigt, dass die Zahl administrativ versorgter Personen abnahm. Die Ursachen und Gründe sind im Dokument «</a:t>
            </a:r>
            <a:r>
              <a:rPr lang="de-CH" dirty="0" err="1"/>
              <a:t>B1</a:t>
            </a:r>
            <a:r>
              <a:rPr lang="de-CH" dirty="0"/>
              <a:t> Begriffe» beschrieben: zunehmender Ersatz durch psychiatrische Massnahmen, ambulante Behandlung, zunehmende Kosten der Versorgungen</a:t>
            </a:r>
          </a:p>
        </p:txBody>
      </p:sp>
      <p:sp>
        <p:nvSpPr>
          <p:cNvPr id="4" name="Foliennummernplatzhalter 3"/>
          <p:cNvSpPr>
            <a:spLocks noGrp="1"/>
          </p:cNvSpPr>
          <p:nvPr>
            <p:ph type="sldNum" sz="quarter" idx="5"/>
          </p:nvPr>
        </p:nvSpPr>
        <p:spPr/>
        <p:txBody>
          <a:bodyPr/>
          <a:lstStyle/>
          <a:p>
            <a:fld id="{C49C9622-F3FF-471C-AE30-67232DD2E1EB}" type="slidenum">
              <a:rPr lang="de-CH" smtClean="0"/>
              <a:t>11</a:t>
            </a:fld>
            <a:endParaRPr lang="de-CH"/>
          </a:p>
        </p:txBody>
      </p:sp>
    </p:spTree>
    <p:extLst>
      <p:ext uri="{BB962C8B-B14F-4D97-AF65-F5344CB8AC3E}">
        <p14:creationId xmlns:p14="http://schemas.microsoft.com/office/powerpoint/2010/main" val="210793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Schrittweise anhand von Beispielen erklären, was Zwangsmassnahmen, fürsorgerische Zwangsmassnahmen und Fremdplatzierungen sind (Sek 1). Zum Schluss die Frage stellen, was nötig und was falsch ist. </a:t>
            </a:r>
          </a:p>
        </p:txBody>
      </p:sp>
      <p:sp>
        <p:nvSpPr>
          <p:cNvPr id="4" name="Foliennummernplatzhalter 3"/>
          <p:cNvSpPr>
            <a:spLocks noGrp="1"/>
          </p:cNvSpPr>
          <p:nvPr>
            <p:ph type="sldNum" sz="quarter" idx="5"/>
          </p:nvPr>
        </p:nvSpPr>
        <p:spPr/>
        <p:txBody>
          <a:bodyPr/>
          <a:lstStyle/>
          <a:p>
            <a:fld id="{C49C9622-F3FF-471C-AE30-67232DD2E1EB}" type="slidenum">
              <a:rPr lang="de-CH" smtClean="0"/>
              <a:t>2</a:t>
            </a:fld>
            <a:endParaRPr lang="de-CH"/>
          </a:p>
        </p:txBody>
      </p:sp>
    </p:spTree>
    <p:extLst>
      <p:ext uri="{BB962C8B-B14F-4D97-AF65-F5344CB8AC3E}">
        <p14:creationId xmlns:p14="http://schemas.microsoft.com/office/powerpoint/2010/main" val="125564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Aus der Diskussion in der Klasse die heutige Auffassung ableiten: Notwendigkeit von  Zwangsmassnahmen / Fremdplatzierungen, aber Kontrolle der Verfügungen und der Umsetzung (Sek 2: dem Vollzug) einer Zwangsmassnahme oder Fremdplatzierung. </a:t>
            </a:r>
            <a:br>
              <a:rPr lang="de-CH" dirty="0">
                <a:latin typeface="Arial" panose="020B0604020202020204" pitchFamily="34" charset="0"/>
                <a:cs typeface="Arial" panose="020B0604020202020204" pitchFamily="34" charset="0"/>
              </a:rPr>
            </a:br>
            <a:r>
              <a:rPr lang="de-CH" dirty="0">
                <a:latin typeface="Arial" panose="020B0604020202020204" pitchFamily="34" charset="0"/>
                <a:cs typeface="Arial" panose="020B0604020202020204" pitchFamily="34" charset="0"/>
              </a:rPr>
              <a:t>Kontrolle der Verfügenden: Beschwerdemöglichkeit an ein Gericht: Gewaltenteilung, denn die verfügende Person gehört der Exekutive an, und ihre Entscheidung muss vor Gericht angefochten werden können. </a:t>
            </a:r>
          </a:p>
          <a:p>
            <a:r>
              <a:rPr lang="de-CH" dirty="0">
                <a:latin typeface="Arial" panose="020B0604020202020204" pitchFamily="34" charset="0"/>
                <a:cs typeface="Arial" panose="020B0604020202020204" pitchFamily="34" charset="0"/>
              </a:rPr>
              <a:t>Kontrolle der Umsetzung: Es muss kontrolliert werden, dass die Zwangsmassnahme / Fremdplatzierung korrekt erfolgt (beispielsweise Kontrolle des Pflegeplatzes, Ansprechperson für ein fremdplatziertes Kind, periodische Untersuchung, ob die Massnahme noch nötig ist). 	</a:t>
            </a:r>
            <a:r>
              <a:rPr lang="de-CH" dirty="0"/>
              <a:t>  </a:t>
            </a:r>
          </a:p>
          <a:p>
            <a:endParaRPr lang="de-CH" dirty="0"/>
          </a:p>
        </p:txBody>
      </p:sp>
      <p:sp>
        <p:nvSpPr>
          <p:cNvPr id="4" name="Foliennummernplatzhalter 3"/>
          <p:cNvSpPr>
            <a:spLocks noGrp="1"/>
          </p:cNvSpPr>
          <p:nvPr>
            <p:ph type="sldNum" sz="quarter" idx="5"/>
          </p:nvPr>
        </p:nvSpPr>
        <p:spPr/>
        <p:txBody>
          <a:bodyPr/>
          <a:lstStyle/>
          <a:p>
            <a:fld id="{C49C9622-F3FF-471C-AE30-67232DD2E1EB}" type="slidenum">
              <a:rPr lang="de-CH" smtClean="0"/>
              <a:t>3</a:t>
            </a:fld>
            <a:endParaRPr lang="de-CH"/>
          </a:p>
        </p:txBody>
      </p:sp>
    </p:spTree>
    <p:extLst>
      <p:ext uri="{BB962C8B-B14F-4D97-AF65-F5344CB8AC3E}">
        <p14:creationId xmlns:p14="http://schemas.microsoft.com/office/powerpoint/2010/main" val="2283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Erklärung, dass bis zum Inkrafttreten einer 1977 beschlossenen  Revision des Zivilgesetzbuches Menschen unkontrolliert in Zwangsmassnahmen ohne Aufsicht und Kontrolle geschickt wurden.  Der komplizierte Namen des Gesetzes: </a:t>
            </a:r>
            <a:r>
              <a:rPr lang="de-CH" sz="1800" kern="0" dirty="0">
                <a:effectLst/>
                <a:latin typeface="Arial" panose="020B0604020202020204" pitchFamily="34" charset="0"/>
                <a:ea typeface="MS Mincho" panose="02020609040205080304" pitchFamily="49" charset="-128"/>
                <a:cs typeface="Arial" panose="020B0604020202020204" pitchFamily="34" charset="0"/>
              </a:rPr>
              <a:t>«</a:t>
            </a:r>
            <a:r>
              <a:rPr lang="de-CH" sz="1800" kern="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Bundesgesetz über die Aufarbeitung der fürsorgerischen Zwangsmassnahmen und Fremdplatzierungen vor 1981» (AFZFG). Zum Inhalt des Gesetzes Angaben in der Datei B.1 Begriffe und B.3 Rahmen. </a:t>
            </a:r>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C49C9622-F3FF-471C-AE30-67232DD2E1EB}" type="slidenum">
              <a:rPr lang="de-CH" smtClean="0"/>
              <a:t>4</a:t>
            </a:fld>
            <a:endParaRPr lang="de-CH"/>
          </a:p>
        </p:txBody>
      </p:sp>
    </p:spTree>
    <p:extLst>
      <p:ext uri="{BB962C8B-B14F-4D97-AF65-F5344CB8AC3E}">
        <p14:creationId xmlns:p14="http://schemas.microsoft.com/office/powerpoint/2010/main" val="166019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«Massnahmen» bedeutet: Durch eine Behörde der Exekutive ohne Beschwerdemöglichkeit an ein Gericht. </a:t>
            </a:r>
          </a:p>
          <a:p>
            <a:r>
              <a:rPr lang="de-CH" dirty="0">
                <a:latin typeface="Arial" panose="020B0604020202020204" pitchFamily="34" charset="0"/>
                <a:cs typeface="Arial" panose="020B0604020202020204" pitchFamily="34" charset="0"/>
              </a:rPr>
              <a:t>Mit der Eingrenzung in der ersten Zeile des zweiten Kastens sind Personen ausgeschlossen, die wegen einer Übertretung, eines Vergehens oder Verbrechens Zwangsmassnahmen unterworfen wurden. </a:t>
            </a:r>
          </a:p>
        </p:txBody>
      </p:sp>
      <p:sp>
        <p:nvSpPr>
          <p:cNvPr id="4" name="Foliennummernplatzhalter 3"/>
          <p:cNvSpPr>
            <a:spLocks noGrp="1"/>
          </p:cNvSpPr>
          <p:nvPr>
            <p:ph type="sldNum" sz="quarter" idx="5"/>
          </p:nvPr>
        </p:nvSpPr>
        <p:spPr/>
        <p:txBody>
          <a:bodyPr/>
          <a:lstStyle/>
          <a:p>
            <a:fld id="{C49C9622-F3FF-471C-AE30-67232DD2E1EB}" type="slidenum">
              <a:rPr lang="de-CH" smtClean="0"/>
              <a:t>5</a:t>
            </a:fld>
            <a:endParaRPr lang="de-CH"/>
          </a:p>
        </p:txBody>
      </p:sp>
    </p:spTree>
    <p:extLst>
      <p:ext uri="{BB962C8B-B14F-4D97-AF65-F5344CB8AC3E}">
        <p14:creationId xmlns:p14="http://schemas.microsoft.com/office/powerpoint/2010/main" val="365235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Die Formen der fürsorgerischen Zwangsmassnahmen und Fremdplatzierungen überschneiden sich teilweise: Menschen konnten von mehreren gleichzeitig (administrative Versorgung + Zwangssterilisation) oder nacheinander (zuerst Fremdplatzierung in einem Heim, später administrative Versorgung) betroffen sein. </a:t>
            </a:r>
          </a:p>
        </p:txBody>
      </p:sp>
      <p:sp>
        <p:nvSpPr>
          <p:cNvPr id="4" name="Foliennummernplatzhalter 3"/>
          <p:cNvSpPr>
            <a:spLocks noGrp="1"/>
          </p:cNvSpPr>
          <p:nvPr>
            <p:ph type="sldNum" sz="quarter" idx="5"/>
          </p:nvPr>
        </p:nvSpPr>
        <p:spPr/>
        <p:txBody>
          <a:bodyPr/>
          <a:lstStyle/>
          <a:p>
            <a:fld id="{C49C9622-F3FF-471C-AE30-67232DD2E1EB}" type="slidenum">
              <a:rPr lang="de-CH" smtClean="0"/>
              <a:t>6</a:t>
            </a:fld>
            <a:endParaRPr lang="de-CH"/>
          </a:p>
        </p:txBody>
      </p:sp>
    </p:spTree>
    <p:extLst>
      <p:ext uri="{BB962C8B-B14F-4D97-AF65-F5344CB8AC3E}">
        <p14:creationId xmlns:p14="http://schemas.microsoft.com/office/powerpoint/2010/main" val="239754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Die Auswirkungen von Zwangsmassnahmen ohne Aufsicht und Kontrolle sind im Gesetz beschrieben und müssen vielleicht teilweise erläutert werden; ggf. brauchen sie auch nicht im Detail erklärt zu werden. </a:t>
            </a:r>
          </a:p>
        </p:txBody>
      </p:sp>
      <p:sp>
        <p:nvSpPr>
          <p:cNvPr id="4" name="Foliennummernplatzhalter 3"/>
          <p:cNvSpPr>
            <a:spLocks noGrp="1"/>
          </p:cNvSpPr>
          <p:nvPr>
            <p:ph type="sldNum" sz="quarter" idx="5"/>
          </p:nvPr>
        </p:nvSpPr>
        <p:spPr/>
        <p:txBody>
          <a:bodyPr/>
          <a:lstStyle/>
          <a:p>
            <a:fld id="{C49C9622-F3FF-471C-AE30-67232DD2E1EB}" type="slidenum">
              <a:rPr lang="de-CH" smtClean="0"/>
              <a:t>7</a:t>
            </a:fld>
            <a:endParaRPr lang="de-CH"/>
          </a:p>
        </p:txBody>
      </p:sp>
    </p:spTree>
    <p:extLst>
      <p:ext uri="{BB962C8B-B14F-4D97-AF65-F5344CB8AC3E}">
        <p14:creationId xmlns:p14="http://schemas.microsoft.com/office/powerpoint/2010/main" val="255722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Nicht unbedingt zwingend ist die Differenzierung zwischen fürsorgerischen Zwangsmassnahmen und Fremdplatzierungen. Wichtig zu betonen ist, dass Fremdplatzierungen auch durch Private, vor allem Eltern und Verwandte vorgenommen wurden, ebenfalls ohne Überprüfung und ohne Aufsicht über die Stellen, an denen Kinder platziert wurden. Mitunter arbeiten Behörden, private Organisation und Private zusammen (Sergio Devecchi als Beispiel wurde nach seinen Recherchen vom Pfarrer der Diasporagemeinde Lugano und seiner Grossmutter mit Einwilligung der Vormundschaftsbehörde Lugano nach zehn Lebenstagen in ein Heim überführt).</a:t>
            </a:r>
          </a:p>
          <a:p>
            <a:r>
              <a:rPr lang="de-CH" dirty="0">
                <a:latin typeface="Arial" panose="020B0604020202020204" pitchFamily="34" charset="0"/>
                <a:cs typeface="Arial" panose="020B0604020202020204" pitchFamily="34" charset="0"/>
              </a:rPr>
              <a:t>Die Begriffe für die Betroffenen werden unterschiedlich verwendet: Das Gesetz unterscheidet zwischen Opfern und Betroffenen – Opfer sind diejenigen, die durch Zwangsmassnahmen Leid und Nachteile erlitten haben, Betroffene sind alle. Viele Betroffene lehnen aber den Begriff «Opfer» ab und einige bezeichnen sich als «Überlebende» oder «Erfahrungsexpertinnen/Erfahrungsexperten». In der Lern-App wird für die fünf Erzählenden den Begriff «Zeitzeugin» oder «Zeitzeuge» verwendet. </a:t>
            </a:r>
          </a:p>
        </p:txBody>
      </p:sp>
      <p:sp>
        <p:nvSpPr>
          <p:cNvPr id="4" name="Foliennummernplatzhalter 3"/>
          <p:cNvSpPr>
            <a:spLocks noGrp="1"/>
          </p:cNvSpPr>
          <p:nvPr>
            <p:ph type="sldNum" sz="quarter" idx="5"/>
          </p:nvPr>
        </p:nvSpPr>
        <p:spPr/>
        <p:txBody>
          <a:bodyPr/>
          <a:lstStyle/>
          <a:p>
            <a:fld id="{C49C9622-F3FF-471C-AE30-67232DD2E1EB}" type="slidenum">
              <a:rPr lang="de-CH" smtClean="0"/>
              <a:t>8</a:t>
            </a:fld>
            <a:endParaRPr lang="de-CH"/>
          </a:p>
        </p:txBody>
      </p:sp>
    </p:spTree>
    <p:extLst>
      <p:ext uri="{BB962C8B-B14F-4D97-AF65-F5344CB8AC3E}">
        <p14:creationId xmlns:p14="http://schemas.microsoft.com/office/powerpoint/2010/main" val="292216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Aus diesen Elementen setzt sich die gesamte  Visualisierung zusammen. </a:t>
            </a:r>
          </a:p>
        </p:txBody>
      </p:sp>
      <p:sp>
        <p:nvSpPr>
          <p:cNvPr id="4" name="Foliennummernplatzhalter 3"/>
          <p:cNvSpPr>
            <a:spLocks noGrp="1"/>
          </p:cNvSpPr>
          <p:nvPr>
            <p:ph type="sldNum" sz="quarter" idx="5"/>
          </p:nvPr>
        </p:nvSpPr>
        <p:spPr/>
        <p:txBody>
          <a:bodyPr/>
          <a:lstStyle/>
          <a:p>
            <a:fld id="{C49C9622-F3FF-471C-AE30-67232DD2E1EB}" type="slidenum">
              <a:rPr lang="de-CH" smtClean="0"/>
              <a:t>9</a:t>
            </a:fld>
            <a:endParaRPr lang="de-CH"/>
          </a:p>
        </p:txBody>
      </p:sp>
    </p:spTree>
    <p:extLst>
      <p:ext uri="{BB962C8B-B14F-4D97-AF65-F5344CB8AC3E}">
        <p14:creationId xmlns:p14="http://schemas.microsoft.com/office/powerpoint/2010/main" val="381724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515694"/>
            <a:ext cx="7772400" cy="556968"/>
          </a:xfrm>
        </p:spPr>
        <p:txBody>
          <a:bodyPr anchor="b">
            <a:normAutofit/>
          </a:bodyPr>
          <a:lstStyle>
            <a:lvl1pPr algn="ctr">
              <a:defRPr sz="36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lvl1pPr>
              <a:defRPr/>
            </a:lvl1pPr>
          </a:lstStyle>
          <a:p>
            <a:fld id="{B421989C-29DE-458B-A9E5-335C74FBD850}" type="datetime1">
              <a:rPr lang="de-CH" smtClean="0"/>
              <a:t>21.10.2024</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2216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E827019-E172-42B8-9981-FE3B646D4B6C}" type="datetime1">
              <a:rPr lang="de-CH" smtClean="0"/>
              <a:t>21.10.2024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339526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806DE7C-A555-4898-A32B-DE1C0D675443}" type="datetime1">
              <a:rPr lang="de-CH" smtClean="0"/>
              <a:t>21.10.2024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530757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FC371-2CC9-CCDC-CCC2-0F436E557751}"/>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7BE10E6C-BF1F-44AA-9F07-FE5C772B76D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50869661-0C6F-AB81-8AA9-DDAF33B343DA}"/>
              </a:ext>
            </a:extLst>
          </p:cNvPr>
          <p:cNvSpPr>
            <a:spLocks noGrp="1"/>
          </p:cNvSpPr>
          <p:nvPr>
            <p:ph type="dt" sz="half" idx="10"/>
          </p:nvPr>
        </p:nvSpPr>
        <p:spPr/>
        <p:txBody>
          <a:bodyPr/>
          <a:lstStyle/>
          <a:p>
            <a:fld id="{348D301D-328A-4304-9AB5-BFFAC5E2F439}" type="datetime1">
              <a:rPr lang="de-CH" smtClean="0"/>
              <a:t>21.10.2024</a:t>
            </a:fld>
            <a:endParaRPr lang="de-CH"/>
          </a:p>
        </p:txBody>
      </p:sp>
      <p:sp>
        <p:nvSpPr>
          <p:cNvPr id="5" name="Fußzeilenplatzhalter 4">
            <a:extLst>
              <a:ext uri="{FF2B5EF4-FFF2-40B4-BE49-F238E27FC236}">
                <a16:creationId xmlns:a16="http://schemas.microsoft.com/office/drawing/2014/main" id="{EC7CD526-D911-7113-82CD-EB574400378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E190855-35BA-D807-88EF-9CF3D371A484}"/>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610309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08718-6F08-4E32-59D2-FF8071488FC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E22131A2-E84B-3818-3E64-07DB0F08882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12105ED-003D-9390-C0B7-9000F1F246B6}"/>
              </a:ext>
            </a:extLst>
          </p:cNvPr>
          <p:cNvSpPr>
            <a:spLocks noGrp="1"/>
          </p:cNvSpPr>
          <p:nvPr>
            <p:ph type="dt" sz="half" idx="10"/>
          </p:nvPr>
        </p:nvSpPr>
        <p:spPr/>
        <p:txBody>
          <a:bodyPr/>
          <a:lstStyle/>
          <a:p>
            <a:fld id="{35093988-A08E-41CA-8602-D342C18B4FA3}" type="datetime1">
              <a:rPr lang="de-CH" smtClean="0"/>
              <a:t>21.10.2024</a:t>
            </a:fld>
            <a:endParaRPr lang="de-CH"/>
          </a:p>
        </p:txBody>
      </p:sp>
      <p:sp>
        <p:nvSpPr>
          <p:cNvPr id="5" name="Fußzeilenplatzhalter 4">
            <a:extLst>
              <a:ext uri="{FF2B5EF4-FFF2-40B4-BE49-F238E27FC236}">
                <a16:creationId xmlns:a16="http://schemas.microsoft.com/office/drawing/2014/main" id="{DA8AAE32-658A-3CCC-BF8D-4609EBD087F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AA559A3-E667-CDF1-78D8-DE2E10397FBA}"/>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32774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7D368-3C3F-5F37-4A49-E0BCBABECF2D}"/>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2996E83B-ADD0-2DC2-6ABF-0BF2D08CF90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657F432-0619-B406-1037-BA70060216D3}"/>
              </a:ext>
            </a:extLst>
          </p:cNvPr>
          <p:cNvSpPr>
            <a:spLocks noGrp="1"/>
          </p:cNvSpPr>
          <p:nvPr>
            <p:ph type="dt" sz="half" idx="10"/>
          </p:nvPr>
        </p:nvSpPr>
        <p:spPr/>
        <p:txBody>
          <a:bodyPr/>
          <a:lstStyle/>
          <a:p>
            <a:fld id="{0ECABB67-300A-4A36-9A19-DB3C25A11DE2}" type="datetime1">
              <a:rPr lang="de-CH" smtClean="0"/>
              <a:t>21.10.2024</a:t>
            </a:fld>
            <a:endParaRPr lang="de-CH"/>
          </a:p>
        </p:txBody>
      </p:sp>
      <p:sp>
        <p:nvSpPr>
          <p:cNvPr id="5" name="Fußzeilenplatzhalter 4">
            <a:extLst>
              <a:ext uri="{FF2B5EF4-FFF2-40B4-BE49-F238E27FC236}">
                <a16:creationId xmlns:a16="http://schemas.microsoft.com/office/drawing/2014/main" id="{8C75439F-8F5F-9B4B-1E04-504DC746540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C4A75BE-6AF4-0E7A-3645-6D077962485F}"/>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174732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5A3A7-419B-2C3B-4743-90383D370C4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C3750155-74D7-0B13-2987-99012F0F29D4}"/>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7450B75E-230A-D3DA-5B4C-73118CB306AF}"/>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5D26B351-681A-A907-0F10-5DDD79C765CD}"/>
              </a:ext>
            </a:extLst>
          </p:cNvPr>
          <p:cNvSpPr>
            <a:spLocks noGrp="1"/>
          </p:cNvSpPr>
          <p:nvPr>
            <p:ph type="dt" sz="half" idx="10"/>
          </p:nvPr>
        </p:nvSpPr>
        <p:spPr/>
        <p:txBody>
          <a:bodyPr/>
          <a:lstStyle/>
          <a:p>
            <a:fld id="{40DE3FB6-89B9-40CB-A967-DCF28F335EE4}" type="datetime1">
              <a:rPr lang="de-CH" smtClean="0"/>
              <a:t>21.10.2024</a:t>
            </a:fld>
            <a:endParaRPr lang="de-CH"/>
          </a:p>
        </p:txBody>
      </p:sp>
      <p:sp>
        <p:nvSpPr>
          <p:cNvPr id="6" name="Fußzeilenplatzhalter 5">
            <a:extLst>
              <a:ext uri="{FF2B5EF4-FFF2-40B4-BE49-F238E27FC236}">
                <a16:creationId xmlns:a16="http://schemas.microsoft.com/office/drawing/2014/main" id="{9F373BFA-2FE3-9F11-CEBB-14055B9FDA8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24E7C97-24FD-1D42-A254-34D69365F583}"/>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1274861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86A98-788A-2455-020E-5529EA42E6FB}"/>
              </a:ext>
            </a:extLst>
          </p:cNvPr>
          <p:cNvSpPr>
            <a:spLocks noGrp="1"/>
          </p:cNvSpPr>
          <p:nvPr>
            <p:ph type="title"/>
          </p:nvPr>
        </p:nvSpPr>
        <p:spPr>
          <a:xfrm>
            <a:off x="630238" y="365125"/>
            <a:ext cx="78867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BED75222-2886-6610-D9BD-CDC9E4397D9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055FDA2-01FE-4092-9FA0-14250144A21D}"/>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AB8C1F6E-3498-5847-D7D4-BC284D249FD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5196ABA-31F9-BDFC-AA7F-DCE41D8BFDB6}"/>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4D88442-76C8-9D6E-0CB2-8D3D751DA82A}"/>
              </a:ext>
            </a:extLst>
          </p:cNvPr>
          <p:cNvSpPr>
            <a:spLocks noGrp="1"/>
          </p:cNvSpPr>
          <p:nvPr>
            <p:ph type="dt" sz="half" idx="10"/>
          </p:nvPr>
        </p:nvSpPr>
        <p:spPr/>
        <p:txBody>
          <a:bodyPr/>
          <a:lstStyle/>
          <a:p>
            <a:fld id="{C38B528C-A56D-4A26-A785-431863629E4A}" type="datetime1">
              <a:rPr lang="de-CH" smtClean="0"/>
              <a:t>21.10.2024</a:t>
            </a:fld>
            <a:endParaRPr lang="de-CH"/>
          </a:p>
        </p:txBody>
      </p:sp>
      <p:sp>
        <p:nvSpPr>
          <p:cNvPr id="8" name="Fußzeilenplatzhalter 7">
            <a:extLst>
              <a:ext uri="{FF2B5EF4-FFF2-40B4-BE49-F238E27FC236}">
                <a16:creationId xmlns:a16="http://schemas.microsoft.com/office/drawing/2014/main" id="{DDF57628-5B19-5B31-C2EE-84029AC1E5CD}"/>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43C8E6B3-56C7-CA2F-993A-8D771936805F}"/>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3449301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2D4BC-20D0-4E54-A26E-BF870071EBAF}"/>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34909959-4966-9F2E-52A4-45C443897718}"/>
              </a:ext>
            </a:extLst>
          </p:cNvPr>
          <p:cNvSpPr>
            <a:spLocks noGrp="1"/>
          </p:cNvSpPr>
          <p:nvPr>
            <p:ph type="dt" sz="half" idx="10"/>
          </p:nvPr>
        </p:nvSpPr>
        <p:spPr/>
        <p:txBody>
          <a:bodyPr/>
          <a:lstStyle/>
          <a:p>
            <a:fld id="{D3558442-567D-4F1E-B7CF-3B6AAB81E7DC}" type="datetime1">
              <a:rPr lang="de-CH" smtClean="0"/>
              <a:t>21.10.2024</a:t>
            </a:fld>
            <a:endParaRPr lang="de-CH"/>
          </a:p>
        </p:txBody>
      </p:sp>
      <p:sp>
        <p:nvSpPr>
          <p:cNvPr id="4" name="Fußzeilenplatzhalter 3">
            <a:extLst>
              <a:ext uri="{FF2B5EF4-FFF2-40B4-BE49-F238E27FC236}">
                <a16:creationId xmlns:a16="http://schemas.microsoft.com/office/drawing/2014/main" id="{1B89A707-099E-E1C3-CCBB-A31358CF7294}"/>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A62D951-F3D6-49F7-AB55-EAF6A313273E}"/>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2251119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C3E7076-85CF-2E27-5A9C-D8D2518152CC}"/>
              </a:ext>
            </a:extLst>
          </p:cNvPr>
          <p:cNvSpPr>
            <a:spLocks noGrp="1"/>
          </p:cNvSpPr>
          <p:nvPr>
            <p:ph type="dt" sz="half" idx="10"/>
          </p:nvPr>
        </p:nvSpPr>
        <p:spPr/>
        <p:txBody>
          <a:bodyPr/>
          <a:lstStyle/>
          <a:p>
            <a:fld id="{B795F829-8A90-4F0A-B6A6-F7DCFEBF4EB9}" type="datetime1">
              <a:rPr lang="de-CH" smtClean="0"/>
              <a:t>21.10.2024</a:t>
            </a:fld>
            <a:endParaRPr lang="de-CH"/>
          </a:p>
        </p:txBody>
      </p:sp>
      <p:sp>
        <p:nvSpPr>
          <p:cNvPr id="3" name="Fußzeilenplatzhalter 2">
            <a:extLst>
              <a:ext uri="{FF2B5EF4-FFF2-40B4-BE49-F238E27FC236}">
                <a16:creationId xmlns:a16="http://schemas.microsoft.com/office/drawing/2014/main" id="{A73267F5-4A19-15A0-230B-F08C2CE6D32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4F7BBD34-9545-9CE8-F6B6-1FDC3A347287}"/>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145398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94B84-1A07-3ACD-F19F-790BB019A02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EF41FC41-1778-4803-AD0D-F16C58F1766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E0468453-FEEF-DFB0-0634-CF1CE8FF561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3965B1-4219-4ADB-541A-758464EFC4B4}"/>
              </a:ext>
            </a:extLst>
          </p:cNvPr>
          <p:cNvSpPr>
            <a:spLocks noGrp="1"/>
          </p:cNvSpPr>
          <p:nvPr>
            <p:ph type="dt" sz="half" idx="10"/>
          </p:nvPr>
        </p:nvSpPr>
        <p:spPr/>
        <p:txBody>
          <a:bodyPr/>
          <a:lstStyle/>
          <a:p>
            <a:fld id="{5ACE650C-5180-4AD9-8B3C-150ED8564510}" type="datetime1">
              <a:rPr lang="de-CH" smtClean="0"/>
              <a:t>21.10.2024</a:t>
            </a:fld>
            <a:endParaRPr lang="de-CH"/>
          </a:p>
        </p:txBody>
      </p:sp>
      <p:sp>
        <p:nvSpPr>
          <p:cNvPr id="6" name="Fußzeilenplatzhalter 5">
            <a:extLst>
              <a:ext uri="{FF2B5EF4-FFF2-40B4-BE49-F238E27FC236}">
                <a16:creationId xmlns:a16="http://schemas.microsoft.com/office/drawing/2014/main" id="{B6185B6D-4C6F-E8C7-E967-243F4C1EADD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62FEC6A-21A1-21D0-631F-741DFE080E24}"/>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109158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65126"/>
          </a:xfrm>
        </p:spPr>
        <p:txBody>
          <a:bodyPr>
            <a:normAutofit/>
          </a:bodyPr>
          <a:lstStyle>
            <a:lvl1pPr algn="ctr">
              <a:defRPr sz="24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p>
            <a:fld id="{CA7D288F-6019-4406-B56F-D4CC96859856}" type="datetime1">
              <a:rPr lang="de-CH" smtClean="0"/>
              <a:t>21.10.2024</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249382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4428B-0CB0-D1EC-A20D-BF92BA468BB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B6E99EF1-71EE-9ACC-D371-E6506228C0F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D4620599-99D0-19DF-BEB2-010146B111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99A3A1-268A-D2A3-20CA-DB9B8A7E47F8}"/>
              </a:ext>
            </a:extLst>
          </p:cNvPr>
          <p:cNvSpPr>
            <a:spLocks noGrp="1"/>
          </p:cNvSpPr>
          <p:nvPr>
            <p:ph type="dt" sz="half" idx="10"/>
          </p:nvPr>
        </p:nvSpPr>
        <p:spPr/>
        <p:txBody>
          <a:bodyPr/>
          <a:lstStyle/>
          <a:p>
            <a:fld id="{BE639EC0-180C-45A7-B6CD-9F214EB9D6F6}" type="datetime1">
              <a:rPr lang="de-CH" smtClean="0"/>
              <a:t>21.10.2024</a:t>
            </a:fld>
            <a:endParaRPr lang="de-CH"/>
          </a:p>
        </p:txBody>
      </p:sp>
      <p:sp>
        <p:nvSpPr>
          <p:cNvPr id="6" name="Fußzeilenplatzhalter 5">
            <a:extLst>
              <a:ext uri="{FF2B5EF4-FFF2-40B4-BE49-F238E27FC236}">
                <a16:creationId xmlns:a16="http://schemas.microsoft.com/office/drawing/2014/main" id="{1EE138E6-5CD6-33F6-3506-E7588F7B648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975212A8-F8DE-9DE6-6987-B7C8A0174931}"/>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2329678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420BE-18EC-F543-D400-6C7AA197FD95}"/>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B80A4205-A9B9-CA06-66CC-C4E5CEB9DDA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75492CB-29CE-3196-DF59-60B74D934B76}"/>
              </a:ext>
            </a:extLst>
          </p:cNvPr>
          <p:cNvSpPr>
            <a:spLocks noGrp="1"/>
          </p:cNvSpPr>
          <p:nvPr>
            <p:ph type="dt" sz="half" idx="10"/>
          </p:nvPr>
        </p:nvSpPr>
        <p:spPr/>
        <p:txBody>
          <a:bodyPr/>
          <a:lstStyle/>
          <a:p>
            <a:fld id="{73F82631-AAEB-490A-8B37-A270D91EB86A}" type="datetime1">
              <a:rPr lang="de-CH" smtClean="0"/>
              <a:t>21.10.2024</a:t>
            </a:fld>
            <a:endParaRPr lang="de-CH"/>
          </a:p>
        </p:txBody>
      </p:sp>
      <p:sp>
        <p:nvSpPr>
          <p:cNvPr id="5" name="Fußzeilenplatzhalter 4">
            <a:extLst>
              <a:ext uri="{FF2B5EF4-FFF2-40B4-BE49-F238E27FC236}">
                <a16:creationId xmlns:a16="http://schemas.microsoft.com/office/drawing/2014/main" id="{14AD0022-DC08-575B-144E-702AB7CFAD7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9E307FF-1ED8-7F77-9A77-9E99790246CD}"/>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1228846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4C54769-7BD9-E902-4652-859250403502}"/>
              </a:ext>
            </a:extLst>
          </p:cNvPr>
          <p:cNvSpPr>
            <a:spLocks noGrp="1"/>
          </p:cNvSpPr>
          <p:nvPr>
            <p:ph type="title" orient="vert"/>
          </p:nvPr>
        </p:nvSpPr>
        <p:spPr>
          <a:xfrm>
            <a:off x="6543675" y="365125"/>
            <a:ext cx="1971675"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5567CBDE-EEA9-6F96-F116-02F20D19E206}"/>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90598D6-49B3-D21F-52EE-0A359CBE8A31}"/>
              </a:ext>
            </a:extLst>
          </p:cNvPr>
          <p:cNvSpPr>
            <a:spLocks noGrp="1"/>
          </p:cNvSpPr>
          <p:nvPr>
            <p:ph type="dt" sz="half" idx="10"/>
          </p:nvPr>
        </p:nvSpPr>
        <p:spPr/>
        <p:txBody>
          <a:bodyPr/>
          <a:lstStyle/>
          <a:p>
            <a:fld id="{47F9DC9F-438F-4C19-8B4A-F912F192BB43}" type="datetime1">
              <a:rPr lang="de-CH" smtClean="0"/>
              <a:t>21.10.2024</a:t>
            </a:fld>
            <a:endParaRPr lang="de-CH"/>
          </a:p>
        </p:txBody>
      </p:sp>
      <p:sp>
        <p:nvSpPr>
          <p:cNvPr id="5" name="Fußzeilenplatzhalter 4">
            <a:extLst>
              <a:ext uri="{FF2B5EF4-FFF2-40B4-BE49-F238E27FC236}">
                <a16:creationId xmlns:a16="http://schemas.microsoft.com/office/drawing/2014/main" id="{6080601A-285B-B16E-14DB-4CFE2A805E0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633C8BF-AF16-03E0-FF3F-6C9B104CB1A7}"/>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174928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104D097-F21F-4B37-858C-C6F05CFA9B9A}" type="datetime1">
              <a:rPr lang="de-CH" smtClean="0"/>
              <a:t>21.10.2024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94835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996C50C-4439-40C7-B1E1-7C5DC830DA9E}" type="datetime1">
              <a:rPr lang="de-CH" smtClean="0"/>
              <a:t>21.10.2024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8527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7DD1347-E643-4B30-9BB3-EF95DA358765}" type="datetime1">
              <a:rPr lang="de-CH" smtClean="0"/>
              <a:t>21.10.2024</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52705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0837F9D-447D-4016-AE85-FE35DBC9F951}" type="datetime1">
              <a:rPr lang="de-CH" smtClean="0"/>
              <a:t>21.10.2024</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78138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E0C65-701C-4A3F-AF9F-8FBA54F78185}" type="datetime1">
              <a:rPr lang="de-CH" smtClean="0"/>
              <a:t>21.10.2024</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17473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2BB3917-7CC1-4658-AC1D-FE69A93F555A}" type="datetime1">
              <a:rPr lang="de-CH" smtClean="0"/>
              <a:t>21.10.2024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7661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3BFAE58-02E6-4575-BA20-7EA58555D35D}" type="datetime1">
              <a:rPr lang="de-CH" smtClean="0"/>
              <a:t>21.10.2024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1150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FE5C74-2358-4B4C-BDE6-1BF75D798777}" type="datetime1">
              <a:rPr lang="de-CH" smtClean="0"/>
              <a:t>21.10.2024</a:t>
            </a:fld>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B04690-5415-440D-982E-F82DC19B1CE7}" type="slidenum">
              <a:rPr lang="de-CH" smtClean="0"/>
              <a:t>‹Nr.›</a:t>
            </a:fld>
            <a:endParaRPr lang="de-CH"/>
          </a:p>
        </p:txBody>
      </p:sp>
    </p:spTree>
    <p:extLst>
      <p:ext uri="{BB962C8B-B14F-4D97-AF65-F5344CB8AC3E}">
        <p14:creationId xmlns:p14="http://schemas.microsoft.com/office/powerpoint/2010/main" val="393615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40B9FB-E99F-009E-86CB-F06FAC5A66C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04DF9D32-B698-B3AF-21CB-1BB210B045E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932F41A-71B1-8ECC-6C92-F86C5F96DDD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83820-1C49-4B7D-89A0-92984141E31C}" type="datetime1">
              <a:rPr lang="de-CH" smtClean="0"/>
              <a:t>21.10.2024</a:t>
            </a:fld>
            <a:endParaRPr lang="de-CH"/>
          </a:p>
        </p:txBody>
      </p:sp>
      <p:sp>
        <p:nvSpPr>
          <p:cNvPr id="5" name="Fußzeilenplatzhalter 4">
            <a:extLst>
              <a:ext uri="{FF2B5EF4-FFF2-40B4-BE49-F238E27FC236}">
                <a16:creationId xmlns:a16="http://schemas.microsoft.com/office/drawing/2014/main" id="{C58AF74A-0ED0-23D7-67A6-BA322BAC0C8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C6D996C0-0D5A-951E-2E7C-721F77AD59A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BE0B1-E66F-462C-AAB9-0445742BA33C}" type="slidenum">
              <a:rPr lang="de-CH" smtClean="0"/>
              <a:t>‹Nr.›</a:t>
            </a:fld>
            <a:endParaRPr lang="de-CH"/>
          </a:p>
        </p:txBody>
      </p:sp>
    </p:spTree>
    <p:extLst>
      <p:ext uri="{BB962C8B-B14F-4D97-AF65-F5344CB8AC3E}">
        <p14:creationId xmlns:p14="http://schemas.microsoft.com/office/powerpoint/2010/main" val="10415856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35292-8F87-1029-0BDE-F2B7D1722B0F}"/>
              </a:ext>
            </a:extLst>
          </p:cNvPr>
          <p:cNvSpPr>
            <a:spLocks noGrp="1"/>
          </p:cNvSpPr>
          <p:nvPr>
            <p:ph type="ctrTitle"/>
          </p:nvPr>
        </p:nvSpPr>
        <p:spPr>
          <a:xfrm>
            <a:off x="685800" y="257694"/>
            <a:ext cx="7772400" cy="1628990"/>
          </a:xfrm>
        </p:spPr>
        <p:txBody>
          <a:bodyPr>
            <a:noAutofit/>
          </a:bodyPr>
          <a:lstStyle/>
          <a:p>
            <a:r>
              <a:rPr lang="de-CH" kern="0" dirty="0">
                <a:effectLst/>
                <a:ea typeface="MS Mincho" panose="02020609040205080304" pitchFamily="49" charset="-128"/>
              </a:rPr>
              <a:t>B.1  </a:t>
            </a:r>
            <a:br>
              <a:rPr lang="de-CH" kern="0" dirty="0">
                <a:effectLst/>
                <a:ea typeface="MS Mincho" panose="02020609040205080304" pitchFamily="49" charset="-128"/>
              </a:rPr>
            </a:br>
            <a:r>
              <a:rPr lang="de-CH" kern="0" dirty="0">
                <a:effectLst/>
                <a:ea typeface="MS Mincho" panose="02020609040205080304" pitchFamily="49" charset="-128"/>
              </a:rPr>
              <a:t>Fürsorgerische Zwangsmassnahmen und Fremdplatzierungen: Worum geht es?</a:t>
            </a:r>
            <a:endParaRPr lang="de-CH" dirty="0"/>
          </a:p>
        </p:txBody>
      </p:sp>
      <p:sp>
        <p:nvSpPr>
          <p:cNvPr id="5" name="Foliennummernplatzhalter 4">
            <a:extLst>
              <a:ext uri="{FF2B5EF4-FFF2-40B4-BE49-F238E27FC236}">
                <a16:creationId xmlns:a16="http://schemas.microsoft.com/office/drawing/2014/main" id="{966F2C0F-64CB-E519-0CE1-75013CF7078E}"/>
              </a:ext>
            </a:extLst>
          </p:cNvPr>
          <p:cNvSpPr>
            <a:spLocks noGrp="1"/>
          </p:cNvSpPr>
          <p:nvPr>
            <p:ph type="sldNum" sz="quarter" idx="12"/>
          </p:nvPr>
        </p:nvSpPr>
        <p:spPr/>
        <p:txBody>
          <a:bodyPr/>
          <a:lstStyle/>
          <a:p>
            <a:fld id="{96B04690-5415-440D-982E-F82DC19B1CE7}" type="slidenum">
              <a:rPr lang="de-CH" smtClean="0"/>
              <a:t>1</a:t>
            </a:fld>
            <a:endParaRPr lang="de-CH"/>
          </a:p>
        </p:txBody>
      </p:sp>
      <p:pic>
        <p:nvPicPr>
          <p:cNvPr id="6" name="Grafik 5" descr="Ein Bild, das Text, Screenshot, Schrift, parallel enthält.&#10;&#10;Automatisch generierte Beschreibung">
            <a:extLst>
              <a:ext uri="{FF2B5EF4-FFF2-40B4-BE49-F238E27FC236}">
                <a16:creationId xmlns:a16="http://schemas.microsoft.com/office/drawing/2014/main" id="{611FAAA3-65A9-89D1-6534-4B99979A7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499" y="1926972"/>
            <a:ext cx="5358384" cy="4794504"/>
          </a:xfrm>
          <a:prstGeom prst="rect">
            <a:avLst/>
          </a:prstGeom>
        </p:spPr>
      </p:pic>
      <p:sp>
        <p:nvSpPr>
          <p:cNvPr id="7" name="Rechteck: abgerundete Ecken 6">
            <a:extLst>
              <a:ext uri="{FF2B5EF4-FFF2-40B4-BE49-F238E27FC236}">
                <a16:creationId xmlns:a16="http://schemas.microsoft.com/office/drawing/2014/main" id="{50EE6D57-58A8-F636-078F-8A173AD3048E}"/>
              </a:ext>
            </a:extLst>
          </p:cNvPr>
          <p:cNvSpPr/>
          <p:nvPr/>
        </p:nvSpPr>
        <p:spPr>
          <a:xfrm>
            <a:off x="4031672" y="342900"/>
            <a:ext cx="1080655" cy="509154"/>
          </a:xfrm>
          <a:prstGeom prst="roundRect">
            <a:avLst>
              <a:gd name="adj" fmla="val 50000"/>
            </a:avLst>
          </a:prstGeom>
          <a:noFill/>
          <a:ln>
            <a:solidFill>
              <a:srgbClr val="DCB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030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Karte, Text, Atlas enthält.&#10;&#10;Automatisch generierte Beschreibung">
            <a:extLst>
              <a:ext uri="{FF2B5EF4-FFF2-40B4-BE49-F238E27FC236}">
                <a16:creationId xmlns:a16="http://schemas.microsoft.com/office/drawing/2014/main" id="{1D143BBC-9E5A-8510-1971-58DF1D1EA673}"/>
              </a:ext>
            </a:extLst>
          </p:cNvPr>
          <p:cNvPicPr>
            <a:picLocks noChangeAspect="1"/>
          </p:cNvPicPr>
          <p:nvPr/>
        </p:nvPicPr>
        <p:blipFill rotWithShape="1">
          <a:blip r:embed="rId3">
            <a:extLst>
              <a:ext uri="{28A0092B-C50C-407E-A947-70E740481C1C}">
                <a14:useLocalDpi xmlns:a14="http://schemas.microsoft.com/office/drawing/2010/main"/>
              </a:ext>
            </a:extLst>
          </a:blip>
          <a:srcRect t="11451"/>
          <a:stretch/>
        </p:blipFill>
        <p:spPr>
          <a:xfrm>
            <a:off x="1080000" y="2160000"/>
            <a:ext cx="6581413" cy="4320000"/>
          </a:xfrm>
          <a:prstGeom prst="rect">
            <a:avLst/>
          </a:prstGeom>
        </p:spPr>
      </p:pic>
      <p:sp>
        <p:nvSpPr>
          <p:cNvPr id="10" name="Textfeld 9">
            <a:extLst>
              <a:ext uri="{FF2B5EF4-FFF2-40B4-BE49-F238E27FC236}">
                <a16:creationId xmlns:a16="http://schemas.microsoft.com/office/drawing/2014/main" id="{2C940409-75D4-AC0A-2448-2D4F772EAA96}"/>
              </a:ext>
            </a:extLst>
          </p:cNvPr>
          <p:cNvSpPr txBox="1"/>
          <p:nvPr/>
        </p:nvSpPr>
        <p:spPr>
          <a:xfrm>
            <a:off x="1034041" y="1620000"/>
            <a:ext cx="1678473" cy="369332"/>
          </a:xfrm>
          <a:prstGeom prst="rect">
            <a:avLst/>
          </a:prstGeom>
          <a:noFill/>
        </p:spPr>
        <p:txBody>
          <a:bodyPr wrap="none" rtlCol="0">
            <a:spAutoFit/>
          </a:bodyPr>
          <a:lstStyle/>
          <a:p>
            <a:r>
              <a:rPr lang="de-CH" dirty="0"/>
              <a:t>Anstalten 1933</a:t>
            </a:r>
          </a:p>
        </p:txBody>
      </p:sp>
      <p:sp>
        <p:nvSpPr>
          <p:cNvPr id="11" name="Textfeld 10">
            <a:extLst>
              <a:ext uri="{FF2B5EF4-FFF2-40B4-BE49-F238E27FC236}">
                <a16:creationId xmlns:a16="http://schemas.microsoft.com/office/drawing/2014/main" id="{A7998C7D-F07F-EDB8-C032-1ACC02818E9C}"/>
              </a:ext>
            </a:extLst>
          </p:cNvPr>
          <p:cNvSpPr txBox="1"/>
          <p:nvPr/>
        </p:nvSpPr>
        <p:spPr>
          <a:xfrm>
            <a:off x="3161944" y="1620000"/>
            <a:ext cx="1678473" cy="369332"/>
          </a:xfrm>
          <a:prstGeom prst="rect">
            <a:avLst/>
          </a:prstGeom>
          <a:noFill/>
        </p:spPr>
        <p:txBody>
          <a:bodyPr wrap="none" rtlCol="0">
            <a:spAutoFit/>
          </a:bodyPr>
          <a:lstStyle/>
          <a:p>
            <a:r>
              <a:rPr lang="de-CH" dirty="0"/>
              <a:t>Anstalten 1980</a:t>
            </a:r>
          </a:p>
        </p:txBody>
      </p:sp>
      <p:sp>
        <p:nvSpPr>
          <p:cNvPr id="12" name="Textfeld 11">
            <a:extLst>
              <a:ext uri="{FF2B5EF4-FFF2-40B4-BE49-F238E27FC236}">
                <a16:creationId xmlns:a16="http://schemas.microsoft.com/office/drawing/2014/main" id="{C66639C6-E3E2-2579-27B9-2AB6D2CA555F}"/>
              </a:ext>
            </a:extLst>
          </p:cNvPr>
          <p:cNvSpPr txBox="1"/>
          <p:nvPr/>
        </p:nvSpPr>
        <p:spPr>
          <a:xfrm>
            <a:off x="5230026" y="1620000"/>
            <a:ext cx="2701124" cy="369332"/>
          </a:xfrm>
          <a:prstGeom prst="rect">
            <a:avLst/>
          </a:prstGeom>
          <a:noFill/>
        </p:spPr>
        <p:txBody>
          <a:bodyPr wrap="none" rtlCol="0">
            <a:spAutoFit/>
          </a:bodyPr>
          <a:lstStyle/>
          <a:p>
            <a:r>
              <a:rPr lang="de-CH" dirty="0"/>
              <a:t>Anstalten insgesamt: 648</a:t>
            </a:r>
          </a:p>
        </p:txBody>
      </p:sp>
      <p:pic>
        <p:nvPicPr>
          <p:cNvPr id="5" name="Grafik 4" descr="Ein Bild, das Karte, Text, Atlas enthält.&#10;&#10;Automatisch generierte Beschreibung">
            <a:extLst>
              <a:ext uri="{FF2B5EF4-FFF2-40B4-BE49-F238E27FC236}">
                <a16:creationId xmlns:a16="http://schemas.microsoft.com/office/drawing/2014/main" id="{23FC40F7-B985-DE3B-60A6-7486CCD44B82}"/>
              </a:ext>
            </a:extLst>
          </p:cNvPr>
          <p:cNvPicPr>
            <a:picLocks noChangeAspect="1"/>
          </p:cNvPicPr>
          <p:nvPr/>
        </p:nvPicPr>
        <p:blipFill rotWithShape="1">
          <a:blip r:embed="rId4">
            <a:extLst>
              <a:ext uri="{28A0092B-C50C-407E-A947-70E740481C1C}">
                <a14:useLocalDpi xmlns:a14="http://schemas.microsoft.com/office/drawing/2010/main"/>
              </a:ext>
            </a:extLst>
          </a:blip>
          <a:srcRect t="11451"/>
          <a:stretch/>
        </p:blipFill>
        <p:spPr>
          <a:xfrm>
            <a:off x="1080000" y="2160000"/>
            <a:ext cx="7080294" cy="4320000"/>
          </a:xfrm>
          <a:prstGeom prst="rect">
            <a:avLst/>
          </a:prstGeom>
        </p:spPr>
      </p:pic>
      <p:pic>
        <p:nvPicPr>
          <p:cNvPr id="9" name="Grafik 8" descr="Ein Bild, das Karte, Text, Atlas enthält.&#10;&#10;Automatisch generierte Beschreibung">
            <a:extLst>
              <a:ext uri="{FF2B5EF4-FFF2-40B4-BE49-F238E27FC236}">
                <a16:creationId xmlns:a16="http://schemas.microsoft.com/office/drawing/2014/main" id="{9A0C7889-5EFF-5D34-50E5-086A3082EB46}"/>
              </a:ext>
            </a:extLst>
          </p:cNvPr>
          <p:cNvPicPr>
            <a:picLocks noChangeAspect="1"/>
          </p:cNvPicPr>
          <p:nvPr/>
        </p:nvPicPr>
        <p:blipFill rotWithShape="1">
          <a:blip r:embed="rId5">
            <a:extLst>
              <a:ext uri="{28A0092B-C50C-407E-A947-70E740481C1C}">
                <a14:useLocalDpi xmlns:a14="http://schemas.microsoft.com/office/drawing/2010/main"/>
              </a:ext>
            </a:extLst>
          </a:blip>
          <a:srcRect t="15181"/>
          <a:stretch/>
        </p:blipFill>
        <p:spPr>
          <a:xfrm>
            <a:off x="1080000" y="2160000"/>
            <a:ext cx="6707270" cy="4320000"/>
          </a:xfrm>
          <a:prstGeom prst="rect">
            <a:avLst/>
          </a:prstGeom>
        </p:spPr>
      </p:pic>
      <p:sp>
        <p:nvSpPr>
          <p:cNvPr id="3" name="Foliennummernplatzhalter 2">
            <a:extLst>
              <a:ext uri="{FF2B5EF4-FFF2-40B4-BE49-F238E27FC236}">
                <a16:creationId xmlns:a16="http://schemas.microsoft.com/office/drawing/2014/main" id="{E449D711-1A3B-72B2-EAA5-D2ACE8A1AAFD}"/>
              </a:ext>
            </a:extLst>
          </p:cNvPr>
          <p:cNvSpPr>
            <a:spLocks noGrp="1"/>
          </p:cNvSpPr>
          <p:nvPr>
            <p:ph type="sldNum" sz="quarter" idx="12"/>
          </p:nvPr>
        </p:nvSpPr>
        <p:spPr/>
        <p:txBody>
          <a:bodyPr/>
          <a:lstStyle/>
          <a:p>
            <a:fld id="{96B04690-5415-440D-982E-F82DC19B1CE7}" type="slidenum">
              <a:rPr lang="de-CH" smtClean="0"/>
              <a:t>10</a:t>
            </a:fld>
            <a:endParaRPr lang="de-CH"/>
          </a:p>
        </p:txBody>
      </p:sp>
      <p:sp>
        <p:nvSpPr>
          <p:cNvPr id="8" name="Titel 1">
            <a:extLst>
              <a:ext uri="{FF2B5EF4-FFF2-40B4-BE49-F238E27FC236}">
                <a16:creationId xmlns:a16="http://schemas.microsoft.com/office/drawing/2014/main" id="{52A90BE7-9709-9A7D-328F-FDAEAA504569}"/>
              </a:ext>
            </a:extLst>
          </p:cNvPr>
          <p:cNvSpPr>
            <a:spLocks noGrp="1"/>
          </p:cNvSpPr>
          <p:nvPr>
            <p:ph type="title"/>
          </p:nvPr>
        </p:nvSpPr>
        <p:spPr>
          <a:xfrm>
            <a:off x="628650" y="365126"/>
            <a:ext cx="7886700" cy="1097913"/>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Fürsorgerische Zwangsmassnahmen und Fremdplatzierungen: Worum geht es?</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17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E7E5F60-3681-C1E6-BB11-2E3FFE6A9682}"/>
              </a:ext>
            </a:extLst>
          </p:cNvPr>
          <p:cNvSpPr txBox="1"/>
          <p:nvPr/>
        </p:nvSpPr>
        <p:spPr>
          <a:xfrm>
            <a:off x="899419" y="1728066"/>
            <a:ext cx="7891904" cy="369332"/>
          </a:xfrm>
          <a:prstGeom prst="rect">
            <a:avLst/>
          </a:prstGeom>
          <a:noFill/>
        </p:spPr>
        <p:txBody>
          <a:bodyPr wrap="none" rtlCol="0">
            <a:spAutoFit/>
          </a:bodyPr>
          <a:lstStyle/>
          <a:p>
            <a:r>
              <a:rPr lang="de-CH" dirty="0">
                <a:latin typeface="Arial" panose="020B0604020202020204" pitchFamily="34" charset="0"/>
                <a:cs typeface="Arial" panose="020B0604020202020204" pitchFamily="34" charset="0"/>
              </a:rPr>
              <a:t>Schätzungen der Zahl administrativ versorgter Personen, jeweils Ende Jahr</a:t>
            </a:r>
          </a:p>
        </p:txBody>
      </p:sp>
      <p:sp>
        <p:nvSpPr>
          <p:cNvPr id="3" name="Foliennummernplatzhalter 2">
            <a:extLst>
              <a:ext uri="{FF2B5EF4-FFF2-40B4-BE49-F238E27FC236}">
                <a16:creationId xmlns:a16="http://schemas.microsoft.com/office/drawing/2014/main" id="{0A0C0B50-50F6-D283-A627-C7F89C06C89C}"/>
              </a:ext>
            </a:extLst>
          </p:cNvPr>
          <p:cNvSpPr>
            <a:spLocks noGrp="1"/>
          </p:cNvSpPr>
          <p:nvPr>
            <p:ph type="sldNum" sz="quarter" idx="12"/>
          </p:nvPr>
        </p:nvSpPr>
        <p:spPr/>
        <p:txBody>
          <a:bodyPr/>
          <a:lstStyle/>
          <a:p>
            <a:fld id="{96B04690-5415-440D-982E-F82DC19B1CE7}" type="slidenum">
              <a:rPr lang="de-CH" smtClean="0"/>
              <a:t>11</a:t>
            </a:fld>
            <a:endParaRPr lang="de-CH"/>
          </a:p>
        </p:txBody>
      </p:sp>
      <p:sp>
        <p:nvSpPr>
          <p:cNvPr id="8" name="Titel 1">
            <a:extLst>
              <a:ext uri="{FF2B5EF4-FFF2-40B4-BE49-F238E27FC236}">
                <a16:creationId xmlns:a16="http://schemas.microsoft.com/office/drawing/2014/main" id="{555D4FC0-F48A-EDFB-6F17-7ACA1B1E1FA9}"/>
              </a:ext>
            </a:extLst>
          </p:cNvPr>
          <p:cNvSpPr>
            <a:spLocks noGrp="1"/>
          </p:cNvSpPr>
          <p:nvPr>
            <p:ph type="title"/>
          </p:nvPr>
        </p:nvSpPr>
        <p:spPr>
          <a:xfrm>
            <a:off x="628650" y="365126"/>
            <a:ext cx="7886700" cy="1097913"/>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Fürsorgerische Zwangsmassnahmen und Fremdplatzierungen: Worum geht es?</a:t>
            </a:r>
            <a:endParaRPr lang="de-CH" dirty="0">
              <a:latin typeface="Arial" panose="020B0604020202020204" pitchFamily="34" charset="0"/>
              <a:cs typeface="Arial" panose="020B0604020202020204" pitchFamily="34" charset="0"/>
            </a:endParaRPr>
          </a:p>
        </p:txBody>
      </p:sp>
      <p:pic>
        <p:nvPicPr>
          <p:cNvPr id="10" name="Grafik 9" descr="Ein Bild, das Text, Diagramm, Reihe, Schrift enthält.&#10;&#10;Automatisch generierte Beschreibung">
            <a:extLst>
              <a:ext uri="{FF2B5EF4-FFF2-40B4-BE49-F238E27FC236}">
                <a16:creationId xmlns:a16="http://schemas.microsoft.com/office/drawing/2014/main" id="{173AA719-D796-CE73-604A-421DBEDCF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164" y="2268906"/>
            <a:ext cx="6868195" cy="3993926"/>
          </a:xfrm>
          <a:prstGeom prst="rect">
            <a:avLst/>
          </a:prstGeom>
        </p:spPr>
      </p:pic>
    </p:spTree>
    <p:extLst>
      <p:ext uri="{BB962C8B-B14F-4D97-AF65-F5344CB8AC3E}">
        <p14:creationId xmlns:p14="http://schemas.microsoft.com/office/powerpoint/2010/main" val="362117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2B2C4-D66E-0488-BABA-DC839849F184}"/>
              </a:ext>
            </a:extLst>
          </p:cNvPr>
          <p:cNvSpPr>
            <a:spLocks noGrp="1"/>
          </p:cNvSpPr>
          <p:nvPr>
            <p:ph type="title"/>
          </p:nvPr>
        </p:nvSpPr>
        <p:spPr>
          <a:xfrm>
            <a:off x="628650" y="365126"/>
            <a:ext cx="7886700" cy="1097913"/>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Fürsorgerische Zwangsmassnahmen und Fremdplatzierungen: Worum geht es?</a:t>
            </a:r>
            <a:endParaRPr lang="de-CH"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C08E211C-918E-8608-4DD6-4BA611448666}"/>
              </a:ext>
            </a:extLst>
          </p:cNvPr>
          <p:cNvSpPr txBox="1"/>
          <p:nvPr/>
        </p:nvSpPr>
        <p:spPr>
          <a:xfrm>
            <a:off x="739832" y="1745673"/>
            <a:ext cx="6035041" cy="1477328"/>
          </a:xfrm>
          <a:prstGeom prst="rect">
            <a:avLst/>
          </a:prstGeom>
          <a:solidFill>
            <a:srgbClr val="DCB26C"/>
          </a:solidFill>
        </p:spPr>
        <p:txBody>
          <a:bodyPr wrap="square" rtlCol="0">
            <a:spAutoFit/>
          </a:bodyPr>
          <a:lstStyle/>
          <a:p>
            <a:r>
              <a:rPr lang="de-CH" b="1" dirty="0">
                <a:latin typeface="Arial" panose="020B0604020202020204" pitchFamily="34" charset="0"/>
                <a:cs typeface="Arial" panose="020B0604020202020204" pitchFamily="34" charset="0"/>
              </a:rPr>
              <a:t>Zwangsmassnahmen: </a:t>
            </a:r>
          </a:p>
          <a:p>
            <a:pPr marL="285750" indent="-285750">
              <a:buFont typeface="Arial" panose="020B0604020202020204" pitchFamily="34" charset="0"/>
              <a:buChar char="•"/>
            </a:pPr>
            <a:r>
              <a:rPr lang="de-CH" dirty="0">
                <a:latin typeface="Arial" panose="020B0604020202020204" pitchFamily="34" charset="0"/>
                <a:cs typeface="Arial" panose="020B0604020202020204" pitchFamily="34" charset="0"/>
              </a:rPr>
              <a:t>jemanden einsperren, </a:t>
            </a:r>
          </a:p>
          <a:p>
            <a:pPr marL="285750" indent="-285750">
              <a:buFont typeface="Arial" panose="020B0604020202020204" pitchFamily="34" charset="0"/>
              <a:buChar char="•"/>
            </a:pPr>
            <a:r>
              <a:rPr lang="de-CH" dirty="0">
                <a:latin typeface="Arial" panose="020B0604020202020204" pitchFamily="34" charset="0"/>
                <a:cs typeface="Arial" panose="020B0604020202020204" pitchFamily="34" charset="0"/>
              </a:rPr>
              <a:t>jemanden aussperren (etwa aus einer Sportveranstaltung),</a:t>
            </a:r>
          </a:p>
          <a:p>
            <a:pPr marL="285750" indent="-285750">
              <a:buFont typeface="Arial" panose="020B0604020202020204" pitchFamily="34" charset="0"/>
              <a:buChar char="•"/>
            </a:pPr>
            <a:r>
              <a:rPr lang="de-CH" dirty="0">
                <a:latin typeface="Arial" panose="020B0604020202020204" pitchFamily="34" charset="0"/>
                <a:cs typeface="Arial" panose="020B0604020202020204" pitchFamily="34" charset="0"/>
              </a:rPr>
              <a:t>jemanden büssen</a:t>
            </a:r>
          </a:p>
        </p:txBody>
      </p:sp>
      <p:sp>
        <p:nvSpPr>
          <p:cNvPr id="4" name="Textfeld 3">
            <a:extLst>
              <a:ext uri="{FF2B5EF4-FFF2-40B4-BE49-F238E27FC236}">
                <a16:creationId xmlns:a16="http://schemas.microsoft.com/office/drawing/2014/main" id="{E2B82F22-4AF9-C3DE-244E-06CBE6F2A61F}"/>
              </a:ext>
            </a:extLst>
          </p:cNvPr>
          <p:cNvSpPr txBox="1"/>
          <p:nvPr/>
        </p:nvSpPr>
        <p:spPr>
          <a:xfrm>
            <a:off x="739831" y="3318265"/>
            <a:ext cx="6035041" cy="1754326"/>
          </a:xfrm>
          <a:prstGeom prst="rect">
            <a:avLst/>
          </a:prstGeom>
          <a:solidFill>
            <a:srgbClr val="DCB26C"/>
          </a:solidFill>
        </p:spPr>
        <p:txBody>
          <a:bodyPr wrap="square" rtlCol="0">
            <a:spAutoFit/>
          </a:bodyPr>
          <a:lstStyle/>
          <a:p>
            <a:r>
              <a:rPr lang="de-CH" b="1" dirty="0">
                <a:latin typeface="Arial" panose="020B0604020202020204" pitchFamily="34" charset="0"/>
                <a:cs typeface="Arial" panose="020B0604020202020204" pitchFamily="34" charset="0"/>
              </a:rPr>
              <a:t>Fürsorgerische Zwangsmassnahmen: </a:t>
            </a:r>
          </a:p>
          <a:p>
            <a:pPr marL="285750" indent="-285750">
              <a:buFont typeface="Arial" panose="020B0604020202020204" pitchFamily="34" charset="0"/>
              <a:buChar char="•"/>
            </a:pPr>
            <a:r>
              <a:rPr lang="de-CH" dirty="0">
                <a:latin typeface="Arial" panose="020B0604020202020204" pitchFamily="34" charset="0"/>
                <a:cs typeface="Arial" panose="020B0604020202020204" pitchFamily="34" charset="0"/>
              </a:rPr>
              <a:t>jemanden mit einer Einweisung in die Psychiatrie daran hindern, sich das Leben zu nehmen</a:t>
            </a:r>
          </a:p>
          <a:p>
            <a:r>
              <a:rPr lang="de-CH" dirty="0">
                <a:latin typeface="Arial" panose="020B0604020202020204" pitchFamily="34" charset="0"/>
                <a:cs typeface="Arial" panose="020B0604020202020204" pitchFamily="34" charset="0"/>
              </a:rPr>
              <a:t>aber auch: </a:t>
            </a:r>
          </a:p>
          <a:p>
            <a:pPr marL="285750" indent="-285750">
              <a:buFont typeface="Arial" panose="020B0604020202020204" pitchFamily="34" charset="0"/>
              <a:buChar char="•"/>
            </a:pPr>
            <a:r>
              <a:rPr lang="de-CH" dirty="0">
                <a:latin typeface="Arial" panose="020B0604020202020204" pitchFamily="34" charset="0"/>
                <a:cs typeface="Arial" panose="020B0604020202020204" pitchFamily="34" charset="0"/>
              </a:rPr>
              <a:t>ein Kind aus einer Familie herausnehmen, in der seine Entwicklung gefährdet sein könnte</a:t>
            </a:r>
          </a:p>
        </p:txBody>
      </p:sp>
      <p:sp>
        <p:nvSpPr>
          <p:cNvPr id="5" name="Textfeld 4">
            <a:extLst>
              <a:ext uri="{FF2B5EF4-FFF2-40B4-BE49-F238E27FC236}">
                <a16:creationId xmlns:a16="http://schemas.microsoft.com/office/drawing/2014/main" id="{DFB5BC8C-67EB-2938-CFAA-72B692B9A87C}"/>
              </a:ext>
            </a:extLst>
          </p:cNvPr>
          <p:cNvSpPr txBox="1"/>
          <p:nvPr/>
        </p:nvSpPr>
        <p:spPr>
          <a:xfrm>
            <a:off x="764770" y="5167856"/>
            <a:ext cx="6035041" cy="1200329"/>
          </a:xfrm>
          <a:prstGeom prst="rect">
            <a:avLst/>
          </a:prstGeom>
          <a:solidFill>
            <a:srgbClr val="DCB26C"/>
          </a:solidFill>
        </p:spPr>
        <p:txBody>
          <a:bodyPr wrap="square" rtlCol="0">
            <a:spAutoFit/>
          </a:bodyPr>
          <a:lstStyle/>
          <a:p>
            <a:r>
              <a:rPr lang="de-CH" b="1" dirty="0">
                <a:latin typeface="Arial" panose="020B0604020202020204" pitchFamily="34" charset="0"/>
                <a:cs typeface="Arial" panose="020B0604020202020204" pitchFamily="34" charset="0"/>
              </a:rPr>
              <a:t>Fremdplatzierungen</a:t>
            </a:r>
          </a:p>
          <a:p>
            <a:pPr marL="285750" indent="-285750">
              <a:buFont typeface="Arial" panose="020B0604020202020204" pitchFamily="34" charset="0"/>
              <a:buChar char="•"/>
            </a:pPr>
            <a:r>
              <a:rPr lang="de-CH" dirty="0">
                <a:latin typeface="Arial" panose="020B0604020202020204" pitchFamily="34" charset="0"/>
                <a:cs typeface="Arial" panose="020B0604020202020204" pitchFamily="34" charset="0"/>
              </a:rPr>
              <a:t>jemanden in eine Pflegefamilie versetzen</a:t>
            </a:r>
          </a:p>
          <a:p>
            <a:pPr marL="742950" lvl="1" indent="-285750">
              <a:buFont typeface="Arial" panose="020B0604020202020204" pitchFamily="34" charset="0"/>
              <a:buChar char="•"/>
            </a:pPr>
            <a:r>
              <a:rPr lang="de-CH" dirty="0">
                <a:latin typeface="Arial" panose="020B0604020202020204" pitchFamily="34" charset="0"/>
                <a:cs typeface="Arial" panose="020B0604020202020204" pitchFamily="34" charset="0"/>
              </a:rPr>
              <a:t>weil die Familie arm ist</a:t>
            </a:r>
          </a:p>
          <a:p>
            <a:pPr marL="742950" lvl="1" indent="-285750">
              <a:buFont typeface="Arial" panose="020B0604020202020204" pitchFamily="34" charset="0"/>
              <a:buChar char="•"/>
            </a:pPr>
            <a:r>
              <a:rPr lang="de-CH" dirty="0">
                <a:latin typeface="Arial" panose="020B0604020202020204" pitchFamily="34" charset="0"/>
                <a:cs typeface="Arial" panose="020B0604020202020204" pitchFamily="34" charset="0"/>
              </a:rPr>
              <a:t>weil er/sie in der Familie misshandelt wird</a:t>
            </a:r>
          </a:p>
        </p:txBody>
      </p:sp>
      <p:sp>
        <p:nvSpPr>
          <p:cNvPr id="6" name="Textfeld 5">
            <a:extLst>
              <a:ext uri="{FF2B5EF4-FFF2-40B4-BE49-F238E27FC236}">
                <a16:creationId xmlns:a16="http://schemas.microsoft.com/office/drawing/2014/main" id="{FED39305-5CD1-A974-D0EC-393D6AA8BDA3}"/>
              </a:ext>
            </a:extLst>
          </p:cNvPr>
          <p:cNvSpPr txBox="1"/>
          <p:nvPr/>
        </p:nvSpPr>
        <p:spPr>
          <a:xfrm>
            <a:off x="7248697" y="2618508"/>
            <a:ext cx="1266653" cy="1015663"/>
          </a:xfrm>
          <a:prstGeom prst="rect">
            <a:avLst/>
          </a:prstGeom>
          <a:gradFill>
            <a:gsLst>
              <a:gs pos="100000">
                <a:schemeClr val="bg1"/>
              </a:gs>
              <a:gs pos="54000">
                <a:srgbClr val="DCB26C"/>
              </a:gs>
              <a:gs pos="1000">
                <a:srgbClr val="DCB26C"/>
              </a:gs>
            </a:gsLst>
            <a:lin ang="5400000" scaled="1"/>
          </a:gradFill>
        </p:spPr>
        <p:txBody>
          <a:bodyPr wrap="square" rtlCol="0">
            <a:spAutoFit/>
          </a:bodyPr>
          <a:lstStyle/>
          <a:p>
            <a:pPr algn="ctr"/>
            <a:r>
              <a:rPr lang="de-CH" sz="3600" dirty="0">
                <a:latin typeface="Arial" panose="020B0604020202020204" pitchFamily="34" charset="0"/>
                <a:cs typeface="Arial" panose="020B0604020202020204" pitchFamily="34" charset="0"/>
                <a:sym typeface="Wingdings" panose="05000000000000000000" pitchFamily="2" charset="2"/>
              </a:rPr>
              <a:t></a:t>
            </a:r>
          </a:p>
          <a:p>
            <a:pPr algn="ctr"/>
            <a:r>
              <a:rPr lang="de-CH" sz="2400" dirty="0">
                <a:latin typeface="Arial" panose="020B0604020202020204" pitchFamily="34" charset="0"/>
                <a:cs typeface="Arial" panose="020B0604020202020204" pitchFamily="34" charset="0"/>
                <a:sym typeface="Wingdings" panose="05000000000000000000" pitchFamily="2" charset="2"/>
              </a:rPr>
              <a:t>nötig?</a:t>
            </a:r>
            <a:endParaRPr lang="de-CH" sz="24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447EC8BA-2FCC-C271-C582-770482772654}"/>
              </a:ext>
            </a:extLst>
          </p:cNvPr>
          <p:cNvSpPr txBox="1"/>
          <p:nvPr/>
        </p:nvSpPr>
        <p:spPr>
          <a:xfrm>
            <a:off x="7248697" y="4459365"/>
            <a:ext cx="1266653" cy="1015663"/>
          </a:xfrm>
          <a:prstGeom prst="rect">
            <a:avLst/>
          </a:prstGeom>
          <a:gradFill>
            <a:gsLst>
              <a:gs pos="22000">
                <a:srgbClr val="DCB26C"/>
              </a:gs>
              <a:gs pos="0">
                <a:schemeClr val="bg1"/>
              </a:gs>
              <a:gs pos="100000">
                <a:srgbClr val="DCB26C"/>
              </a:gs>
            </a:gsLst>
            <a:lin ang="5400000" scaled="1"/>
          </a:gradFill>
        </p:spPr>
        <p:txBody>
          <a:bodyPr wrap="square" rtlCol="0">
            <a:spAutoFit/>
          </a:bodyPr>
          <a:lstStyle/>
          <a:p>
            <a:pPr algn="ctr"/>
            <a:r>
              <a:rPr lang="de-CH" sz="3600" dirty="0">
                <a:latin typeface="Arial" panose="020B0604020202020204" pitchFamily="34" charset="0"/>
                <a:cs typeface="Arial" panose="020B0604020202020204" pitchFamily="34" charset="0"/>
                <a:sym typeface="Wingdings" panose="05000000000000000000" pitchFamily="2" charset="2"/>
              </a:rPr>
              <a:t></a:t>
            </a:r>
          </a:p>
          <a:p>
            <a:pPr algn="ctr"/>
            <a:r>
              <a:rPr lang="de-CH" sz="2400" dirty="0">
                <a:latin typeface="Arial" panose="020B0604020202020204" pitchFamily="34" charset="0"/>
                <a:cs typeface="Arial" panose="020B0604020202020204" pitchFamily="34" charset="0"/>
                <a:sym typeface="Wingdings" panose="05000000000000000000" pitchFamily="2" charset="2"/>
              </a:rPr>
              <a:t>falsch?</a:t>
            </a:r>
            <a:endParaRPr lang="de-CH" sz="2400" dirty="0">
              <a:latin typeface="Arial" panose="020B0604020202020204" pitchFamily="34" charset="0"/>
              <a:cs typeface="Arial" panose="020B0604020202020204" pitchFamily="34" charset="0"/>
            </a:endParaRPr>
          </a:p>
        </p:txBody>
      </p:sp>
      <p:sp>
        <p:nvSpPr>
          <p:cNvPr id="8" name="Foliennummernplatzhalter 7">
            <a:extLst>
              <a:ext uri="{FF2B5EF4-FFF2-40B4-BE49-F238E27FC236}">
                <a16:creationId xmlns:a16="http://schemas.microsoft.com/office/drawing/2014/main" id="{1BFB6E66-67FA-FB1E-932E-407E4CF55E20}"/>
              </a:ext>
            </a:extLst>
          </p:cNvPr>
          <p:cNvSpPr>
            <a:spLocks noGrp="1"/>
          </p:cNvSpPr>
          <p:nvPr>
            <p:ph type="sldNum" sz="quarter" idx="12"/>
          </p:nvPr>
        </p:nvSpPr>
        <p:spPr/>
        <p:txBody>
          <a:bodyPr/>
          <a:lstStyle/>
          <a:p>
            <a:fld id="{96B04690-5415-440D-982E-F82DC19B1CE7}" type="slidenum">
              <a:rPr lang="de-CH" smtClean="0"/>
              <a:t>2</a:t>
            </a:fld>
            <a:endParaRPr lang="de-CH"/>
          </a:p>
        </p:txBody>
      </p:sp>
    </p:spTree>
    <p:extLst>
      <p:ext uri="{BB962C8B-B14F-4D97-AF65-F5344CB8AC3E}">
        <p14:creationId xmlns:p14="http://schemas.microsoft.com/office/powerpoint/2010/main" val="22840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fade">
                                      <p:cBhvr>
                                        <p:cTn id="28" dur="500"/>
                                        <p:tgtEl>
                                          <p:spTgt spid="4">
                                            <p:bg/>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bg/>
                                          </p:spTgt>
                                        </p:tgtEl>
                                        <p:attrNameLst>
                                          <p:attrName>style.visibility</p:attrName>
                                        </p:attrNameLst>
                                      </p:cBhvr>
                                      <p:to>
                                        <p:strVal val="visible"/>
                                      </p:to>
                                    </p:set>
                                    <p:animEffect transition="in" filter="fade">
                                      <p:cBhvr>
                                        <p:cTn id="51" dur="500"/>
                                        <p:tgtEl>
                                          <p:spTgt spid="5">
                                            <p:bg/>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500"/>
                                        <p:tgtEl>
                                          <p:spTgt spid="5">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Effect transition="in" filter="fade">
                                      <p:cBhvr>
                                        <p:cTn id="59" dur="500"/>
                                        <p:tgtEl>
                                          <p:spTgt spid="5">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xEl>
                                              <p:pRg st="2" end="2"/>
                                            </p:txEl>
                                          </p:spTgt>
                                        </p:tgtEl>
                                        <p:attrNameLst>
                                          <p:attrName>style.visibility</p:attrName>
                                        </p:attrNameLst>
                                      </p:cBhvr>
                                      <p:to>
                                        <p:strVal val="visible"/>
                                      </p:to>
                                    </p:set>
                                    <p:animEffect transition="in" filter="fade">
                                      <p:cBhvr>
                                        <p:cTn id="64" dur="500"/>
                                        <p:tgtEl>
                                          <p:spTgt spid="5">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
                                            <p:txEl>
                                              <p:pRg st="3" end="3"/>
                                            </p:txEl>
                                          </p:spTgt>
                                        </p:tgtEl>
                                        <p:attrNameLst>
                                          <p:attrName>style.visibility</p:attrName>
                                        </p:attrNameLst>
                                      </p:cBhvr>
                                      <p:to>
                                        <p:strVal val="visible"/>
                                      </p:to>
                                    </p:set>
                                    <p:animEffect transition="in" filter="fade">
                                      <p:cBhvr>
                                        <p:cTn id="69" dur="500"/>
                                        <p:tgtEl>
                                          <p:spTgt spid="5">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2C0BBC3-7A4F-A400-5604-A9111B7355C8}"/>
              </a:ext>
            </a:extLst>
          </p:cNvPr>
          <p:cNvSpPr txBox="1"/>
          <p:nvPr/>
        </p:nvSpPr>
        <p:spPr>
          <a:xfrm>
            <a:off x="978699" y="1918146"/>
            <a:ext cx="7288449" cy="1200329"/>
          </a:xfrm>
          <a:prstGeom prst="rect">
            <a:avLst/>
          </a:prstGeom>
          <a:gradFill>
            <a:gsLst>
              <a:gs pos="55000">
                <a:srgbClr val="DCB26C">
                  <a:alpha val="70000"/>
                </a:srgbClr>
              </a:gs>
              <a:gs pos="100000">
                <a:schemeClr val="bg1"/>
              </a:gs>
              <a:gs pos="0">
                <a:schemeClr val="bg1"/>
              </a:gs>
              <a:gs pos="0">
                <a:srgbClr val="DCB26C"/>
              </a:gs>
            </a:gsLst>
            <a:lin ang="5400000" scaled="1"/>
          </a:gradFill>
        </p:spPr>
        <p:txBody>
          <a:bodyPr wrap="square" rtlCol="0">
            <a:spAutoFit/>
          </a:bodyPr>
          <a:lstStyle/>
          <a:p>
            <a:pPr algn="ctr"/>
            <a:r>
              <a:rPr lang="de-CH" sz="2400" dirty="0">
                <a:latin typeface="Arial" panose="020B0604020202020204" pitchFamily="34" charset="0"/>
                <a:cs typeface="Arial" panose="020B0604020202020204" pitchFamily="34" charset="0"/>
                <a:sym typeface="Wingdings" panose="05000000000000000000" pitchFamily="2" charset="2"/>
              </a:rPr>
              <a:t></a:t>
            </a:r>
          </a:p>
          <a:p>
            <a:pPr algn="ctr"/>
            <a:r>
              <a:rPr lang="de-CH" sz="2400" dirty="0">
                <a:latin typeface="Arial" panose="020B0604020202020204" pitchFamily="34" charset="0"/>
                <a:cs typeface="Arial" panose="020B0604020202020204" pitchFamily="34" charset="0"/>
              </a:rPr>
              <a:t>Zwangsmassnahmen und Fremdplatzierungen sind</a:t>
            </a:r>
          </a:p>
          <a:p>
            <a:pPr algn="ctr"/>
            <a:r>
              <a:rPr lang="de-CH" sz="2400" dirty="0">
                <a:latin typeface="Arial" panose="020B0604020202020204" pitchFamily="34" charset="0"/>
                <a:cs typeface="Arial" panose="020B0604020202020204" pitchFamily="34" charset="0"/>
              </a:rPr>
              <a:t>unter Umständen nötig …</a:t>
            </a:r>
          </a:p>
        </p:txBody>
      </p:sp>
      <p:sp>
        <p:nvSpPr>
          <p:cNvPr id="9" name="Textfeld 8">
            <a:extLst>
              <a:ext uri="{FF2B5EF4-FFF2-40B4-BE49-F238E27FC236}">
                <a16:creationId xmlns:a16="http://schemas.microsoft.com/office/drawing/2014/main" id="{EEAD1353-E9C9-391A-1461-895ACE9DBD03}"/>
              </a:ext>
            </a:extLst>
          </p:cNvPr>
          <p:cNvSpPr txBox="1"/>
          <p:nvPr/>
        </p:nvSpPr>
        <p:spPr>
          <a:xfrm>
            <a:off x="978700" y="3573582"/>
            <a:ext cx="7288448" cy="2677656"/>
          </a:xfrm>
          <a:prstGeom prst="rect">
            <a:avLst/>
          </a:prstGeom>
          <a:gradFill>
            <a:gsLst>
              <a:gs pos="36000">
                <a:srgbClr val="DCB26C">
                  <a:alpha val="54000"/>
                </a:srgbClr>
              </a:gs>
              <a:gs pos="0">
                <a:schemeClr val="bg1"/>
              </a:gs>
              <a:gs pos="100000">
                <a:srgbClr val="DCB26C"/>
              </a:gs>
            </a:gsLst>
            <a:lin ang="5400000" scaled="1"/>
          </a:gradFill>
        </p:spPr>
        <p:txBody>
          <a:bodyPr wrap="square" rtlCol="0">
            <a:spAutoFit/>
          </a:bodyPr>
          <a:lstStyle/>
          <a:p>
            <a:pPr algn="ctr"/>
            <a:r>
              <a:rPr lang="de-CH" sz="2400" dirty="0">
                <a:latin typeface="Arial" panose="020B0604020202020204" pitchFamily="34" charset="0"/>
                <a:cs typeface="Arial" panose="020B0604020202020204" pitchFamily="34" charset="0"/>
                <a:sym typeface="Wingdings" panose="05000000000000000000" pitchFamily="2" charset="2"/>
              </a:rPr>
              <a:t></a:t>
            </a:r>
          </a:p>
          <a:p>
            <a:pPr algn="ctr"/>
            <a:r>
              <a:rPr lang="de-CH" sz="2400" dirty="0">
                <a:latin typeface="Arial" panose="020B0604020202020204" pitchFamily="34" charset="0"/>
                <a:cs typeface="Arial" panose="020B0604020202020204" pitchFamily="34" charset="0"/>
              </a:rPr>
              <a:t>falsch ist aber, </a:t>
            </a:r>
          </a:p>
          <a:p>
            <a:pPr algn="ctr"/>
            <a:r>
              <a:rPr lang="de-CH" sz="2400" dirty="0">
                <a:latin typeface="Arial" panose="020B0604020202020204" pitchFamily="34" charset="0"/>
                <a:cs typeface="Arial" panose="020B0604020202020204" pitchFamily="34" charset="0"/>
              </a:rPr>
              <a:t>wenn die Entscheidung dafür nicht angefochten werden kann</a:t>
            </a:r>
          </a:p>
          <a:p>
            <a:pPr algn="ctr"/>
            <a:r>
              <a:rPr lang="de-CH" sz="2400" dirty="0">
                <a:latin typeface="Arial" panose="020B0604020202020204" pitchFamily="34" charset="0"/>
                <a:cs typeface="Arial" panose="020B0604020202020204" pitchFamily="34" charset="0"/>
              </a:rPr>
              <a:t>+</a:t>
            </a:r>
          </a:p>
          <a:p>
            <a:pPr algn="ctr"/>
            <a:r>
              <a:rPr lang="de-CH" sz="2400" dirty="0">
                <a:latin typeface="Arial" panose="020B0604020202020204" pitchFamily="34" charset="0"/>
                <a:cs typeface="Arial" panose="020B0604020202020204" pitchFamily="34" charset="0"/>
              </a:rPr>
              <a:t>wenn die Umsetzung einer Zwangsmassnahme </a:t>
            </a:r>
          </a:p>
          <a:p>
            <a:pPr algn="ctr"/>
            <a:r>
              <a:rPr lang="de-CH" sz="2400" dirty="0">
                <a:latin typeface="Arial" panose="020B0604020202020204" pitchFamily="34" charset="0"/>
                <a:cs typeface="Arial" panose="020B0604020202020204" pitchFamily="34" charset="0"/>
              </a:rPr>
              <a:t>oder Fremdplatzierung nicht kontrolliert wird. </a:t>
            </a:r>
          </a:p>
        </p:txBody>
      </p:sp>
      <p:sp>
        <p:nvSpPr>
          <p:cNvPr id="3" name="Foliennummernplatzhalter 2">
            <a:extLst>
              <a:ext uri="{FF2B5EF4-FFF2-40B4-BE49-F238E27FC236}">
                <a16:creationId xmlns:a16="http://schemas.microsoft.com/office/drawing/2014/main" id="{1F197612-6302-1B7C-DCC5-5F6064363EDB}"/>
              </a:ext>
            </a:extLst>
          </p:cNvPr>
          <p:cNvSpPr>
            <a:spLocks noGrp="1"/>
          </p:cNvSpPr>
          <p:nvPr>
            <p:ph type="sldNum" sz="quarter" idx="12"/>
          </p:nvPr>
        </p:nvSpPr>
        <p:spPr/>
        <p:txBody>
          <a:bodyPr/>
          <a:lstStyle/>
          <a:p>
            <a:fld id="{96B04690-5415-440D-982E-F82DC19B1CE7}" type="slidenum">
              <a:rPr lang="de-CH" smtClean="0"/>
              <a:t>3</a:t>
            </a:fld>
            <a:endParaRPr lang="de-CH"/>
          </a:p>
        </p:txBody>
      </p:sp>
      <p:sp>
        <p:nvSpPr>
          <p:cNvPr id="7" name="Titel 1">
            <a:extLst>
              <a:ext uri="{FF2B5EF4-FFF2-40B4-BE49-F238E27FC236}">
                <a16:creationId xmlns:a16="http://schemas.microsoft.com/office/drawing/2014/main" id="{CD747C5E-CA10-03A4-9609-3DBEFD7A2C3C}"/>
              </a:ext>
            </a:extLst>
          </p:cNvPr>
          <p:cNvSpPr>
            <a:spLocks noGrp="1"/>
          </p:cNvSpPr>
          <p:nvPr>
            <p:ph type="title"/>
          </p:nvPr>
        </p:nvSpPr>
        <p:spPr>
          <a:xfrm>
            <a:off x="628650" y="365126"/>
            <a:ext cx="7886700" cy="1097913"/>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Fürsorgerische Zwangsmassnahmen und Fremdplatzierungen: Worum geht es?</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7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C3009C9-6CC7-5BAB-8D1F-43F73A933883}"/>
              </a:ext>
            </a:extLst>
          </p:cNvPr>
          <p:cNvSpPr txBox="1"/>
          <p:nvPr/>
        </p:nvSpPr>
        <p:spPr>
          <a:xfrm>
            <a:off x="1402685" y="3327082"/>
            <a:ext cx="6505884" cy="1200329"/>
          </a:xfrm>
          <a:prstGeom prst="rect">
            <a:avLst/>
          </a:prstGeom>
          <a:solidFill>
            <a:srgbClr val="DCB26C"/>
          </a:solidFill>
        </p:spPr>
        <p:txBody>
          <a:bodyPr wrap="square" rtlCol="0">
            <a:spAutoFit/>
          </a:bodyPr>
          <a:lstStyle/>
          <a:p>
            <a:pPr algn="ctr"/>
            <a:r>
              <a:rPr lang="de-CH" sz="2400" dirty="0">
                <a:latin typeface="Arial" panose="020B0604020202020204" pitchFamily="34" charset="0"/>
                <a:cs typeface="Arial" panose="020B0604020202020204" pitchFamily="34" charset="0"/>
              </a:rPr>
              <a:t>Aber genau das war bis 1981 der Fall. </a:t>
            </a:r>
          </a:p>
          <a:p>
            <a:pPr algn="ctr"/>
            <a:r>
              <a:rPr lang="de-CH" sz="2400" dirty="0">
                <a:latin typeface="Arial" panose="020B0604020202020204" pitchFamily="34" charset="0"/>
                <a:cs typeface="Arial" panose="020B0604020202020204" pitchFamily="34" charset="0"/>
              </a:rPr>
              <a:t>Über 10'000 Menschen, die das erleiden mussten, leben unter uns. </a:t>
            </a:r>
          </a:p>
        </p:txBody>
      </p:sp>
      <p:sp>
        <p:nvSpPr>
          <p:cNvPr id="7" name="Textfeld 6">
            <a:extLst>
              <a:ext uri="{FF2B5EF4-FFF2-40B4-BE49-F238E27FC236}">
                <a16:creationId xmlns:a16="http://schemas.microsoft.com/office/drawing/2014/main" id="{5BBC9F37-B9F2-39A3-F9F7-0BCAADA24C6C}"/>
              </a:ext>
            </a:extLst>
          </p:cNvPr>
          <p:cNvSpPr txBox="1"/>
          <p:nvPr/>
        </p:nvSpPr>
        <p:spPr>
          <a:xfrm>
            <a:off x="1402685" y="4685793"/>
            <a:ext cx="6505884" cy="1200329"/>
          </a:xfrm>
          <a:prstGeom prst="rect">
            <a:avLst/>
          </a:prstGeom>
          <a:solidFill>
            <a:srgbClr val="DCB26C"/>
          </a:solidFill>
        </p:spPr>
        <p:txBody>
          <a:bodyPr wrap="square" rtlCol="0">
            <a:spAutoFit/>
          </a:bodyPr>
          <a:lstStyle/>
          <a:p>
            <a:pPr algn="ctr"/>
            <a:r>
              <a:rPr lang="de-CH" sz="2400" dirty="0">
                <a:latin typeface="Arial" panose="020B0604020202020204" pitchFamily="34" charset="0"/>
                <a:cs typeface="Arial" panose="020B0604020202020204" pitchFamily="34" charset="0"/>
              </a:rPr>
              <a:t>2016 beschloss das Parlament ein Gesetz, </a:t>
            </a:r>
          </a:p>
          <a:p>
            <a:pPr algn="ctr"/>
            <a:r>
              <a:rPr lang="de-CH" sz="2400" dirty="0">
                <a:latin typeface="Arial" panose="020B0604020202020204" pitchFamily="34" charset="0"/>
                <a:cs typeface="Arial" panose="020B0604020202020204" pitchFamily="34" charset="0"/>
              </a:rPr>
              <a:t>um dieses Unrecht nicht in Vergessenheit geraten zu lassen. </a:t>
            </a:r>
          </a:p>
        </p:txBody>
      </p:sp>
      <p:sp>
        <p:nvSpPr>
          <p:cNvPr id="3" name="Foliennummernplatzhalter 2">
            <a:extLst>
              <a:ext uri="{FF2B5EF4-FFF2-40B4-BE49-F238E27FC236}">
                <a16:creationId xmlns:a16="http://schemas.microsoft.com/office/drawing/2014/main" id="{A7E4BD65-01BC-B413-0E99-0B7298166454}"/>
              </a:ext>
            </a:extLst>
          </p:cNvPr>
          <p:cNvSpPr>
            <a:spLocks noGrp="1"/>
          </p:cNvSpPr>
          <p:nvPr>
            <p:ph type="sldNum" sz="quarter" idx="12"/>
          </p:nvPr>
        </p:nvSpPr>
        <p:spPr/>
        <p:txBody>
          <a:bodyPr/>
          <a:lstStyle/>
          <a:p>
            <a:fld id="{96B04690-5415-440D-982E-F82DC19B1CE7}" type="slidenum">
              <a:rPr lang="de-CH" smtClean="0"/>
              <a:t>4</a:t>
            </a:fld>
            <a:endParaRPr lang="de-CH"/>
          </a:p>
        </p:txBody>
      </p:sp>
      <p:sp>
        <p:nvSpPr>
          <p:cNvPr id="4" name="Textfeld 3">
            <a:extLst>
              <a:ext uri="{FF2B5EF4-FFF2-40B4-BE49-F238E27FC236}">
                <a16:creationId xmlns:a16="http://schemas.microsoft.com/office/drawing/2014/main" id="{371424D4-5BE5-D2B0-FC94-1F3519228F8B}"/>
              </a:ext>
            </a:extLst>
          </p:cNvPr>
          <p:cNvSpPr txBox="1"/>
          <p:nvPr/>
        </p:nvSpPr>
        <p:spPr>
          <a:xfrm>
            <a:off x="1402685" y="1414374"/>
            <a:ext cx="6505884" cy="1754326"/>
          </a:xfrm>
          <a:prstGeom prst="rect">
            <a:avLst/>
          </a:prstGeom>
          <a:gradFill>
            <a:gsLst>
              <a:gs pos="52000">
                <a:srgbClr val="DCB26C">
                  <a:alpha val="66000"/>
                </a:srgbClr>
              </a:gs>
              <a:gs pos="0">
                <a:schemeClr val="bg1"/>
              </a:gs>
              <a:gs pos="100000">
                <a:srgbClr val="DCB26C"/>
              </a:gs>
            </a:gsLst>
            <a:lin ang="5400000" scaled="1"/>
          </a:gradFill>
        </p:spPr>
        <p:txBody>
          <a:bodyPr wrap="square" rtlCol="0">
            <a:spAutoFit/>
          </a:bodyPr>
          <a:lstStyle/>
          <a:p>
            <a:pPr algn="ctr"/>
            <a:r>
              <a:rPr lang="de-CH" dirty="0">
                <a:latin typeface="Arial" panose="020B0604020202020204" pitchFamily="34" charset="0"/>
                <a:cs typeface="Arial" panose="020B0604020202020204" pitchFamily="34" charset="0"/>
                <a:sym typeface="Wingdings" panose="05000000000000000000" pitchFamily="2" charset="2"/>
              </a:rPr>
              <a:t></a:t>
            </a:r>
          </a:p>
          <a:p>
            <a:pPr algn="ctr"/>
            <a:r>
              <a:rPr lang="de-CH" dirty="0">
                <a:latin typeface="Arial" panose="020B0604020202020204" pitchFamily="34" charset="0"/>
                <a:cs typeface="Arial" panose="020B0604020202020204" pitchFamily="34" charset="0"/>
              </a:rPr>
              <a:t>falsch ist aber, </a:t>
            </a:r>
          </a:p>
          <a:p>
            <a:pPr algn="ctr"/>
            <a:r>
              <a:rPr lang="de-CH" dirty="0">
                <a:latin typeface="Arial" panose="020B0604020202020204" pitchFamily="34" charset="0"/>
                <a:cs typeface="Arial" panose="020B0604020202020204" pitchFamily="34" charset="0"/>
              </a:rPr>
              <a:t>wenn die Entscheidung nicht angefochten werden kann</a:t>
            </a:r>
          </a:p>
          <a:p>
            <a:pPr algn="ctr"/>
            <a:r>
              <a:rPr lang="de-CH" dirty="0">
                <a:latin typeface="Arial" panose="020B0604020202020204" pitchFamily="34" charset="0"/>
                <a:cs typeface="Arial" panose="020B0604020202020204" pitchFamily="34" charset="0"/>
              </a:rPr>
              <a:t>+</a:t>
            </a:r>
          </a:p>
          <a:p>
            <a:pPr algn="ctr"/>
            <a:r>
              <a:rPr lang="de-CH" dirty="0">
                <a:latin typeface="Arial" panose="020B0604020202020204" pitchFamily="34" charset="0"/>
                <a:cs typeface="Arial" panose="020B0604020202020204" pitchFamily="34" charset="0"/>
              </a:rPr>
              <a:t>wenn die Umsetzung einer Zwangsmassnahme </a:t>
            </a:r>
          </a:p>
          <a:p>
            <a:pPr algn="ctr"/>
            <a:r>
              <a:rPr lang="de-CH" dirty="0">
                <a:latin typeface="Arial" panose="020B0604020202020204" pitchFamily="34" charset="0"/>
                <a:cs typeface="Arial" panose="020B0604020202020204" pitchFamily="34" charset="0"/>
              </a:rPr>
              <a:t>oder Fremdplatzierung nicht kontrolliert wird. </a:t>
            </a:r>
          </a:p>
        </p:txBody>
      </p:sp>
      <p:sp>
        <p:nvSpPr>
          <p:cNvPr id="10" name="Titel 1">
            <a:extLst>
              <a:ext uri="{FF2B5EF4-FFF2-40B4-BE49-F238E27FC236}">
                <a16:creationId xmlns:a16="http://schemas.microsoft.com/office/drawing/2014/main" id="{26DF8015-FDF5-2752-4061-C30EB16D2068}"/>
              </a:ext>
            </a:extLst>
          </p:cNvPr>
          <p:cNvSpPr>
            <a:spLocks noGrp="1"/>
          </p:cNvSpPr>
          <p:nvPr>
            <p:ph type="title"/>
          </p:nvPr>
        </p:nvSpPr>
        <p:spPr>
          <a:xfrm>
            <a:off x="628650" y="365126"/>
            <a:ext cx="7886700" cy="1097913"/>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Fürsorgerische Zwangsmassnahmen und Fremdplatzierungen: Worum geht es?</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1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D5EB92B-1C66-21B7-433C-CC73A1FC4403}"/>
              </a:ext>
            </a:extLst>
          </p:cNvPr>
          <p:cNvSpPr txBox="1"/>
          <p:nvPr/>
        </p:nvSpPr>
        <p:spPr>
          <a:xfrm>
            <a:off x="1485812" y="2501307"/>
            <a:ext cx="6505884" cy="1200329"/>
          </a:xfrm>
          <a:prstGeom prst="rect">
            <a:avLst/>
          </a:prstGeom>
          <a:solidFill>
            <a:srgbClr val="DCB26C"/>
          </a:solidFill>
        </p:spPr>
        <p:txBody>
          <a:bodyPr wrap="square" rtlCol="0">
            <a:spAutoFit/>
          </a:bodyPr>
          <a:lstStyle/>
          <a:p>
            <a:pPr algn="ctr"/>
            <a:r>
              <a:rPr lang="de-CH" sz="2400" dirty="0">
                <a:latin typeface="Calibri" panose="020F0502020204030204" pitchFamily="34" charset="0"/>
                <a:cs typeface="Calibri" panose="020F0502020204030204" pitchFamily="34" charset="0"/>
              </a:rPr>
              <a:t>Aus diesem Gesetz: die Definition der fürsorgerischen Zwangsmassnahmen und Fremdplatzierungen: </a:t>
            </a:r>
          </a:p>
        </p:txBody>
      </p:sp>
      <p:sp>
        <p:nvSpPr>
          <p:cNvPr id="4" name="Foliennummernplatzhalter 3">
            <a:extLst>
              <a:ext uri="{FF2B5EF4-FFF2-40B4-BE49-F238E27FC236}">
                <a16:creationId xmlns:a16="http://schemas.microsoft.com/office/drawing/2014/main" id="{464AA9B1-134A-E14B-5EDB-E9F1D60F3B70}"/>
              </a:ext>
            </a:extLst>
          </p:cNvPr>
          <p:cNvSpPr>
            <a:spLocks noGrp="1"/>
          </p:cNvSpPr>
          <p:nvPr>
            <p:ph type="sldNum" sz="quarter" idx="12"/>
          </p:nvPr>
        </p:nvSpPr>
        <p:spPr/>
        <p:txBody>
          <a:bodyPr/>
          <a:lstStyle/>
          <a:p>
            <a:fld id="{96B04690-5415-440D-982E-F82DC19B1CE7}" type="slidenum">
              <a:rPr lang="de-CH" smtClean="0"/>
              <a:t>5</a:t>
            </a:fld>
            <a:endParaRPr lang="de-CH"/>
          </a:p>
        </p:txBody>
      </p:sp>
      <p:sp>
        <p:nvSpPr>
          <p:cNvPr id="8" name="Titel 1">
            <a:extLst>
              <a:ext uri="{FF2B5EF4-FFF2-40B4-BE49-F238E27FC236}">
                <a16:creationId xmlns:a16="http://schemas.microsoft.com/office/drawing/2014/main" id="{EA607B09-0EB9-D6AC-2276-9DE62AFE7C4C}"/>
              </a:ext>
            </a:extLst>
          </p:cNvPr>
          <p:cNvSpPr>
            <a:spLocks noGrp="1"/>
          </p:cNvSpPr>
          <p:nvPr>
            <p:ph type="title"/>
          </p:nvPr>
        </p:nvSpPr>
        <p:spPr>
          <a:xfrm>
            <a:off x="628650" y="365126"/>
            <a:ext cx="7886700" cy="1097913"/>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Fürsorgerische Zwangsmassnahmen und Fremdplatzierungen: Worum geht es?</a:t>
            </a:r>
            <a:endParaRPr lang="de-CH"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3ADB13F7-6FD3-70B3-A03F-EBFF6E7213C3}"/>
              </a:ext>
            </a:extLst>
          </p:cNvPr>
          <p:cNvSpPr txBox="1"/>
          <p:nvPr/>
        </p:nvSpPr>
        <p:spPr>
          <a:xfrm>
            <a:off x="1485812" y="3867066"/>
            <a:ext cx="6505884" cy="1200329"/>
          </a:xfrm>
          <a:prstGeom prst="rect">
            <a:avLst/>
          </a:prstGeom>
          <a:solidFill>
            <a:srgbClr val="DCB26C"/>
          </a:solidFill>
        </p:spPr>
        <p:txBody>
          <a:bodyPr wrap="square" rtlCol="0">
            <a:spAutoFit/>
          </a:bodyPr>
          <a:lstStyle/>
          <a:p>
            <a:pPr marL="342900" indent="-342900">
              <a:buFont typeface="Arial" panose="020B0604020202020204" pitchFamily="34" charset="0"/>
              <a:buChar char="•"/>
            </a:pPr>
            <a:r>
              <a:rPr lang="de-CH" sz="2400" b="1" dirty="0">
                <a:latin typeface="Calibri" panose="020F0502020204030204" pitchFamily="34" charset="0"/>
                <a:cs typeface="Calibri" panose="020F0502020204030204" pitchFamily="34" charset="0"/>
              </a:rPr>
              <a:t>Massnahmen im Namen der Fürsorge,</a:t>
            </a:r>
          </a:p>
          <a:p>
            <a:pPr marL="342900" indent="-342900">
              <a:buFont typeface="Arial" panose="020B0604020202020204" pitchFamily="34" charset="0"/>
              <a:buChar char="•"/>
            </a:pPr>
            <a:r>
              <a:rPr lang="de-CH" sz="2400" b="1" dirty="0">
                <a:latin typeface="Calibri" panose="020F0502020204030204" pitchFamily="34" charset="0"/>
                <a:cs typeface="Calibri" panose="020F0502020204030204" pitchFamily="34" charset="0"/>
              </a:rPr>
              <a:t>mit Zwang verbunden,</a:t>
            </a:r>
          </a:p>
          <a:p>
            <a:pPr marL="342900" indent="-342900">
              <a:buFont typeface="Arial" panose="020B0604020202020204" pitchFamily="34" charset="0"/>
              <a:buChar char="•"/>
            </a:pPr>
            <a:r>
              <a:rPr lang="de-CH" sz="2400" b="1" dirty="0">
                <a:latin typeface="Calibri" panose="020F0502020204030204" pitchFamily="34" charset="0"/>
                <a:cs typeface="Calibri" panose="020F0502020204030204" pitchFamily="34" charset="0"/>
              </a:rPr>
              <a:t>als Eingriff ins Leben von Betroffenen</a:t>
            </a:r>
          </a:p>
        </p:txBody>
      </p:sp>
    </p:spTree>
    <p:extLst>
      <p:ext uri="{BB962C8B-B14F-4D97-AF65-F5344CB8AC3E}">
        <p14:creationId xmlns:p14="http://schemas.microsoft.com/office/powerpoint/2010/main" val="10479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3CDC118-220B-7500-86C4-4F50AC8D346E}"/>
              </a:ext>
            </a:extLst>
          </p:cNvPr>
          <p:cNvSpPr txBox="1"/>
          <p:nvPr/>
        </p:nvSpPr>
        <p:spPr>
          <a:xfrm>
            <a:off x="1319058" y="2177096"/>
            <a:ext cx="6505884" cy="461665"/>
          </a:xfrm>
          <a:prstGeom prst="rect">
            <a:avLst/>
          </a:prstGeom>
          <a:solidFill>
            <a:srgbClr val="DCB26C"/>
          </a:solidFill>
        </p:spPr>
        <p:txBody>
          <a:bodyPr wrap="square" rtlCol="0">
            <a:spAutoFit/>
          </a:bodyPr>
          <a:lstStyle/>
          <a:p>
            <a:pPr algn="ctr"/>
            <a:r>
              <a:rPr lang="de-CH" sz="2400" dirty="0">
                <a:latin typeface="Arial" panose="020B0604020202020204" pitchFamily="34" charset="0"/>
                <a:cs typeface="Arial" panose="020B0604020202020204" pitchFamily="34" charset="0"/>
              </a:rPr>
              <a:t>konkret sind es:</a:t>
            </a:r>
          </a:p>
        </p:txBody>
      </p:sp>
      <p:sp>
        <p:nvSpPr>
          <p:cNvPr id="3" name="Foliennummernplatzhalter 2">
            <a:extLst>
              <a:ext uri="{FF2B5EF4-FFF2-40B4-BE49-F238E27FC236}">
                <a16:creationId xmlns:a16="http://schemas.microsoft.com/office/drawing/2014/main" id="{0EE5D8C4-1B31-E5D3-1157-F426E3FDA383}"/>
              </a:ext>
            </a:extLst>
          </p:cNvPr>
          <p:cNvSpPr>
            <a:spLocks noGrp="1"/>
          </p:cNvSpPr>
          <p:nvPr>
            <p:ph type="sldNum" sz="quarter" idx="12"/>
          </p:nvPr>
        </p:nvSpPr>
        <p:spPr/>
        <p:txBody>
          <a:bodyPr/>
          <a:lstStyle/>
          <a:p>
            <a:fld id="{96B04690-5415-440D-982E-F82DC19B1CE7}" type="slidenum">
              <a:rPr lang="de-CH" smtClean="0"/>
              <a:t>6</a:t>
            </a:fld>
            <a:endParaRPr lang="de-CH"/>
          </a:p>
        </p:txBody>
      </p:sp>
      <p:sp>
        <p:nvSpPr>
          <p:cNvPr id="7" name="Titel 1">
            <a:extLst>
              <a:ext uri="{FF2B5EF4-FFF2-40B4-BE49-F238E27FC236}">
                <a16:creationId xmlns:a16="http://schemas.microsoft.com/office/drawing/2014/main" id="{98E5D4F6-F48B-3AC4-25D0-29C6B8D7AD09}"/>
              </a:ext>
            </a:extLst>
          </p:cNvPr>
          <p:cNvSpPr>
            <a:spLocks noGrp="1"/>
          </p:cNvSpPr>
          <p:nvPr>
            <p:ph type="title"/>
          </p:nvPr>
        </p:nvSpPr>
        <p:spPr>
          <a:xfrm>
            <a:off x="628650" y="365126"/>
            <a:ext cx="7886700" cy="1097913"/>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Fürsorgerische Zwangsmassnahmen und Fremdplatzierungen: Worum geht es?</a:t>
            </a:r>
            <a:endParaRPr lang="de-CH" dirty="0">
              <a:latin typeface="Arial" panose="020B0604020202020204" pitchFamily="34" charset="0"/>
              <a:cs typeface="Arial" panose="020B0604020202020204" pitchFamily="34" charset="0"/>
            </a:endParaRPr>
          </a:p>
        </p:txBody>
      </p:sp>
      <p:pic>
        <p:nvPicPr>
          <p:cNvPr id="9" name="Grafik 8" descr="Ein Bild, das Text, Screenshot, Schrift, parallel enthält.&#10;&#10;Automatisch generierte Beschreibung">
            <a:extLst>
              <a:ext uri="{FF2B5EF4-FFF2-40B4-BE49-F238E27FC236}">
                <a16:creationId xmlns:a16="http://schemas.microsoft.com/office/drawing/2014/main" id="{153C86E5-765C-BF0E-FB9C-D800C4319365}"/>
              </a:ext>
            </a:extLst>
          </p:cNvPr>
          <p:cNvPicPr>
            <a:picLocks noChangeAspect="1"/>
          </p:cNvPicPr>
          <p:nvPr/>
        </p:nvPicPr>
        <p:blipFill rotWithShape="1">
          <a:blip r:embed="rId3">
            <a:extLst>
              <a:ext uri="{28A0092B-C50C-407E-A947-70E740481C1C}">
                <a14:useLocalDpi xmlns:a14="http://schemas.microsoft.com/office/drawing/2010/main" val="0"/>
              </a:ext>
            </a:extLst>
          </a:blip>
          <a:srcRect l="20137" t="13124" b="60870"/>
          <a:stretch/>
        </p:blipFill>
        <p:spPr>
          <a:xfrm>
            <a:off x="1222971" y="3138055"/>
            <a:ext cx="6601971" cy="1923651"/>
          </a:xfrm>
          <a:prstGeom prst="rect">
            <a:avLst/>
          </a:prstGeom>
        </p:spPr>
      </p:pic>
    </p:spTree>
    <p:extLst>
      <p:ext uri="{BB962C8B-B14F-4D97-AF65-F5344CB8AC3E}">
        <p14:creationId xmlns:p14="http://schemas.microsoft.com/office/powerpoint/2010/main" val="364778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3CDC118-220B-7500-86C4-4F50AC8D346E}"/>
              </a:ext>
            </a:extLst>
          </p:cNvPr>
          <p:cNvSpPr txBox="1"/>
          <p:nvPr/>
        </p:nvSpPr>
        <p:spPr>
          <a:xfrm>
            <a:off x="1300856" y="1628457"/>
            <a:ext cx="6505884" cy="830997"/>
          </a:xfrm>
          <a:prstGeom prst="rect">
            <a:avLst/>
          </a:prstGeom>
          <a:solidFill>
            <a:srgbClr val="DCB26C"/>
          </a:solidFill>
        </p:spPr>
        <p:txBody>
          <a:bodyPr wrap="square" rtlCol="0">
            <a:spAutoFit/>
          </a:bodyPr>
          <a:lstStyle/>
          <a:p>
            <a:pPr algn="ctr"/>
            <a:r>
              <a:rPr lang="de-CH" sz="2400" dirty="0">
                <a:latin typeface="Arial" panose="020B0604020202020204" pitchFamily="34" charset="0"/>
                <a:cs typeface="Arial" panose="020B0604020202020204" pitchFamily="34" charset="0"/>
              </a:rPr>
              <a:t>Zwangsmassnahmen und Fremdplatzierungen konnten verbunden sein mit: </a:t>
            </a:r>
          </a:p>
        </p:txBody>
      </p:sp>
      <p:sp>
        <p:nvSpPr>
          <p:cNvPr id="3" name="Foliennummernplatzhalter 2">
            <a:extLst>
              <a:ext uri="{FF2B5EF4-FFF2-40B4-BE49-F238E27FC236}">
                <a16:creationId xmlns:a16="http://schemas.microsoft.com/office/drawing/2014/main" id="{0EE5D8C4-1B31-E5D3-1157-F426E3FDA383}"/>
              </a:ext>
            </a:extLst>
          </p:cNvPr>
          <p:cNvSpPr>
            <a:spLocks noGrp="1"/>
          </p:cNvSpPr>
          <p:nvPr>
            <p:ph type="sldNum" sz="quarter" idx="12"/>
          </p:nvPr>
        </p:nvSpPr>
        <p:spPr/>
        <p:txBody>
          <a:bodyPr/>
          <a:lstStyle/>
          <a:p>
            <a:fld id="{96B04690-5415-440D-982E-F82DC19B1CE7}" type="slidenum">
              <a:rPr lang="de-CH" smtClean="0"/>
              <a:t>7</a:t>
            </a:fld>
            <a:endParaRPr lang="de-CH"/>
          </a:p>
        </p:txBody>
      </p:sp>
      <p:sp>
        <p:nvSpPr>
          <p:cNvPr id="8" name="Titel 1">
            <a:extLst>
              <a:ext uri="{FF2B5EF4-FFF2-40B4-BE49-F238E27FC236}">
                <a16:creationId xmlns:a16="http://schemas.microsoft.com/office/drawing/2014/main" id="{37C6BAC4-7129-AE5B-C55C-23916713503B}"/>
              </a:ext>
            </a:extLst>
          </p:cNvPr>
          <p:cNvSpPr>
            <a:spLocks noGrp="1"/>
          </p:cNvSpPr>
          <p:nvPr>
            <p:ph type="title"/>
          </p:nvPr>
        </p:nvSpPr>
        <p:spPr>
          <a:xfrm>
            <a:off x="628650" y="365126"/>
            <a:ext cx="7886700" cy="1097913"/>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Fürsorgerische Zwangsmassnahmen und Fremdplatzierungen: Worum geht es?</a:t>
            </a:r>
            <a:endParaRPr lang="de-CH" dirty="0">
              <a:latin typeface="Arial" panose="020B0604020202020204" pitchFamily="34" charset="0"/>
              <a:cs typeface="Arial" panose="020B0604020202020204" pitchFamily="34" charset="0"/>
            </a:endParaRPr>
          </a:p>
        </p:txBody>
      </p:sp>
      <p:pic>
        <p:nvPicPr>
          <p:cNvPr id="9" name="Grafik 8" descr="Ein Bild, das Text, Screenshot, Schrift, parallel enthält.&#10;&#10;Automatisch generierte Beschreibung">
            <a:extLst>
              <a:ext uri="{FF2B5EF4-FFF2-40B4-BE49-F238E27FC236}">
                <a16:creationId xmlns:a16="http://schemas.microsoft.com/office/drawing/2014/main" id="{20261274-D316-C584-C67A-B26ED01CE046}"/>
              </a:ext>
            </a:extLst>
          </p:cNvPr>
          <p:cNvPicPr>
            <a:picLocks noChangeAspect="1"/>
          </p:cNvPicPr>
          <p:nvPr/>
        </p:nvPicPr>
        <p:blipFill rotWithShape="1">
          <a:blip r:embed="rId3">
            <a:extLst>
              <a:ext uri="{28A0092B-C50C-407E-A947-70E740481C1C}">
                <a14:useLocalDpi xmlns:a14="http://schemas.microsoft.com/office/drawing/2010/main" val="0"/>
              </a:ext>
            </a:extLst>
          </a:blip>
          <a:srcRect l="20912" t="38697" b="28398"/>
          <a:stretch/>
        </p:blipFill>
        <p:spPr>
          <a:xfrm>
            <a:off x="1242101" y="3002973"/>
            <a:ext cx="6587175" cy="2452254"/>
          </a:xfrm>
          <a:prstGeom prst="rect">
            <a:avLst/>
          </a:prstGeom>
        </p:spPr>
      </p:pic>
    </p:spTree>
    <p:extLst>
      <p:ext uri="{BB962C8B-B14F-4D97-AF65-F5344CB8AC3E}">
        <p14:creationId xmlns:p14="http://schemas.microsoft.com/office/powerpoint/2010/main" val="323736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3CDC118-220B-7500-86C4-4F50AC8D346E}"/>
              </a:ext>
            </a:extLst>
          </p:cNvPr>
          <p:cNvSpPr txBox="1"/>
          <p:nvPr/>
        </p:nvSpPr>
        <p:spPr>
          <a:xfrm>
            <a:off x="1180222" y="1537021"/>
            <a:ext cx="6628600" cy="1193360"/>
          </a:xfrm>
          <a:prstGeom prst="rect">
            <a:avLst/>
          </a:prstGeom>
          <a:solidFill>
            <a:srgbClr val="DCB26C"/>
          </a:solidFill>
        </p:spPr>
        <p:txBody>
          <a:bodyPr wrap="square" rtlCol="0">
            <a:spAutoFit/>
          </a:bodyPr>
          <a:lstStyle/>
          <a:p>
            <a:pPr algn="ctr"/>
            <a:r>
              <a:rPr lang="de-CH" sz="2400" dirty="0">
                <a:latin typeface="Arial" panose="020B0604020202020204" pitchFamily="34" charset="0"/>
                <a:cs typeface="Arial" panose="020B0604020202020204" pitchFamily="34" charset="0"/>
              </a:rPr>
              <a:t>Zwangsmassnahmen und Fremdplatzierungen wurden veranlasst («</a:t>
            </a:r>
            <a:r>
              <a:rPr lang="de-CH" sz="2400" dirty="0" err="1">
                <a:latin typeface="Arial" panose="020B0604020202020204" pitchFamily="34" charset="0"/>
                <a:cs typeface="Arial" panose="020B0604020202020204" pitchFamily="34" charset="0"/>
              </a:rPr>
              <a:t>Täter:innen</a:t>
            </a:r>
            <a:r>
              <a:rPr lang="de-CH" sz="2400" dirty="0">
                <a:latin typeface="Arial" panose="020B0604020202020204" pitchFamily="34" charset="0"/>
                <a:cs typeface="Arial" panose="020B0604020202020204" pitchFamily="34" charset="0"/>
              </a:rPr>
              <a:t>») </a:t>
            </a:r>
          </a:p>
          <a:p>
            <a:pPr algn="ctr"/>
            <a:r>
              <a:rPr lang="de-CH" sz="2400" dirty="0">
                <a:latin typeface="Arial" panose="020B0604020202020204" pitchFamily="34" charset="0"/>
                <a:cs typeface="Arial" panose="020B0604020202020204" pitchFamily="34" charset="0"/>
              </a:rPr>
              <a:t>und richteten sich gegen «Opfer»</a:t>
            </a:r>
          </a:p>
        </p:txBody>
      </p:sp>
      <p:sp>
        <p:nvSpPr>
          <p:cNvPr id="3" name="Foliennummernplatzhalter 2">
            <a:extLst>
              <a:ext uri="{FF2B5EF4-FFF2-40B4-BE49-F238E27FC236}">
                <a16:creationId xmlns:a16="http://schemas.microsoft.com/office/drawing/2014/main" id="{CB4EBC7A-BAA9-E6F3-257B-4D2B72C36EC6}"/>
              </a:ext>
            </a:extLst>
          </p:cNvPr>
          <p:cNvSpPr>
            <a:spLocks noGrp="1"/>
          </p:cNvSpPr>
          <p:nvPr>
            <p:ph type="sldNum" sz="quarter" idx="12"/>
          </p:nvPr>
        </p:nvSpPr>
        <p:spPr/>
        <p:txBody>
          <a:bodyPr/>
          <a:lstStyle/>
          <a:p>
            <a:fld id="{96B04690-5415-440D-982E-F82DC19B1CE7}" type="slidenum">
              <a:rPr lang="de-CH" smtClean="0"/>
              <a:t>8</a:t>
            </a:fld>
            <a:endParaRPr lang="de-CH"/>
          </a:p>
        </p:txBody>
      </p:sp>
      <p:sp>
        <p:nvSpPr>
          <p:cNvPr id="9" name="Titel 1">
            <a:extLst>
              <a:ext uri="{FF2B5EF4-FFF2-40B4-BE49-F238E27FC236}">
                <a16:creationId xmlns:a16="http://schemas.microsoft.com/office/drawing/2014/main" id="{E5BA51DD-EFDE-B6F3-457F-2ACE098B3DC4}"/>
              </a:ext>
            </a:extLst>
          </p:cNvPr>
          <p:cNvSpPr>
            <a:spLocks noGrp="1"/>
          </p:cNvSpPr>
          <p:nvPr>
            <p:ph type="title"/>
          </p:nvPr>
        </p:nvSpPr>
        <p:spPr>
          <a:xfrm>
            <a:off x="628650" y="365126"/>
            <a:ext cx="7886700" cy="1097913"/>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Fürsorgerische Zwangsmassnahmen und Fremdplatzierungen: Worum geht es?</a:t>
            </a:r>
            <a:endParaRPr lang="de-CH" dirty="0">
              <a:latin typeface="Arial" panose="020B0604020202020204" pitchFamily="34" charset="0"/>
              <a:cs typeface="Arial" panose="020B0604020202020204" pitchFamily="34" charset="0"/>
            </a:endParaRPr>
          </a:p>
        </p:txBody>
      </p:sp>
      <p:pic>
        <p:nvPicPr>
          <p:cNvPr id="10" name="Grafik 9" descr="Ein Bild, das Text, Screenshot, Schrift, parallel enthält.&#10;&#10;Automatisch generierte Beschreibung">
            <a:extLst>
              <a:ext uri="{FF2B5EF4-FFF2-40B4-BE49-F238E27FC236}">
                <a16:creationId xmlns:a16="http://schemas.microsoft.com/office/drawing/2014/main" id="{FFFA3D0B-055D-5C00-B97D-8C55C98BE765}"/>
              </a:ext>
            </a:extLst>
          </p:cNvPr>
          <p:cNvPicPr>
            <a:picLocks noChangeAspect="1"/>
          </p:cNvPicPr>
          <p:nvPr/>
        </p:nvPicPr>
        <p:blipFill rotWithShape="1">
          <a:blip r:embed="rId3">
            <a:extLst>
              <a:ext uri="{28A0092B-C50C-407E-A947-70E740481C1C}">
                <a14:useLocalDpi xmlns:a14="http://schemas.microsoft.com/office/drawing/2010/main" val="0"/>
              </a:ext>
            </a:extLst>
          </a:blip>
          <a:srcRect l="20137" t="13124" b="60870"/>
          <a:stretch/>
        </p:blipFill>
        <p:spPr>
          <a:xfrm>
            <a:off x="2493818" y="2984313"/>
            <a:ext cx="5315004" cy="1548661"/>
          </a:xfrm>
          <a:prstGeom prst="rect">
            <a:avLst/>
          </a:prstGeom>
        </p:spPr>
      </p:pic>
      <p:pic>
        <p:nvPicPr>
          <p:cNvPr id="11" name="Grafik 10" descr="Ein Bild, das Text, Screenshot, Schrift, parallel enthält.&#10;&#10;Automatisch generierte Beschreibung">
            <a:extLst>
              <a:ext uri="{FF2B5EF4-FFF2-40B4-BE49-F238E27FC236}">
                <a16:creationId xmlns:a16="http://schemas.microsoft.com/office/drawing/2014/main" id="{8020F351-70AF-5CE1-30C1-8ECCD539156F}"/>
              </a:ext>
            </a:extLst>
          </p:cNvPr>
          <p:cNvPicPr>
            <a:picLocks noChangeAspect="1"/>
          </p:cNvPicPr>
          <p:nvPr/>
        </p:nvPicPr>
        <p:blipFill rotWithShape="1">
          <a:blip r:embed="rId3">
            <a:extLst>
              <a:ext uri="{28A0092B-C50C-407E-A947-70E740481C1C}">
                <a14:useLocalDpi xmlns:a14="http://schemas.microsoft.com/office/drawing/2010/main" val="0"/>
              </a:ext>
            </a:extLst>
          </a:blip>
          <a:srcRect t="70789"/>
          <a:stretch/>
        </p:blipFill>
        <p:spPr>
          <a:xfrm>
            <a:off x="1157037" y="4499264"/>
            <a:ext cx="6679045" cy="1745672"/>
          </a:xfrm>
          <a:prstGeom prst="rect">
            <a:avLst/>
          </a:prstGeom>
        </p:spPr>
      </p:pic>
    </p:spTree>
    <p:extLst>
      <p:ext uri="{BB962C8B-B14F-4D97-AF65-F5344CB8AC3E}">
        <p14:creationId xmlns:p14="http://schemas.microsoft.com/office/powerpoint/2010/main" val="26678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41AE708-EA91-C5AD-6BF0-817F1029C058}"/>
              </a:ext>
            </a:extLst>
          </p:cNvPr>
          <p:cNvSpPr>
            <a:spLocks noGrp="1"/>
          </p:cNvSpPr>
          <p:nvPr>
            <p:ph type="sldNum" sz="quarter" idx="12"/>
          </p:nvPr>
        </p:nvSpPr>
        <p:spPr/>
        <p:txBody>
          <a:bodyPr/>
          <a:lstStyle/>
          <a:p>
            <a:fld id="{96B04690-5415-440D-982E-F82DC19B1CE7}" type="slidenum">
              <a:rPr lang="de-CH" smtClean="0"/>
              <a:t>9</a:t>
            </a:fld>
            <a:endParaRPr lang="de-CH"/>
          </a:p>
        </p:txBody>
      </p:sp>
      <p:sp>
        <p:nvSpPr>
          <p:cNvPr id="6" name="Titel 1">
            <a:extLst>
              <a:ext uri="{FF2B5EF4-FFF2-40B4-BE49-F238E27FC236}">
                <a16:creationId xmlns:a16="http://schemas.microsoft.com/office/drawing/2014/main" id="{D6C7FF6F-F381-E671-BF29-EFEE33655F47}"/>
              </a:ext>
            </a:extLst>
          </p:cNvPr>
          <p:cNvSpPr>
            <a:spLocks noGrp="1"/>
          </p:cNvSpPr>
          <p:nvPr>
            <p:ph type="title"/>
          </p:nvPr>
        </p:nvSpPr>
        <p:spPr>
          <a:xfrm>
            <a:off x="628650" y="365126"/>
            <a:ext cx="7886700" cy="1097913"/>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Fürsorgerische Zwangsmassnahmen und Fremdplatzierungen: Worum geht es?</a:t>
            </a:r>
            <a:endParaRPr lang="de-CH" dirty="0">
              <a:latin typeface="Arial" panose="020B0604020202020204" pitchFamily="34" charset="0"/>
              <a:cs typeface="Arial" panose="020B0604020202020204" pitchFamily="34" charset="0"/>
            </a:endParaRPr>
          </a:p>
        </p:txBody>
      </p:sp>
      <p:pic>
        <p:nvPicPr>
          <p:cNvPr id="8" name="Grafik 7" descr="Ein Bild, das Text, Screenshot, Schrift, parallel enthält.&#10;&#10;Automatisch generierte Beschreibung">
            <a:extLst>
              <a:ext uri="{FF2B5EF4-FFF2-40B4-BE49-F238E27FC236}">
                <a16:creationId xmlns:a16="http://schemas.microsoft.com/office/drawing/2014/main" id="{7D1719B1-DBA7-EFC3-EB38-42AEFDAA4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499" y="1563287"/>
            <a:ext cx="5358384" cy="4794504"/>
          </a:xfrm>
          <a:prstGeom prst="rect">
            <a:avLst/>
          </a:prstGeom>
        </p:spPr>
      </p:pic>
    </p:spTree>
    <p:extLst>
      <p:ext uri="{BB962C8B-B14F-4D97-AF65-F5344CB8AC3E}">
        <p14:creationId xmlns:p14="http://schemas.microsoft.com/office/powerpoint/2010/main" val="363088472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988</Words>
  <Application>Microsoft Office PowerPoint</Application>
  <PresentationFormat>Bildschirmpräsentation (4:3)</PresentationFormat>
  <Paragraphs>96</Paragraphs>
  <Slides>11</Slides>
  <Notes>11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11</vt:i4>
      </vt:variant>
    </vt:vector>
  </HeadingPairs>
  <TitlesOfParts>
    <vt:vector size="18" baseType="lpstr">
      <vt:lpstr>Aptos</vt:lpstr>
      <vt:lpstr>Aptos Display</vt:lpstr>
      <vt:lpstr>Arial</vt:lpstr>
      <vt:lpstr>Calibri</vt:lpstr>
      <vt:lpstr>Calibri Light</vt:lpstr>
      <vt:lpstr>Office</vt:lpstr>
      <vt:lpstr>Benutzerdefiniertes Design</vt:lpstr>
      <vt:lpstr>B.1   Fürsorgerische Zwangsmassnahmen und Fremdplatzierungen: Worum geht es?</vt:lpstr>
      <vt:lpstr>Fürsorgerische Zwangsmassnahmen und Fremdplatzierungen: Worum geht es?</vt:lpstr>
      <vt:lpstr>Fürsorgerische Zwangsmassnahmen und Fremdplatzierungen: Worum geht es?</vt:lpstr>
      <vt:lpstr>Fürsorgerische Zwangsmassnahmen und Fremdplatzierungen: Worum geht es?</vt:lpstr>
      <vt:lpstr>Fürsorgerische Zwangsmassnahmen und Fremdplatzierungen: Worum geht es?</vt:lpstr>
      <vt:lpstr>Fürsorgerische Zwangsmassnahmen und Fremdplatzierungen: Worum geht es?</vt:lpstr>
      <vt:lpstr>Fürsorgerische Zwangsmassnahmen und Fremdplatzierungen: Worum geht es?</vt:lpstr>
      <vt:lpstr>Fürsorgerische Zwangsmassnahmen und Fremdplatzierungen: Worum geht es?</vt:lpstr>
      <vt:lpstr>Fürsorgerische Zwangsmassnahmen und Fremdplatzierungen: Worum geht es?</vt:lpstr>
      <vt:lpstr>Fürsorgerische Zwangsmassnahmen und Fremdplatzierungen: Worum geht es?</vt:lpstr>
      <vt:lpstr>Fürsorgerische Zwangsmassnahmen und Fremdplatzierungen: Worum geht 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Utz Hans PH Luzern</dc:creator>
  <cp:lastModifiedBy>Utz Hans PH Luzern</cp:lastModifiedBy>
  <cp:revision>23</cp:revision>
  <dcterms:created xsi:type="dcterms:W3CDTF">2024-04-14T06:19:19Z</dcterms:created>
  <dcterms:modified xsi:type="dcterms:W3CDTF">2024-10-21T08:50:41Z</dcterms:modified>
</cp:coreProperties>
</file>