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  <p:sldMasterId id="2147483672" r:id="rId2"/>
  </p:sldMasterIdLst>
  <p:notesMasterIdLst>
    <p:notesMasterId r:id="rId15"/>
  </p:notesMasterIdLst>
  <p:sldIdLst>
    <p:sldId id="257" r:id="rId3"/>
    <p:sldId id="258" r:id="rId4"/>
    <p:sldId id="259" r:id="rId5"/>
    <p:sldId id="260" r:id="rId6"/>
    <p:sldId id="261" r:id="rId7"/>
    <p:sldId id="262" r:id="rId8"/>
    <p:sldId id="277" r:id="rId9"/>
    <p:sldId id="263" r:id="rId10"/>
    <p:sldId id="272" r:id="rId11"/>
    <p:sldId id="274" r:id="rId12"/>
    <p:sldId id="278" r:id="rId13"/>
    <p:sldId id="27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96D2"/>
    <a:srgbClr val="CAD8E5"/>
    <a:srgbClr val="DCBE8C"/>
    <a:srgbClr val="95AFC9"/>
    <a:srgbClr val="759CE9"/>
    <a:srgbClr val="95B1CB"/>
    <a:srgbClr val="D9E0EC"/>
    <a:srgbClr val="EFD8B8"/>
    <a:srgbClr val="FBCF28"/>
    <a:srgbClr val="FACF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9" autoAdjust="0"/>
    <p:restoredTop sz="79421" autoAdjust="0"/>
  </p:normalViewPr>
  <p:slideViewPr>
    <p:cSldViewPr snapToGrid="0">
      <p:cViewPr varScale="1">
        <p:scale>
          <a:sx n="89" d="100"/>
          <a:sy n="89" d="100"/>
        </p:scale>
        <p:origin x="2200" y="1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DBA12-3951-4907-A8FC-0BEFE830F272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Modifier le format du texte maître</a:t>
            </a:r>
          </a:p>
          <a:p>
            <a:pPr lvl="1"/>
            <a:r>
              <a:rPr lang="de-DE"/>
              <a:t>Deuxième niveau</a:t>
            </a:r>
          </a:p>
          <a:p>
            <a:pPr lvl="2"/>
            <a:r>
              <a:rPr lang="de-DE"/>
              <a:t>Troisième niveau</a:t>
            </a:r>
          </a:p>
          <a:p>
            <a:pPr lvl="3"/>
            <a:r>
              <a:rPr lang="de-DE"/>
              <a:t>Quatrième niveau</a:t>
            </a:r>
          </a:p>
          <a:p>
            <a:pPr lvl="4"/>
            <a:r>
              <a:rPr lang="de-DE"/>
              <a:t>Cinquième niveau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91C47-D3AB-4A7B-8E15-D8E24A53373D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98742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Il s'agit ici de la visualisation dans son ensemble. Dans les diapositives suivantes, elle est introduite et construite étape par étape. </a:t>
            </a:r>
          </a:p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L'aperçu du cadre social et légal est destiné au niveau secondaire 2 et se situe à un niveau d'abstraction un peu plus élevé et à des étapes de compréhension plus importantes. </a:t>
            </a:r>
          </a:p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Pour le niveau secondaire 1, cliquer sur le bouton Résumé et montrer la présentation. </a:t>
            </a:r>
          </a:p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CCS : Code </a:t>
            </a:r>
            <a:r>
              <a:rPr lang="de-CH" dirty="0" err="1">
                <a:latin typeface="Arial" panose="020B0604020202020204" pitchFamily="34" charset="0"/>
                <a:cs typeface="Arial" panose="020B0604020202020204" pitchFamily="34" charset="0"/>
              </a:rPr>
              <a:t>Civil</a:t>
            </a: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 Suisse </a:t>
            </a:r>
          </a:p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CPS : Code </a:t>
            </a:r>
            <a:r>
              <a:rPr lang="de-CH" dirty="0" err="1">
                <a:latin typeface="Arial" panose="020B0604020202020204" pitchFamily="34" charset="0"/>
                <a:cs typeface="Arial" panose="020B0604020202020204" pitchFamily="34" charset="0"/>
              </a:rPr>
              <a:t>Pénal</a:t>
            </a: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 Suisse</a:t>
            </a:r>
          </a:p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OPE : </a:t>
            </a:r>
            <a:r>
              <a:rPr lang="de-CH" dirty="0" err="1">
                <a:latin typeface="Arial" panose="020B0604020202020204" pitchFamily="34" charset="0"/>
                <a:cs typeface="Arial" panose="020B0604020202020204" pitchFamily="34" charset="0"/>
              </a:rPr>
              <a:t>Ordonnance</a:t>
            </a: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dirty="0" err="1">
                <a:latin typeface="Arial" panose="020B0604020202020204" pitchFamily="34" charset="0"/>
                <a:cs typeface="Arial" panose="020B0604020202020204" pitchFamily="34" charset="0"/>
              </a:rPr>
              <a:t>sur</a:t>
            </a: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 le Placement </a:t>
            </a:r>
            <a:r>
              <a:rPr lang="de-CH" dirty="0" err="1">
                <a:latin typeface="Arial" panose="020B0604020202020204" pitchFamily="34" charset="0"/>
                <a:cs typeface="Arial" panose="020B0604020202020204" pitchFamily="34" charset="0"/>
              </a:rPr>
              <a:t>d’Enfants</a:t>
            </a: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PLFA : Placement à des </a:t>
            </a:r>
            <a:r>
              <a:rPr lang="de-CH" dirty="0" err="1">
                <a:latin typeface="Arial" panose="020B0604020202020204" pitchFamily="34" charset="0"/>
                <a:cs typeface="Arial" panose="020B0604020202020204" pitchFamily="34" charset="0"/>
              </a:rPr>
              <a:t>Fins</a:t>
            </a: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dirty="0" err="1">
                <a:latin typeface="Arial" panose="020B0604020202020204" pitchFamily="34" charset="0"/>
                <a:cs typeface="Arial" panose="020B0604020202020204" pitchFamily="34" charset="0"/>
              </a:rPr>
              <a:t>d’Assistance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(Cf. </a:t>
            </a:r>
            <a:r>
              <a:rPr lang="de-CH" dirty="0" err="1">
                <a:latin typeface="Arial" panose="020B0604020202020204" pitchFamily="34" charset="0"/>
                <a:cs typeface="Arial" panose="020B0604020202020204" pitchFamily="34" charset="0"/>
              </a:rPr>
              <a:t>diapositive</a:t>
            </a: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 4 pour plus de </a:t>
            </a:r>
            <a:r>
              <a:rPr lang="de-CH" dirty="0" err="1">
                <a:latin typeface="Arial" panose="020B0604020202020204" pitchFamily="34" charset="0"/>
                <a:cs typeface="Arial" panose="020B0604020202020204" pitchFamily="34" charset="0"/>
              </a:rPr>
              <a:t>détails</a:t>
            </a: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291C47-D3AB-4A7B-8E15-D8E24A53373D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554611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Les </a:t>
            </a:r>
            <a:r>
              <a:rPr lang="de-CH" dirty="0" err="1"/>
              <a:t>visualisations</a:t>
            </a:r>
            <a:r>
              <a:rPr lang="de-CH" dirty="0"/>
              <a:t> </a:t>
            </a:r>
            <a:r>
              <a:rPr lang="de-CH" dirty="0" err="1"/>
              <a:t>n'ont</a:t>
            </a:r>
            <a:r>
              <a:rPr lang="de-CH" dirty="0"/>
              <a:t> </a:t>
            </a:r>
            <a:r>
              <a:rPr lang="de-CH" dirty="0" err="1"/>
              <a:t>pas</a:t>
            </a:r>
            <a:r>
              <a:rPr lang="de-CH" dirty="0"/>
              <a:t> </a:t>
            </a:r>
            <a:r>
              <a:rPr lang="de-CH" dirty="0" err="1"/>
              <a:t>besoin</a:t>
            </a:r>
            <a:r>
              <a:rPr lang="de-CH" dirty="0"/>
              <a:t> </a:t>
            </a:r>
            <a:r>
              <a:rPr lang="de-CH" dirty="0" err="1"/>
              <a:t>d'explications</a:t>
            </a:r>
            <a:r>
              <a:rPr lang="de-CH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291C47-D3AB-4A7B-8E15-D8E24A53373D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0390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Les quatre exigences fortement schématisées que la société adresse à l'État sont expliquées plus en détail dans le document "B.3 Cadre" et peuvent être insérées et expliquées ici étape par étape.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291C47-D3AB-4A7B-8E15-D8E24A53373D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8948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Les trois demandes fortement schématisées que la société adresse à l'État sont expliquées plus en détail dans le document "B.3 Cadre" et peuvent être insérées et expliquées ici étape par étape.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291C47-D3AB-4A7B-8E15-D8E24A53373D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21117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La Confédération a réagi à ces exigences par des mesures et des lois ; ce faisant, elle a déplacé l'accent de la réaction aux irrégularités vers la prévention : éviter que les irrégularités ne se produisent en premier lieu ; toutefois, les mesures de prévention ne peuvent que rarement être prouvées comme étant erronées : Ainsi, en cas de doute, la tendance est d'en faire trop pour ne pas s'exposer au reproche d'en avoir fait </a:t>
            </a:r>
            <a:r>
              <a:rPr lang="de-CH" dirty="0" err="1">
                <a:latin typeface="Arial" panose="020B0604020202020204" pitchFamily="34" charset="0"/>
                <a:cs typeface="Arial" panose="020B0604020202020204" pitchFamily="34" charset="0"/>
              </a:rPr>
              <a:t>trop</a:t>
            </a: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dirty="0" err="1">
                <a:latin typeface="Arial" panose="020B0604020202020204" pitchFamily="34" charset="0"/>
                <a:cs typeface="Arial" panose="020B0604020202020204" pitchFamily="34" charset="0"/>
              </a:rPr>
              <a:t>peu</a:t>
            </a: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 (voir également le document "B3 Cadre").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291C47-D3AB-4A7B-8E15-D8E24A53373D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7943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Les années indiquent l'entrée en vigueur des dispositions légales. Les mesures sont décrites en détail dans le document Fiche de travail_B3_Cadre. La </a:t>
            </a:r>
            <a:r>
              <a:rPr lang="de-CH" sz="1800" kern="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loi fédérale concernant les mesures à prendre contre la tuberculose (1929)</a:t>
            </a: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, qui y est encore décrite</a:t>
            </a:r>
            <a:r>
              <a:rPr lang="de-CH" sz="1800" kern="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n'est pas reprise ici pour des raisons de clarté. 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291C47-D3AB-4A7B-8E15-D8E24A53373D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8693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Les lois ne constituaient toutefois qu'un cadre, car l'exécution incombait aux cantons ; ceux-ci la déléguaient aux communes et aux organisations ecclésiastiques et privées, souvent sans contrôle efficace. En outre, la mise en œuvre varie d'un canton à l'autre. 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291C47-D3AB-4A7B-8E15-D8E24A53373D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16288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La visualisation dans son ensemble.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291C47-D3AB-4A7B-8E15-D8E24A53373D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64278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>
                <a:latin typeface="Arial" panose="020B0604020202020204" pitchFamily="34" charset="0"/>
                <a:cs typeface="Arial" panose="020B0604020202020204" pitchFamily="34" charset="0"/>
              </a:rPr>
              <a:t>Les visualisations n'ont pas besoin d'explications.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291C47-D3AB-4A7B-8E15-D8E24A53373D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211170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Les visualisations n'ont pas besoin d'explications.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291C47-D3AB-4A7B-8E15-D8E24A53373D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14942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Les visualisations n'ont pas besoin d'explications.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291C47-D3AB-4A7B-8E15-D8E24A53373D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9141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515694"/>
            <a:ext cx="7772400" cy="556968"/>
          </a:xfrm>
        </p:spPr>
        <p:txBody>
          <a:bodyPr anchor="b">
            <a:normAutofit/>
          </a:bodyPr>
          <a:lstStyle>
            <a:lvl1pPr algn="ctr">
              <a:defRPr sz="3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www.fuersorge-zwang.ch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B.1 Begriffe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04690-5415-440D-982E-F82DC19B1CE7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21692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1474-EEFB-495A-A54F-52C026F89B92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04690-5415-440D-982E-F82DC19B1CE7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5262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1474-EEFB-495A-A54F-52C026F89B92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04690-5415-440D-982E-F82DC19B1CE7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30757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A69F23-2CAE-8C1D-6936-3ACC2DC0E0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5C51A62-A7A3-B2BC-29A0-66AFB0DB00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867131-B9FF-1A53-9041-5C0304BB4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0452B-FA0E-46EB-8954-DC4FB9DE6CBA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4D01B0-CD87-054E-BE6E-7D80439A7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B49AAF-0712-582F-84B1-E5281367B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59B9-D815-4C0D-8AE6-482CA6C1B084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9570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63CAC0-B7CF-1495-175B-B8CF03242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124D48-1C97-F1D1-82CC-1043B865A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8FF8E7-BF16-EF13-BE60-A072D0DD2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0452B-FA0E-46EB-8954-DC4FB9DE6CBA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F03C64-3B65-507C-3B8F-2D993B026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714756-7EDD-448E-B054-0596297FB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59B9-D815-4C0D-8AE6-482CA6C1B084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619618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C6A510-D443-B4D4-620C-335F3CB41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F3C298C-9D9D-30DD-12A3-850B3A659B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B91CD15-D5DF-9588-CF58-340D7F521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0452B-FA0E-46EB-8954-DC4FB9DE6CBA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69EC57-058C-68B8-A805-A3FD03F1D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16FC09-524F-5A2D-F79B-203337931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59B9-D815-4C0D-8AE6-482CA6C1B084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391842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BC1B74-9872-55E8-FD96-625563DF2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A9A30D-840C-E2ED-1335-6300DB7449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0DF45F0-6786-B9B2-635B-A317B164A3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FF4262C-A000-23C5-CFC4-11280A39E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0452B-FA0E-46EB-8954-DC4FB9DE6CBA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03C2E0B-E623-9351-E7D5-576E7BEA9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ACF5FD1-0AD7-D2FA-8928-BE220D953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59B9-D815-4C0D-8AE6-482CA6C1B084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6214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9E5F0A-56D7-1E19-EA6F-F77C58064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B1E3AE4-7F5F-976E-84E9-AC3DDF4EED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2875ED-CECC-6F69-3556-6202F417BD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6A623E3-E7B3-0FEB-0D3A-7E2FDA6DF9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E32E8AE-DFBE-585B-9C3D-0C67A91407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31C0848-3896-8EB8-2D4B-AEDB160E0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0452B-FA0E-46EB-8954-DC4FB9DE6CBA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24FC655-70CC-22DA-5DC4-B08E2ACF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9B0BCF8-AF43-7C62-2B39-5D7201F33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59B9-D815-4C0D-8AE6-482CA6C1B084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991287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3B4769-A34D-3450-3415-9D8C3CB16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C8C6A58-2C6F-2FE2-0D0C-DDCCDF26E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0452B-FA0E-46EB-8954-DC4FB9DE6CBA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F56C72E-07B1-F5C3-5786-656761CE0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2754F81-A728-4758-841B-F81966ACB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59B9-D815-4C0D-8AE6-482CA6C1B084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1907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156E7B2-E064-A2BD-C172-EDB38E6BC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0452B-FA0E-46EB-8954-DC4FB9DE6CBA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327AAA0-50E7-F969-9125-049675944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13F86D6-097A-1F82-00D6-5233B38C6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59B9-D815-4C0D-8AE6-482CA6C1B084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6825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D1DA92-CF97-7A1E-54B5-43A422812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F1291E-BA49-416A-5262-EAF4DBD7E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AF89E49-5798-AF17-AB58-60D2C3244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86EE9A8-BCDA-1267-DD02-AFEFED571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0452B-FA0E-46EB-8954-DC4FB9DE6CBA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90F6E8D-2542-E64A-431C-A1B88FD20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787E9F9-E4F7-6F92-A906-C4350E092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59B9-D815-4C0D-8AE6-482CA6C1B084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13584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365126"/>
          </a:xfrm>
        </p:spPr>
        <p:txBody>
          <a:bodyPr>
            <a:normAutofit/>
          </a:bodyPr>
          <a:lstStyle>
            <a:lvl1pPr algn="ctr"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www.fuersorge-zwang.ch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B.1 Begriffe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04690-5415-440D-982E-F82DC19B1CE7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93829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F2D843-FEC3-FF53-C428-AD0A1D603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798470E-7FEB-648A-B4CB-F95209286C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6FF9EAE-D36B-7543-B7D9-E5DC5CC59F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0BFE12-91A3-BC7A-6C05-2CDE70842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0452B-FA0E-46EB-8954-DC4FB9DE6CBA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C5B2E28-0499-E2FB-D48E-DB3C09078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D979262-939F-03EA-87DE-7978402A7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59B9-D815-4C0D-8AE6-482CA6C1B084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00926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40C702-DB85-CF3B-3D3F-C144E0A6F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7881817-CD30-FDF1-A889-08D0A2A3E4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0292FB3-D229-C645-6503-4085343E4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0452B-FA0E-46EB-8954-DC4FB9DE6CBA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8CF922-7DD0-165E-36C7-1812A93CE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C86877-F16E-DD79-4453-C948324D0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59B9-D815-4C0D-8AE6-482CA6C1B084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00093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4A97655-E083-480D-24CE-8535F4767A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788AE28-DA01-042D-0B52-2BE3CDCC93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CFF454-40EC-72AA-DB62-771C1CB23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0452B-FA0E-46EB-8954-DC4FB9DE6CBA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A73AEA-9072-A8A7-447D-25795C16E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FAF42C9-D23C-FA2B-B2FC-9547C0EF8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59B9-D815-4C0D-8AE6-482CA6C1B084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72236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1474-EEFB-495A-A54F-52C026F89B92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04690-5415-440D-982E-F82DC19B1CE7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8352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1474-EEFB-495A-A54F-52C026F89B92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04690-5415-440D-982E-F82DC19B1CE7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85276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1474-EEFB-495A-A54F-52C026F89B92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04690-5415-440D-982E-F82DC19B1CE7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7054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1474-EEFB-495A-A54F-52C026F89B92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04690-5415-440D-982E-F82DC19B1CE7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81388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1474-EEFB-495A-A54F-52C026F89B92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04690-5415-440D-982E-F82DC19B1CE7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74738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1474-EEFB-495A-A54F-52C026F89B92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04690-5415-440D-982E-F82DC19B1CE7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76617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1474-EEFB-495A-A54F-52C026F89B92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04690-5415-440D-982E-F82DC19B1CE7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150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Modifier le format du titre maître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Modifier le format du texte maître</a:t>
            </a:r>
          </a:p>
          <a:p>
            <a:pPr lvl="1"/>
            <a:r>
              <a:rPr lang="de-DE"/>
              <a:t>Deuxième niveau</a:t>
            </a:r>
          </a:p>
          <a:p>
            <a:pPr lvl="2"/>
            <a:r>
              <a:rPr lang="de-DE"/>
              <a:t>Troisième niveau</a:t>
            </a:r>
          </a:p>
          <a:p>
            <a:pPr lvl="3"/>
            <a:r>
              <a:rPr lang="de-DE"/>
              <a:t>Quatrième niveau</a:t>
            </a:r>
          </a:p>
          <a:p>
            <a:pPr lvl="4"/>
            <a:r>
              <a:rPr lang="de-DE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DE1474-EEFB-495A-A54F-52C026F89B92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B04690-5415-440D-982E-F82DC19B1CE7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6151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55DF692-F141-7ED5-12EF-71DECFC0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Modifier le format du titre maître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60DDC2F-DBC4-86EA-EF2D-9C7AAD9587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Modifier le format du texte maître</a:t>
            </a:r>
          </a:p>
          <a:p>
            <a:pPr lvl="1"/>
            <a:r>
              <a:rPr lang="de-DE"/>
              <a:t>Deuxième niveau</a:t>
            </a:r>
          </a:p>
          <a:p>
            <a:pPr lvl="2"/>
            <a:r>
              <a:rPr lang="de-DE"/>
              <a:t>Troisième niveau</a:t>
            </a:r>
          </a:p>
          <a:p>
            <a:pPr lvl="3"/>
            <a:r>
              <a:rPr lang="de-DE"/>
              <a:t>Quatrième niveau</a:t>
            </a:r>
          </a:p>
          <a:p>
            <a:pPr lvl="4"/>
            <a:r>
              <a:rPr lang="de-DE"/>
              <a:t>Cinquième niveau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56286F7-B21E-E367-196D-B57D5A3410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0452B-FA0E-46EB-8954-DC4FB9DE6CBA}" type="datetimeFigureOut">
              <a:rPr lang="de-CH" smtClean="0"/>
              <a:t>17.12.24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6E500C-80E6-C56D-15BD-390B34F55D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2DB619-E7CC-65CC-F4F5-8DC7273D42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659B9-D815-4C0D-8AE6-482CA6C1B084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4026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pn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6.png"/><Relationship Id="rId9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1C6F65-3299-2364-F222-89BD3FB49D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2950" y="515694"/>
            <a:ext cx="7772400" cy="1374066"/>
          </a:xfrm>
        </p:spPr>
        <p:txBody>
          <a:bodyPr>
            <a:normAutofit fontScale="90000"/>
          </a:bodyPr>
          <a:lstStyle/>
          <a:p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B.3 </a:t>
            </a:r>
            <a:b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Quel était et quel est le </a:t>
            </a:r>
            <a:b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kumimoji="0" lang="de-CH" altLang="de-DE" b="0" i="0" u="none" strike="noStrike" cap="none" normalizeH="0" baseline="0" dirty="0" err="1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cadre</a:t>
            </a:r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social et </a:t>
            </a:r>
            <a:r>
              <a:rPr kumimoji="0" lang="de-CH" altLang="de-DE" b="0" i="0" u="none" strike="noStrike" cap="none" normalizeH="0" baseline="0" dirty="0" err="1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légal</a:t>
            </a:r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?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1EE55830-76C5-65D6-9657-8C03FFBA5A26}"/>
              </a:ext>
            </a:extLst>
          </p:cNvPr>
          <p:cNvSpPr/>
          <p:nvPr/>
        </p:nvSpPr>
        <p:spPr>
          <a:xfrm>
            <a:off x="4087088" y="490676"/>
            <a:ext cx="1080655" cy="509154"/>
          </a:xfrm>
          <a:prstGeom prst="roundRect">
            <a:avLst>
              <a:gd name="adj" fmla="val 50000"/>
            </a:avLst>
          </a:prstGeom>
          <a:noFill/>
          <a:ln>
            <a:solidFill>
              <a:srgbClr val="DCB2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Interaktive Schaltfläche: Nächste(r) oder Weiter 9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8C14FBFD-2628-3074-71C5-E328E2425D7D}"/>
              </a:ext>
            </a:extLst>
          </p:cNvPr>
          <p:cNvSpPr/>
          <p:nvPr/>
        </p:nvSpPr>
        <p:spPr>
          <a:xfrm>
            <a:off x="7981951" y="5783532"/>
            <a:ext cx="628650" cy="461665"/>
          </a:xfrm>
          <a:prstGeom prst="actionButtonForwardNext">
            <a:avLst/>
          </a:prstGeom>
          <a:solidFill>
            <a:srgbClr val="95AFC9">
              <a:alpha val="2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E7D9E36-820C-45B4-43A9-BAF28EEA4153}"/>
              </a:ext>
            </a:extLst>
          </p:cNvPr>
          <p:cNvSpPr txBox="1"/>
          <p:nvPr/>
        </p:nvSpPr>
        <p:spPr>
          <a:xfrm>
            <a:off x="5817870" y="5783532"/>
            <a:ext cx="1981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>
                <a:solidFill>
                  <a:srgbClr val="95AFC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courte :</a:t>
            </a:r>
          </a:p>
        </p:txBody>
      </p:sp>
      <p:pic>
        <p:nvPicPr>
          <p:cNvPr id="8" name="Grafik 7" descr="Ein Bild, das Text, Screenshot, Schrift, Diagramm enthält.&#10;&#10;Automatisch generierte Beschreibung">
            <a:extLst>
              <a:ext uri="{FF2B5EF4-FFF2-40B4-BE49-F238E27FC236}">
                <a16:creationId xmlns:a16="http://schemas.microsoft.com/office/drawing/2014/main" id="{F9DE1883-AAE7-A098-D0CF-975B88E116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0" y="2158419"/>
            <a:ext cx="8064500" cy="3356454"/>
          </a:xfrm>
          <a:prstGeom prst="rect">
            <a:avLst/>
          </a:prstGeom>
          <a:ln>
            <a:solidFill>
              <a:srgbClr val="DCBE8C"/>
            </a:solidFill>
          </a:ln>
        </p:spPr>
      </p:pic>
    </p:spTree>
    <p:extLst>
      <p:ext uri="{BB962C8B-B14F-4D97-AF65-F5344CB8AC3E}">
        <p14:creationId xmlns:p14="http://schemas.microsoft.com/office/powerpoint/2010/main" val="2513427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>
            <a:extLst>
              <a:ext uri="{FF2B5EF4-FFF2-40B4-BE49-F238E27FC236}">
                <a16:creationId xmlns:a16="http://schemas.microsoft.com/office/drawing/2014/main" id="{432125F9-08FD-1BC2-B796-DA49BCC5E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01568" rIns="91440" bIns="5078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958A7AC9-AA18-3451-7B46-362D0779BE80}"/>
              </a:ext>
            </a:extLst>
          </p:cNvPr>
          <p:cNvSpPr txBox="1"/>
          <p:nvPr/>
        </p:nvSpPr>
        <p:spPr>
          <a:xfrm>
            <a:off x="329301" y="1211946"/>
            <a:ext cx="2581156" cy="830997"/>
          </a:xfrm>
          <a:prstGeom prst="rect">
            <a:avLst/>
          </a:prstGeom>
          <a:solidFill>
            <a:srgbClr val="95AFC9">
              <a:alpha val="18000"/>
            </a:srgbClr>
          </a:solidFill>
        </p:spPr>
        <p:txBody>
          <a:bodyPr wrap="none" rtlCol="0">
            <a:spAutoFit/>
          </a:bodyPr>
          <a:lstStyle/>
          <a:p>
            <a:r>
              <a:rPr lang="de-CH" sz="2400" dirty="0"/>
              <a:t>1912 : Code </a:t>
            </a:r>
            <a:r>
              <a:rPr lang="de-CH" sz="2400" dirty="0" err="1"/>
              <a:t>civil</a:t>
            </a:r>
            <a:r>
              <a:rPr lang="de-CH" sz="2400" dirty="0"/>
              <a:t>,  </a:t>
            </a:r>
          </a:p>
          <a:p>
            <a:r>
              <a:rPr lang="de-CH" sz="2400" dirty="0"/>
              <a:t>la conséquence 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D2853615-FCBF-ACC5-E7B3-8E2F58DBA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249382"/>
            <a:ext cx="8702040" cy="931718"/>
          </a:xfrm>
        </p:spPr>
        <p:txBody>
          <a:bodyPr>
            <a:noAutofit/>
          </a:bodyPr>
          <a:lstStyle/>
          <a:p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Quel était et quel est le </a:t>
            </a:r>
            <a:r>
              <a:rPr kumimoji="0" lang="de-CH" altLang="de-DE" b="0" i="0" u="none" strike="noStrike" cap="none" normalizeH="0" baseline="0" dirty="0" err="1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cadre</a:t>
            </a:r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social et légal ?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F2455DAC-4882-6A86-84C3-5C62B27E27FD}"/>
              </a:ext>
            </a:extLst>
          </p:cNvPr>
          <p:cNvCxnSpPr>
            <a:cxnSpLocks/>
          </p:cNvCxnSpPr>
          <p:nvPr/>
        </p:nvCxnSpPr>
        <p:spPr>
          <a:xfrm flipH="1">
            <a:off x="3533775" y="4314825"/>
            <a:ext cx="2329650" cy="824219"/>
          </a:xfrm>
          <a:prstGeom prst="straightConnector1">
            <a:avLst/>
          </a:prstGeom>
          <a:ln w="127000">
            <a:gradFill>
              <a:gsLst>
                <a:gs pos="0">
                  <a:srgbClr val="95B1CB">
                    <a:alpha val="26000"/>
                  </a:srgbClr>
                </a:gs>
                <a:gs pos="100000">
                  <a:srgbClr val="8E96D2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Ein Bild, das Logo, Grafiken, Screenshot, Symbol enthält.&#10;&#10;Automatisch generierte Beschreibung">
            <a:extLst>
              <a:ext uri="{FF2B5EF4-FFF2-40B4-BE49-F238E27FC236}">
                <a16:creationId xmlns:a16="http://schemas.microsoft.com/office/drawing/2014/main" id="{1D16BF35-9015-90B4-F3D8-01B4894909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459" y="4060676"/>
            <a:ext cx="679863" cy="1474958"/>
          </a:xfrm>
          <a:prstGeom prst="rect">
            <a:avLst/>
          </a:prstGeom>
        </p:spPr>
      </p:pic>
      <p:pic>
        <p:nvPicPr>
          <p:cNvPr id="16" name="Grafik 15" descr="Ein Bild, das Logo, Grafiken, Symbol, Schrift enthält.&#10;&#10;Automatisch generierte Beschreibung">
            <a:extLst>
              <a:ext uri="{FF2B5EF4-FFF2-40B4-BE49-F238E27FC236}">
                <a16:creationId xmlns:a16="http://schemas.microsoft.com/office/drawing/2014/main" id="{5A019979-B4CB-90C0-0ACB-B8416019E9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76" y="4679800"/>
            <a:ext cx="782639" cy="1697929"/>
          </a:xfrm>
          <a:prstGeom prst="rect">
            <a:avLst/>
          </a:prstGeom>
        </p:spPr>
      </p:pic>
      <p:pic>
        <p:nvPicPr>
          <p:cNvPr id="21" name="Grafik 20" descr="Ein Bild, das Logo, Grafiken, Symbol, Schrift enthält.&#10;&#10;Automatisch generierte Beschreibung">
            <a:extLst>
              <a:ext uri="{FF2B5EF4-FFF2-40B4-BE49-F238E27FC236}">
                <a16:creationId xmlns:a16="http://schemas.microsoft.com/office/drawing/2014/main" id="{8285C81D-BDEB-0C3E-9268-A23CF3F420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018" y="2255450"/>
            <a:ext cx="782639" cy="1697929"/>
          </a:xfrm>
          <a:prstGeom prst="rect">
            <a:avLst/>
          </a:prstGeom>
        </p:spPr>
      </p:pic>
      <p:pic>
        <p:nvPicPr>
          <p:cNvPr id="22" name="Grafik 21" descr="Ein Bild, das Logo, Grafiken, Symbol, Schrift enthält.&#10;&#10;Automatisch generierte Beschreibung">
            <a:extLst>
              <a:ext uri="{FF2B5EF4-FFF2-40B4-BE49-F238E27FC236}">
                <a16:creationId xmlns:a16="http://schemas.microsoft.com/office/drawing/2014/main" id="{655A2742-C0C9-9EF1-698F-F55D28B07A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95" y="2843519"/>
            <a:ext cx="782639" cy="1697929"/>
          </a:xfrm>
          <a:prstGeom prst="rect">
            <a:avLst/>
          </a:prstGeom>
        </p:spPr>
      </p:pic>
      <p:pic>
        <p:nvPicPr>
          <p:cNvPr id="38" name="Grafik 37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B3FB2A31-EBC8-CACA-692F-506980E89A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630" y="1268801"/>
            <a:ext cx="782639" cy="1697929"/>
          </a:xfrm>
          <a:prstGeom prst="rect">
            <a:avLst/>
          </a:prstGeom>
        </p:spPr>
      </p:pic>
      <p:pic>
        <p:nvPicPr>
          <p:cNvPr id="39" name="Grafik 38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35763040-8DAD-9257-0CFF-14F06A99C8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641" y="2355891"/>
            <a:ext cx="782639" cy="1697929"/>
          </a:xfrm>
          <a:prstGeom prst="rect">
            <a:avLst/>
          </a:prstGeom>
        </p:spPr>
      </p:pic>
      <p:pic>
        <p:nvPicPr>
          <p:cNvPr id="40" name="Grafik 39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FA842C8D-9BA4-2786-BA59-7720D249AA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641" y="4171951"/>
            <a:ext cx="782639" cy="1697929"/>
          </a:xfrm>
          <a:prstGeom prst="rect">
            <a:avLst/>
          </a:prstGeom>
        </p:spPr>
      </p:pic>
      <p:pic>
        <p:nvPicPr>
          <p:cNvPr id="41" name="Grafik 40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4EFCBD17-D48B-A045-A20D-DB5813A4D8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629" y="5139044"/>
            <a:ext cx="782639" cy="1697929"/>
          </a:xfrm>
          <a:prstGeom prst="rect">
            <a:avLst/>
          </a:prstGeom>
        </p:spPr>
      </p:pic>
      <p:pic>
        <p:nvPicPr>
          <p:cNvPr id="42" name="Grafik 41" descr="Ein Bild, das Schwarz, Dunkelheit enthält.&#10;&#10;Automatisch generierte Beschreibung">
            <a:extLst>
              <a:ext uri="{FF2B5EF4-FFF2-40B4-BE49-F238E27FC236}">
                <a16:creationId xmlns:a16="http://schemas.microsoft.com/office/drawing/2014/main" id="{CB84B865-4B9B-E437-5680-B384A42AC9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85225">
            <a:off x="6169487" y="3432504"/>
            <a:ext cx="652621" cy="1415856"/>
          </a:xfrm>
          <a:prstGeom prst="rect">
            <a:avLst/>
          </a:prstGeom>
        </p:spPr>
      </p:pic>
      <p:sp>
        <p:nvSpPr>
          <p:cNvPr id="45" name="Bogen 44">
            <a:extLst>
              <a:ext uri="{FF2B5EF4-FFF2-40B4-BE49-F238E27FC236}">
                <a16:creationId xmlns:a16="http://schemas.microsoft.com/office/drawing/2014/main" id="{EB87F63C-36CC-ECFA-CBC4-D708F88568A2}"/>
              </a:ext>
            </a:extLst>
          </p:cNvPr>
          <p:cNvSpPr/>
          <p:nvPr/>
        </p:nvSpPr>
        <p:spPr>
          <a:xfrm>
            <a:off x="2355634" y="1807885"/>
            <a:ext cx="1022109" cy="1697929"/>
          </a:xfrm>
          <a:prstGeom prst="arc">
            <a:avLst/>
          </a:prstGeom>
          <a:ln w="47625">
            <a:solidFill>
              <a:srgbClr val="95AFC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D13D2BD4-C16B-B91D-3253-89C5247DA4FF}"/>
              </a:ext>
            </a:extLst>
          </p:cNvPr>
          <p:cNvSpPr txBox="1"/>
          <p:nvPr/>
        </p:nvSpPr>
        <p:spPr>
          <a:xfrm>
            <a:off x="2886369" y="2641145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>
                <a:solidFill>
                  <a:srgbClr val="95B1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Isolement</a:t>
            </a:r>
            <a:endParaRPr lang="de-CH" sz="2400" dirty="0">
              <a:solidFill>
                <a:srgbClr val="95B1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Bogen 46">
            <a:extLst>
              <a:ext uri="{FF2B5EF4-FFF2-40B4-BE49-F238E27FC236}">
                <a16:creationId xmlns:a16="http://schemas.microsoft.com/office/drawing/2014/main" id="{702DFAD9-13B7-6F89-DF5F-A0D64349D3AD}"/>
              </a:ext>
            </a:extLst>
          </p:cNvPr>
          <p:cNvSpPr/>
          <p:nvPr/>
        </p:nvSpPr>
        <p:spPr>
          <a:xfrm>
            <a:off x="3042354" y="3120733"/>
            <a:ext cx="1022109" cy="1697929"/>
          </a:xfrm>
          <a:prstGeom prst="arc">
            <a:avLst/>
          </a:prstGeom>
          <a:ln w="47625">
            <a:solidFill>
              <a:srgbClr val="95AFC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D3E654A5-249B-70D3-C5B1-3C71D40999E4}"/>
              </a:ext>
            </a:extLst>
          </p:cNvPr>
          <p:cNvSpPr txBox="1"/>
          <p:nvPr/>
        </p:nvSpPr>
        <p:spPr>
          <a:xfrm>
            <a:off x="2526495" y="3916051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>
                <a:solidFill>
                  <a:srgbClr val="95B1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Absence de protection</a:t>
            </a:r>
          </a:p>
        </p:txBody>
      </p:sp>
      <p:sp>
        <p:nvSpPr>
          <p:cNvPr id="49" name="Bogen 48">
            <a:extLst>
              <a:ext uri="{FF2B5EF4-FFF2-40B4-BE49-F238E27FC236}">
                <a16:creationId xmlns:a16="http://schemas.microsoft.com/office/drawing/2014/main" id="{911207F8-38BD-0966-119F-F2C5E6B69528}"/>
              </a:ext>
            </a:extLst>
          </p:cNvPr>
          <p:cNvSpPr/>
          <p:nvPr/>
        </p:nvSpPr>
        <p:spPr>
          <a:xfrm>
            <a:off x="3508035" y="4410455"/>
            <a:ext cx="1022109" cy="1697929"/>
          </a:xfrm>
          <a:prstGeom prst="arc">
            <a:avLst>
              <a:gd name="adj1" fmla="val 12793028"/>
              <a:gd name="adj2" fmla="val 16076369"/>
            </a:avLst>
          </a:prstGeom>
          <a:ln w="47625">
            <a:solidFill>
              <a:srgbClr val="95AFC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0F4E11B3-0433-39D2-1247-365DCDEB9A6B}"/>
              </a:ext>
            </a:extLst>
          </p:cNvPr>
          <p:cNvSpPr txBox="1"/>
          <p:nvPr/>
        </p:nvSpPr>
        <p:spPr>
          <a:xfrm>
            <a:off x="4074340" y="5216704"/>
            <a:ext cx="19143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>
                <a:solidFill>
                  <a:srgbClr val="95B1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Exploitation,</a:t>
            </a:r>
          </a:p>
          <a:p>
            <a:r>
              <a:rPr lang="de-CH" sz="2400" dirty="0">
                <a:solidFill>
                  <a:srgbClr val="95B1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Abus</a:t>
            </a:r>
          </a:p>
        </p:txBody>
      </p:sp>
      <p:sp>
        <p:nvSpPr>
          <p:cNvPr id="51" name="Bogen 50">
            <a:extLst>
              <a:ext uri="{FF2B5EF4-FFF2-40B4-BE49-F238E27FC236}">
                <a16:creationId xmlns:a16="http://schemas.microsoft.com/office/drawing/2014/main" id="{473B874D-0704-9216-95C4-0622A856832C}"/>
              </a:ext>
            </a:extLst>
          </p:cNvPr>
          <p:cNvSpPr/>
          <p:nvPr/>
        </p:nvSpPr>
        <p:spPr>
          <a:xfrm>
            <a:off x="3647721" y="4427433"/>
            <a:ext cx="1022109" cy="1697929"/>
          </a:xfrm>
          <a:prstGeom prst="arc">
            <a:avLst/>
          </a:prstGeom>
          <a:ln w="47625">
            <a:solidFill>
              <a:srgbClr val="95AFC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67B0C53B-F3E2-DBD0-5143-DD205972825F}"/>
              </a:ext>
            </a:extLst>
          </p:cNvPr>
          <p:cNvSpPr txBox="1"/>
          <p:nvPr/>
        </p:nvSpPr>
        <p:spPr>
          <a:xfrm>
            <a:off x="2321896" y="5240591"/>
            <a:ext cx="1571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CH" sz="2400" dirty="0" err="1">
                <a:solidFill>
                  <a:srgbClr val="95B1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  <a:endParaRPr lang="de-CH" sz="2400" dirty="0">
              <a:solidFill>
                <a:srgbClr val="95B1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84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 animBg="1"/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>
            <a:extLst>
              <a:ext uri="{FF2B5EF4-FFF2-40B4-BE49-F238E27FC236}">
                <a16:creationId xmlns:a16="http://schemas.microsoft.com/office/drawing/2014/main" id="{432125F9-08FD-1BC2-B796-DA49BCC5E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01568" rIns="91440" bIns="5078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958A7AC9-AA18-3451-7B46-362D0779BE80}"/>
              </a:ext>
            </a:extLst>
          </p:cNvPr>
          <p:cNvSpPr txBox="1"/>
          <p:nvPr/>
        </p:nvSpPr>
        <p:spPr>
          <a:xfrm>
            <a:off x="5510121" y="1238462"/>
            <a:ext cx="3098284" cy="1200329"/>
          </a:xfrm>
          <a:prstGeom prst="rect">
            <a:avLst/>
          </a:prstGeom>
          <a:solidFill>
            <a:srgbClr val="95AFC9">
              <a:alpha val="24000"/>
            </a:srgbClr>
          </a:solidFill>
        </p:spPr>
        <p:txBody>
          <a:bodyPr wrap="none" rtlCol="0">
            <a:spAutoFit/>
          </a:bodyPr>
          <a:lstStyle/>
          <a:p>
            <a:r>
              <a:rPr lang="de-CH" sz="2400" dirty="0"/>
              <a:t>1981+2013 : révision </a:t>
            </a:r>
          </a:p>
          <a:p>
            <a:r>
              <a:rPr lang="de-CH" sz="2400" dirty="0"/>
              <a:t>du Code </a:t>
            </a:r>
            <a:r>
              <a:rPr lang="de-CH" sz="2400" dirty="0" err="1"/>
              <a:t>civil</a:t>
            </a:r>
            <a:r>
              <a:rPr lang="de-CH" sz="2400" dirty="0"/>
              <a:t>,</a:t>
            </a:r>
          </a:p>
          <a:p>
            <a:r>
              <a:rPr lang="de-CH" sz="2400" dirty="0"/>
              <a:t>la conséquence 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D2853615-FCBF-ACC5-E7B3-8E2F58DBA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249382"/>
            <a:ext cx="8702040" cy="931718"/>
          </a:xfrm>
        </p:spPr>
        <p:txBody>
          <a:bodyPr>
            <a:noAutofit/>
          </a:bodyPr>
          <a:lstStyle/>
          <a:p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Quel était et quel est le </a:t>
            </a:r>
            <a:r>
              <a:rPr kumimoji="0" lang="de-CH" altLang="de-DE" b="0" i="0" u="none" strike="noStrike" cap="none" normalizeH="0" baseline="0" dirty="0" err="1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cadre</a:t>
            </a:r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social et légal ?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Grafik 12" descr="Ein Bild, das Logo, Grafiken, Screenshot, Symbol enthält.&#10;&#10;Automatisch generierte Beschreibung">
            <a:extLst>
              <a:ext uri="{FF2B5EF4-FFF2-40B4-BE49-F238E27FC236}">
                <a16:creationId xmlns:a16="http://schemas.microsoft.com/office/drawing/2014/main" id="{1D16BF35-9015-90B4-F3D8-01B4894909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459" y="4174976"/>
            <a:ext cx="679863" cy="1474958"/>
          </a:xfrm>
          <a:prstGeom prst="rect">
            <a:avLst/>
          </a:prstGeom>
        </p:spPr>
      </p:pic>
      <p:pic>
        <p:nvPicPr>
          <p:cNvPr id="16" name="Grafik 15" descr="Ein Bild, das Logo, Grafiken, Symbol, Schrift enthält.&#10;&#10;Automatisch generierte Beschreibung">
            <a:extLst>
              <a:ext uri="{FF2B5EF4-FFF2-40B4-BE49-F238E27FC236}">
                <a16:creationId xmlns:a16="http://schemas.microsoft.com/office/drawing/2014/main" id="{5A019979-B4CB-90C0-0ACB-B8416019E9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76" y="4794100"/>
            <a:ext cx="782639" cy="1697929"/>
          </a:xfrm>
          <a:prstGeom prst="rect">
            <a:avLst/>
          </a:prstGeom>
        </p:spPr>
      </p:pic>
      <p:pic>
        <p:nvPicPr>
          <p:cNvPr id="21" name="Grafik 20" descr="Ein Bild, das Logo, Grafiken, Symbol, Schrift enthält.&#10;&#10;Automatisch generierte Beschreibung">
            <a:extLst>
              <a:ext uri="{FF2B5EF4-FFF2-40B4-BE49-F238E27FC236}">
                <a16:creationId xmlns:a16="http://schemas.microsoft.com/office/drawing/2014/main" id="{8285C81D-BDEB-0C3E-9268-A23CF3F420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018" y="2369750"/>
            <a:ext cx="782639" cy="1697929"/>
          </a:xfrm>
          <a:prstGeom prst="rect">
            <a:avLst/>
          </a:prstGeom>
        </p:spPr>
      </p:pic>
      <p:pic>
        <p:nvPicPr>
          <p:cNvPr id="22" name="Grafik 21" descr="Ein Bild, das Logo, Grafiken, Symbol, Schrift enthält.&#10;&#10;Automatisch generierte Beschreibung">
            <a:extLst>
              <a:ext uri="{FF2B5EF4-FFF2-40B4-BE49-F238E27FC236}">
                <a16:creationId xmlns:a16="http://schemas.microsoft.com/office/drawing/2014/main" id="{655A2742-C0C9-9EF1-698F-F55D28B07A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95" y="2957819"/>
            <a:ext cx="782639" cy="1697929"/>
          </a:xfrm>
          <a:prstGeom prst="rect">
            <a:avLst/>
          </a:prstGeom>
        </p:spPr>
      </p:pic>
      <p:sp>
        <p:nvSpPr>
          <p:cNvPr id="45" name="Bogen 44">
            <a:extLst>
              <a:ext uri="{FF2B5EF4-FFF2-40B4-BE49-F238E27FC236}">
                <a16:creationId xmlns:a16="http://schemas.microsoft.com/office/drawing/2014/main" id="{EB87F63C-36CC-ECFA-CBC4-D708F88568A2}"/>
              </a:ext>
            </a:extLst>
          </p:cNvPr>
          <p:cNvSpPr/>
          <p:nvPr/>
        </p:nvSpPr>
        <p:spPr>
          <a:xfrm>
            <a:off x="2355634" y="1922185"/>
            <a:ext cx="1022109" cy="1697929"/>
          </a:xfrm>
          <a:prstGeom prst="arc">
            <a:avLst/>
          </a:prstGeom>
          <a:ln w="47625">
            <a:solidFill>
              <a:srgbClr val="95AFC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D13D2BD4-C16B-B91D-3253-89C5247DA4FF}"/>
              </a:ext>
            </a:extLst>
          </p:cNvPr>
          <p:cNvSpPr txBox="1"/>
          <p:nvPr/>
        </p:nvSpPr>
        <p:spPr>
          <a:xfrm>
            <a:off x="2886369" y="2755445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>
                <a:solidFill>
                  <a:srgbClr val="95B1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Isolement</a:t>
            </a:r>
            <a:endParaRPr lang="de-CH" sz="2400" dirty="0">
              <a:solidFill>
                <a:srgbClr val="95B1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Bogen 46">
            <a:extLst>
              <a:ext uri="{FF2B5EF4-FFF2-40B4-BE49-F238E27FC236}">
                <a16:creationId xmlns:a16="http://schemas.microsoft.com/office/drawing/2014/main" id="{702DFAD9-13B7-6F89-DF5F-A0D64349D3AD}"/>
              </a:ext>
            </a:extLst>
          </p:cNvPr>
          <p:cNvSpPr/>
          <p:nvPr/>
        </p:nvSpPr>
        <p:spPr>
          <a:xfrm>
            <a:off x="3042354" y="3235033"/>
            <a:ext cx="1022109" cy="1697929"/>
          </a:xfrm>
          <a:prstGeom prst="arc">
            <a:avLst/>
          </a:prstGeom>
          <a:ln w="47625">
            <a:solidFill>
              <a:srgbClr val="95AFC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D3E654A5-249B-70D3-C5B1-3C71D40999E4}"/>
              </a:ext>
            </a:extLst>
          </p:cNvPr>
          <p:cNvSpPr txBox="1"/>
          <p:nvPr/>
        </p:nvSpPr>
        <p:spPr>
          <a:xfrm>
            <a:off x="2985161" y="4045705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>
                <a:solidFill>
                  <a:srgbClr val="95B1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Absence de protection</a:t>
            </a:r>
          </a:p>
        </p:txBody>
      </p:sp>
      <p:sp>
        <p:nvSpPr>
          <p:cNvPr id="49" name="Bogen 48">
            <a:extLst>
              <a:ext uri="{FF2B5EF4-FFF2-40B4-BE49-F238E27FC236}">
                <a16:creationId xmlns:a16="http://schemas.microsoft.com/office/drawing/2014/main" id="{911207F8-38BD-0966-119F-F2C5E6B69528}"/>
              </a:ext>
            </a:extLst>
          </p:cNvPr>
          <p:cNvSpPr/>
          <p:nvPr/>
        </p:nvSpPr>
        <p:spPr>
          <a:xfrm>
            <a:off x="3508035" y="4524755"/>
            <a:ext cx="1022109" cy="1697929"/>
          </a:xfrm>
          <a:prstGeom prst="arc">
            <a:avLst>
              <a:gd name="adj1" fmla="val 12793028"/>
              <a:gd name="adj2" fmla="val 16076369"/>
            </a:avLst>
          </a:prstGeom>
          <a:ln w="47625">
            <a:solidFill>
              <a:srgbClr val="95AFC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0F4E11B3-0433-39D2-1247-365DCDEB9A6B}"/>
              </a:ext>
            </a:extLst>
          </p:cNvPr>
          <p:cNvSpPr txBox="1"/>
          <p:nvPr/>
        </p:nvSpPr>
        <p:spPr>
          <a:xfrm>
            <a:off x="4074340" y="5331004"/>
            <a:ext cx="19143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>
                <a:solidFill>
                  <a:srgbClr val="95B1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Exploitation,</a:t>
            </a:r>
          </a:p>
          <a:p>
            <a:r>
              <a:rPr lang="de-CH" sz="2400" dirty="0">
                <a:solidFill>
                  <a:srgbClr val="95B1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Abus</a:t>
            </a:r>
          </a:p>
        </p:txBody>
      </p:sp>
      <p:sp>
        <p:nvSpPr>
          <p:cNvPr id="51" name="Bogen 50">
            <a:extLst>
              <a:ext uri="{FF2B5EF4-FFF2-40B4-BE49-F238E27FC236}">
                <a16:creationId xmlns:a16="http://schemas.microsoft.com/office/drawing/2014/main" id="{473B874D-0704-9216-95C4-0622A856832C}"/>
              </a:ext>
            </a:extLst>
          </p:cNvPr>
          <p:cNvSpPr/>
          <p:nvPr/>
        </p:nvSpPr>
        <p:spPr>
          <a:xfrm>
            <a:off x="3647721" y="4541733"/>
            <a:ext cx="1022109" cy="1697929"/>
          </a:xfrm>
          <a:prstGeom prst="arc">
            <a:avLst/>
          </a:prstGeom>
          <a:ln w="47625">
            <a:solidFill>
              <a:srgbClr val="95AFC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67B0C53B-F3E2-DBD0-5143-DD205972825F}"/>
              </a:ext>
            </a:extLst>
          </p:cNvPr>
          <p:cNvSpPr txBox="1"/>
          <p:nvPr/>
        </p:nvSpPr>
        <p:spPr>
          <a:xfrm>
            <a:off x="2487775" y="5094090"/>
            <a:ext cx="1571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CH" sz="2400" dirty="0" err="1">
                <a:solidFill>
                  <a:srgbClr val="95B1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  <a:endParaRPr lang="de-CH" sz="2400" dirty="0">
              <a:solidFill>
                <a:srgbClr val="95B1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A20DF15-C4CF-F278-2F6C-8B1310B166BA}"/>
              </a:ext>
            </a:extLst>
          </p:cNvPr>
          <p:cNvSpPr txBox="1"/>
          <p:nvPr/>
        </p:nvSpPr>
        <p:spPr>
          <a:xfrm>
            <a:off x="4545064" y="2859838"/>
            <a:ext cx="17490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CH" sz="2400" dirty="0">
                <a:solidFill>
                  <a:srgbClr val="759CE9"/>
                </a:solidFill>
              </a:rPr>
              <a:t>Supervision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1758786-B3AB-F3FD-2343-E5FCA4BC489E}"/>
              </a:ext>
            </a:extLst>
          </p:cNvPr>
          <p:cNvSpPr txBox="1"/>
          <p:nvPr/>
        </p:nvSpPr>
        <p:spPr>
          <a:xfrm>
            <a:off x="5674310" y="3360160"/>
            <a:ext cx="30982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400" dirty="0" err="1">
                <a:solidFill>
                  <a:srgbClr val="759CE9"/>
                </a:solidFill>
              </a:rPr>
              <a:t>Possibilité</a:t>
            </a:r>
            <a:r>
              <a:rPr lang="de-CH" sz="2400" dirty="0">
                <a:solidFill>
                  <a:srgbClr val="759CE9"/>
                </a:solidFill>
              </a:rPr>
              <a:t> </a:t>
            </a:r>
          </a:p>
          <a:p>
            <a:pPr algn="ctr"/>
            <a:r>
              <a:rPr lang="de-CH" sz="2400" dirty="0">
                <a:solidFill>
                  <a:srgbClr val="759CE9"/>
                </a:solidFill>
              </a:rPr>
              <a:t>de </a:t>
            </a:r>
            <a:r>
              <a:rPr lang="de-CH" sz="2400" dirty="0" err="1">
                <a:solidFill>
                  <a:srgbClr val="759CE9"/>
                </a:solidFill>
              </a:rPr>
              <a:t>plainte</a:t>
            </a:r>
            <a:r>
              <a:rPr lang="de-CH" sz="2400" dirty="0">
                <a:solidFill>
                  <a:srgbClr val="759CE9"/>
                </a:solidFill>
              </a:rPr>
              <a:t>, </a:t>
            </a:r>
          </a:p>
          <a:p>
            <a:pPr algn="ctr"/>
            <a:r>
              <a:rPr lang="de-CH" sz="2400" dirty="0">
                <a:solidFill>
                  <a:srgbClr val="759CE9"/>
                </a:solidFill>
              </a:rPr>
              <a:t>de </a:t>
            </a:r>
            <a:r>
              <a:rPr lang="de-CH" sz="2400" dirty="0" err="1">
                <a:solidFill>
                  <a:srgbClr val="759CE9"/>
                </a:solidFill>
              </a:rPr>
              <a:t>recours</a:t>
            </a:r>
            <a:endParaRPr lang="de-CH" sz="2400" dirty="0">
              <a:solidFill>
                <a:srgbClr val="759CE9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6F1DA66-3F0E-9786-F2DE-D7B7FE62BE53}"/>
              </a:ext>
            </a:extLst>
          </p:cNvPr>
          <p:cNvSpPr txBox="1"/>
          <p:nvPr/>
        </p:nvSpPr>
        <p:spPr>
          <a:xfrm>
            <a:off x="5988647" y="4955590"/>
            <a:ext cx="22427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2400" dirty="0">
                <a:solidFill>
                  <a:srgbClr val="759CE9"/>
                </a:solidFill>
              </a:rPr>
              <a:t>Prise de </a:t>
            </a:r>
          </a:p>
          <a:p>
            <a:pPr algn="ctr"/>
            <a:r>
              <a:rPr lang="de-CH" sz="2400" dirty="0" err="1">
                <a:solidFill>
                  <a:srgbClr val="759CE9"/>
                </a:solidFill>
              </a:rPr>
              <a:t>décision</a:t>
            </a:r>
            <a:r>
              <a:rPr lang="de-CH" sz="2400" dirty="0">
                <a:solidFill>
                  <a:srgbClr val="759CE9"/>
                </a:solidFill>
              </a:rPr>
              <a:t> </a:t>
            </a:r>
          </a:p>
          <a:p>
            <a:pPr algn="ctr"/>
            <a:r>
              <a:rPr lang="de-CH" sz="2400" dirty="0" err="1">
                <a:solidFill>
                  <a:srgbClr val="759CE9"/>
                </a:solidFill>
              </a:rPr>
              <a:t>professionnelle</a:t>
            </a:r>
            <a:endParaRPr lang="de-CH" sz="2400" dirty="0">
              <a:solidFill>
                <a:srgbClr val="759CE9"/>
              </a:solidFill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0F142EF0-C9F5-14C0-B0CB-5B06768B4D36}"/>
              </a:ext>
            </a:extLst>
          </p:cNvPr>
          <p:cNvCxnSpPr/>
          <p:nvPr/>
        </p:nvCxnSpPr>
        <p:spPr>
          <a:xfrm flipV="1">
            <a:off x="2781300" y="2707820"/>
            <a:ext cx="1475585" cy="479588"/>
          </a:xfrm>
          <a:prstGeom prst="line">
            <a:avLst/>
          </a:prstGeom>
          <a:ln w="63500">
            <a:solidFill>
              <a:srgbClr val="759CE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E3D84A73-138D-8870-ED21-EA3B95B811D3}"/>
              </a:ext>
            </a:extLst>
          </p:cNvPr>
          <p:cNvCxnSpPr/>
          <p:nvPr/>
        </p:nvCxnSpPr>
        <p:spPr>
          <a:xfrm flipV="1">
            <a:off x="3275598" y="4021460"/>
            <a:ext cx="1475585" cy="479588"/>
          </a:xfrm>
          <a:prstGeom prst="line">
            <a:avLst/>
          </a:prstGeom>
          <a:ln w="63500">
            <a:solidFill>
              <a:srgbClr val="759CE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8D4F10A7-2230-F9EA-91F9-3CE1A9AAA503}"/>
              </a:ext>
            </a:extLst>
          </p:cNvPr>
          <p:cNvCxnSpPr/>
          <p:nvPr/>
        </p:nvCxnSpPr>
        <p:spPr>
          <a:xfrm flipV="1">
            <a:off x="4198725" y="5540551"/>
            <a:ext cx="1475585" cy="479588"/>
          </a:xfrm>
          <a:prstGeom prst="line">
            <a:avLst/>
          </a:prstGeom>
          <a:ln w="63500">
            <a:solidFill>
              <a:srgbClr val="759CE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703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>
            <a:extLst>
              <a:ext uri="{FF2B5EF4-FFF2-40B4-BE49-F238E27FC236}">
                <a16:creationId xmlns:a16="http://schemas.microsoft.com/office/drawing/2014/main" id="{432125F9-08FD-1BC2-B796-DA49BCC5E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01568" rIns="91440" bIns="5078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D2853615-FCBF-ACC5-E7B3-8E2F58DBA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249382"/>
            <a:ext cx="8702040" cy="931718"/>
          </a:xfrm>
        </p:spPr>
        <p:txBody>
          <a:bodyPr>
            <a:noAutofit/>
          </a:bodyPr>
          <a:lstStyle/>
          <a:p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Quel était et quel est le </a:t>
            </a:r>
            <a:r>
              <a:rPr kumimoji="0" lang="de-CH" altLang="de-DE" b="0" i="0" u="none" strike="noStrike" cap="none" normalizeH="0" baseline="0" dirty="0" err="1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cadre</a:t>
            </a:r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social et légal ?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157229C-87B1-6065-370C-209F52F681C0}"/>
              </a:ext>
            </a:extLst>
          </p:cNvPr>
          <p:cNvGrpSpPr/>
          <p:nvPr/>
        </p:nvGrpSpPr>
        <p:grpSpPr>
          <a:xfrm>
            <a:off x="651995" y="1181100"/>
            <a:ext cx="7227230" cy="3146611"/>
            <a:chOff x="499595" y="1922185"/>
            <a:chExt cx="9490985" cy="4642314"/>
          </a:xfrm>
        </p:grpSpPr>
        <p:pic>
          <p:nvPicPr>
            <p:cNvPr id="13" name="Grafik 12" descr="Ein Bild, das Logo, Grafiken, Screenshot, Symbol enthält.&#10;&#10;Automatisch generierte Beschreibung">
              <a:extLst>
                <a:ext uri="{FF2B5EF4-FFF2-40B4-BE49-F238E27FC236}">
                  <a16:creationId xmlns:a16="http://schemas.microsoft.com/office/drawing/2014/main" id="{1D16BF35-9015-90B4-F3D8-01B4894909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7459" y="4174976"/>
              <a:ext cx="679863" cy="1474958"/>
            </a:xfrm>
            <a:prstGeom prst="rect">
              <a:avLst/>
            </a:prstGeom>
          </p:spPr>
        </p:pic>
        <p:pic>
          <p:nvPicPr>
            <p:cNvPr id="16" name="Grafik 15" descr="Ein Bild, das Logo, Grafiken, Symbol, Schrift enthält.&#10;&#10;Automatisch generierte Beschreibung">
              <a:extLst>
                <a:ext uri="{FF2B5EF4-FFF2-40B4-BE49-F238E27FC236}">
                  <a16:creationId xmlns:a16="http://schemas.microsoft.com/office/drawing/2014/main" id="{5A019979-B4CB-90C0-0ACB-B8416019E9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076" y="4794100"/>
              <a:ext cx="782639" cy="1697929"/>
            </a:xfrm>
            <a:prstGeom prst="rect">
              <a:avLst/>
            </a:prstGeom>
          </p:spPr>
        </p:pic>
        <p:pic>
          <p:nvPicPr>
            <p:cNvPr id="21" name="Grafik 20" descr="Ein Bild, das Logo, Grafiken, Symbol, Schrift enthält.&#10;&#10;Automatisch generierte Beschreibung">
              <a:extLst>
                <a:ext uri="{FF2B5EF4-FFF2-40B4-BE49-F238E27FC236}">
                  <a16:creationId xmlns:a16="http://schemas.microsoft.com/office/drawing/2014/main" id="{8285C81D-BDEB-0C3E-9268-A23CF3F420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8018" y="2369750"/>
              <a:ext cx="782639" cy="1697929"/>
            </a:xfrm>
            <a:prstGeom prst="rect">
              <a:avLst/>
            </a:prstGeom>
          </p:spPr>
        </p:pic>
        <p:pic>
          <p:nvPicPr>
            <p:cNvPr id="22" name="Grafik 21" descr="Ein Bild, das Logo, Grafiken, Symbol, Schrift enthält.&#10;&#10;Automatisch generierte Beschreibung">
              <a:extLst>
                <a:ext uri="{FF2B5EF4-FFF2-40B4-BE49-F238E27FC236}">
                  <a16:creationId xmlns:a16="http://schemas.microsoft.com/office/drawing/2014/main" id="{655A2742-C0C9-9EF1-698F-F55D28B07A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595" y="2957819"/>
              <a:ext cx="782639" cy="1697929"/>
            </a:xfrm>
            <a:prstGeom prst="rect">
              <a:avLst/>
            </a:prstGeom>
          </p:spPr>
        </p:pic>
        <p:sp>
          <p:nvSpPr>
            <p:cNvPr id="45" name="Bogen 44">
              <a:extLst>
                <a:ext uri="{FF2B5EF4-FFF2-40B4-BE49-F238E27FC236}">
                  <a16:creationId xmlns:a16="http://schemas.microsoft.com/office/drawing/2014/main" id="{EB87F63C-36CC-ECFA-CBC4-D708F88568A2}"/>
                </a:ext>
              </a:extLst>
            </p:cNvPr>
            <p:cNvSpPr/>
            <p:nvPr/>
          </p:nvSpPr>
          <p:spPr>
            <a:xfrm>
              <a:off x="2355634" y="1922185"/>
              <a:ext cx="1022109" cy="1697929"/>
            </a:xfrm>
            <a:prstGeom prst="arc">
              <a:avLst/>
            </a:prstGeom>
            <a:ln w="47625">
              <a:solidFill>
                <a:srgbClr val="95AFC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D13D2BD4-C16B-B91D-3253-89C5247DA4FF}"/>
                </a:ext>
              </a:extLst>
            </p:cNvPr>
            <p:cNvSpPr txBox="1"/>
            <p:nvPr/>
          </p:nvSpPr>
          <p:spPr>
            <a:xfrm>
              <a:off x="2886369" y="2755445"/>
              <a:ext cx="1996061" cy="6811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2400" dirty="0" err="1">
                  <a:solidFill>
                    <a:srgbClr val="95B1C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Isolement</a:t>
              </a:r>
              <a:endParaRPr lang="de-CH" sz="2400" dirty="0">
                <a:solidFill>
                  <a:srgbClr val="95B1C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Bogen 46">
              <a:extLst>
                <a:ext uri="{FF2B5EF4-FFF2-40B4-BE49-F238E27FC236}">
                  <a16:creationId xmlns:a16="http://schemas.microsoft.com/office/drawing/2014/main" id="{702DFAD9-13B7-6F89-DF5F-A0D64349D3AD}"/>
                </a:ext>
              </a:extLst>
            </p:cNvPr>
            <p:cNvSpPr/>
            <p:nvPr/>
          </p:nvSpPr>
          <p:spPr>
            <a:xfrm>
              <a:off x="3042354" y="3235033"/>
              <a:ext cx="1022109" cy="1697929"/>
            </a:xfrm>
            <a:prstGeom prst="arc">
              <a:avLst/>
            </a:prstGeom>
            <a:ln w="47625">
              <a:solidFill>
                <a:srgbClr val="95AFC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48" name="Textfeld 47">
              <a:extLst>
                <a:ext uri="{FF2B5EF4-FFF2-40B4-BE49-F238E27FC236}">
                  <a16:creationId xmlns:a16="http://schemas.microsoft.com/office/drawing/2014/main" id="{D3E654A5-249B-70D3-C5B1-3C71D40999E4}"/>
                </a:ext>
              </a:extLst>
            </p:cNvPr>
            <p:cNvSpPr txBox="1"/>
            <p:nvPr/>
          </p:nvSpPr>
          <p:spPr>
            <a:xfrm>
              <a:off x="2985161" y="4045705"/>
              <a:ext cx="22397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2400" dirty="0">
                  <a:solidFill>
                    <a:srgbClr val="95B1C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Absence de protection</a:t>
              </a:r>
            </a:p>
          </p:txBody>
        </p:sp>
        <p:sp>
          <p:nvSpPr>
            <p:cNvPr id="49" name="Bogen 48">
              <a:extLst>
                <a:ext uri="{FF2B5EF4-FFF2-40B4-BE49-F238E27FC236}">
                  <a16:creationId xmlns:a16="http://schemas.microsoft.com/office/drawing/2014/main" id="{911207F8-38BD-0966-119F-F2C5E6B69528}"/>
                </a:ext>
              </a:extLst>
            </p:cNvPr>
            <p:cNvSpPr/>
            <p:nvPr/>
          </p:nvSpPr>
          <p:spPr>
            <a:xfrm>
              <a:off x="3508035" y="4524755"/>
              <a:ext cx="1022109" cy="1697929"/>
            </a:xfrm>
            <a:prstGeom prst="arc">
              <a:avLst>
                <a:gd name="adj1" fmla="val 12793028"/>
                <a:gd name="adj2" fmla="val 16076369"/>
              </a:avLst>
            </a:prstGeom>
            <a:ln w="47625">
              <a:solidFill>
                <a:srgbClr val="95AFC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0F4E11B3-0433-39D2-1247-365DCDEB9A6B}"/>
                </a:ext>
              </a:extLst>
            </p:cNvPr>
            <p:cNvSpPr txBox="1"/>
            <p:nvPr/>
          </p:nvSpPr>
          <p:spPr>
            <a:xfrm>
              <a:off x="4074340" y="5331004"/>
              <a:ext cx="191430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2400" dirty="0">
                  <a:solidFill>
                    <a:srgbClr val="95B1C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Exploitation,</a:t>
              </a:r>
            </a:p>
            <a:p>
              <a:r>
                <a:rPr lang="de-CH" sz="2400" dirty="0">
                  <a:solidFill>
                    <a:srgbClr val="95B1C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Abus</a:t>
              </a:r>
            </a:p>
          </p:txBody>
        </p:sp>
        <p:sp>
          <p:nvSpPr>
            <p:cNvPr id="51" name="Bogen 50">
              <a:extLst>
                <a:ext uri="{FF2B5EF4-FFF2-40B4-BE49-F238E27FC236}">
                  <a16:creationId xmlns:a16="http://schemas.microsoft.com/office/drawing/2014/main" id="{473B874D-0704-9216-95C4-0622A856832C}"/>
                </a:ext>
              </a:extLst>
            </p:cNvPr>
            <p:cNvSpPr/>
            <p:nvPr/>
          </p:nvSpPr>
          <p:spPr>
            <a:xfrm>
              <a:off x="3647721" y="4541733"/>
              <a:ext cx="1022109" cy="1697929"/>
            </a:xfrm>
            <a:prstGeom prst="arc">
              <a:avLst/>
            </a:prstGeom>
            <a:ln w="47625">
              <a:solidFill>
                <a:srgbClr val="95AFC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52" name="Textfeld 51">
              <a:extLst>
                <a:ext uri="{FF2B5EF4-FFF2-40B4-BE49-F238E27FC236}">
                  <a16:creationId xmlns:a16="http://schemas.microsoft.com/office/drawing/2014/main" id="{67B0C53B-F3E2-DBD0-5143-DD205972825F}"/>
                </a:ext>
              </a:extLst>
            </p:cNvPr>
            <p:cNvSpPr txBox="1"/>
            <p:nvPr/>
          </p:nvSpPr>
          <p:spPr>
            <a:xfrm>
              <a:off x="2178219" y="5004223"/>
              <a:ext cx="2063424" cy="6811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CH" sz="2400" dirty="0" err="1">
                  <a:solidFill>
                    <a:srgbClr val="95B1C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Protection</a:t>
              </a:r>
              <a:endParaRPr lang="de-CH" sz="2400" dirty="0">
                <a:solidFill>
                  <a:srgbClr val="95B1C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CA20DF15-C4CF-F278-2F6C-8B1310B166BA}"/>
                </a:ext>
              </a:extLst>
            </p:cNvPr>
            <p:cNvSpPr txBox="1"/>
            <p:nvPr/>
          </p:nvSpPr>
          <p:spPr>
            <a:xfrm>
              <a:off x="6435901" y="2770525"/>
              <a:ext cx="1280415" cy="461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CH" sz="2400" dirty="0">
                  <a:solidFill>
                    <a:srgbClr val="759CE9"/>
                  </a:solidFill>
                </a:rPr>
                <a:t>Supervision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76F1DA66-3F0E-9786-F2DE-D7B7FE62BE53}"/>
                </a:ext>
              </a:extLst>
            </p:cNvPr>
            <p:cNvSpPr txBox="1"/>
            <p:nvPr/>
          </p:nvSpPr>
          <p:spPr>
            <a:xfrm>
              <a:off x="6703837" y="5338498"/>
              <a:ext cx="3286743" cy="12260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2400" dirty="0">
                  <a:solidFill>
                    <a:srgbClr val="759CE9"/>
                  </a:solidFill>
                </a:rPr>
                <a:t>Prise de </a:t>
              </a:r>
              <a:r>
                <a:rPr lang="de-CH" sz="2400" dirty="0" err="1">
                  <a:solidFill>
                    <a:srgbClr val="759CE9"/>
                  </a:solidFill>
                </a:rPr>
                <a:t>décision</a:t>
              </a:r>
              <a:r>
                <a:rPr lang="de-CH" sz="2400" dirty="0">
                  <a:solidFill>
                    <a:srgbClr val="759CE9"/>
                  </a:solidFill>
                </a:rPr>
                <a:t> </a:t>
              </a:r>
            </a:p>
            <a:p>
              <a:r>
                <a:rPr lang="de-CH" sz="2400" dirty="0" err="1">
                  <a:solidFill>
                    <a:srgbClr val="759CE9"/>
                  </a:solidFill>
                </a:rPr>
                <a:t>professionnelle</a:t>
              </a:r>
              <a:endParaRPr lang="de-CH" sz="2400" dirty="0">
                <a:solidFill>
                  <a:srgbClr val="759CE9"/>
                </a:solidFill>
              </a:endParaRPr>
            </a:p>
          </p:txBody>
        </p:sp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0F142EF0-C9F5-14C0-B0CB-5B06768B4D36}"/>
                </a:ext>
              </a:extLst>
            </p:cNvPr>
            <p:cNvCxnSpPr/>
            <p:nvPr/>
          </p:nvCxnSpPr>
          <p:spPr>
            <a:xfrm flipV="1">
              <a:off x="2849841" y="2788756"/>
              <a:ext cx="1475585" cy="479588"/>
            </a:xfrm>
            <a:prstGeom prst="line">
              <a:avLst/>
            </a:prstGeom>
            <a:ln w="63500">
              <a:solidFill>
                <a:srgbClr val="759CE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E3D84A73-138D-8870-ED21-EA3B95B811D3}"/>
                </a:ext>
              </a:extLst>
            </p:cNvPr>
            <p:cNvCxnSpPr/>
            <p:nvPr/>
          </p:nvCxnSpPr>
          <p:spPr>
            <a:xfrm flipV="1">
              <a:off x="3480993" y="4162410"/>
              <a:ext cx="1475585" cy="479588"/>
            </a:xfrm>
            <a:prstGeom prst="line">
              <a:avLst/>
            </a:prstGeom>
            <a:ln w="63500">
              <a:solidFill>
                <a:srgbClr val="759CE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8D4F10A7-2230-F9EA-91F9-3CE1A9AAA5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58031" y="5588836"/>
              <a:ext cx="2110370" cy="667804"/>
            </a:xfrm>
            <a:prstGeom prst="line">
              <a:avLst/>
            </a:prstGeom>
            <a:ln w="63500">
              <a:solidFill>
                <a:srgbClr val="759CE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feld 6">
            <a:extLst>
              <a:ext uri="{FF2B5EF4-FFF2-40B4-BE49-F238E27FC236}">
                <a16:creationId xmlns:a16="http://schemas.microsoft.com/office/drawing/2014/main" id="{5A857680-8EF7-98AC-509F-FC57C327D4F7}"/>
              </a:ext>
            </a:extLst>
          </p:cNvPr>
          <p:cNvSpPr txBox="1"/>
          <p:nvPr/>
        </p:nvSpPr>
        <p:spPr>
          <a:xfrm>
            <a:off x="1930240" y="4748804"/>
            <a:ext cx="6636057" cy="1754326"/>
          </a:xfrm>
          <a:prstGeom prst="rect">
            <a:avLst/>
          </a:prstGeom>
          <a:solidFill>
            <a:srgbClr val="95B1CB">
              <a:alpha val="45882"/>
            </a:srgbClr>
          </a:solidFill>
        </p:spPr>
        <p:txBody>
          <a:bodyPr wrap="square" rtlCol="0">
            <a:spAutoFit/>
          </a:bodyPr>
          <a:lstStyle/>
          <a:p>
            <a:r>
              <a:rPr lang="de-CH" dirty="0"/>
              <a:t>... </a:t>
            </a:r>
            <a:r>
              <a:rPr lang="de-CH" dirty="0" err="1"/>
              <a:t>mais</a:t>
            </a:r>
            <a:r>
              <a:rPr lang="de-CH" dirty="0"/>
              <a:t> </a:t>
            </a:r>
            <a:r>
              <a:rPr lang="de-CH" dirty="0" err="1"/>
              <a:t>est</a:t>
            </a:r>
            <a:r>
              <a:rPr lang="de-CH" dirty="0"/>
              <a:t> resté </a:t>
            </a:r>
            <a:r>
              <a:rPr lang="de-CH" dirty="0" err="1"/>
              <a:t>dans</a:t>
            </a:r>
            <a:r>
              <a:rPr lang="de-CH" dirty="0"/>
              <a:t> </a:t>
            </a:r>
            <a:r>
              <a:rPr lang="de-CH" dirty="0" err="1"/>
              <a:t>l'ombre</a:t>
            </a:r>
            <a:r>
              <a:rPr lang="de-CH" dirty="0"/>
              <a:t>, le sort des </a:t>
            </a:r>
            <a:r>
              <a:rPr lang="de-CH" dirty="0" err="1"/>
              <a:t>personnes</a:t>
            </a:r>
            <a:r>
              <a:rPr lang="de-CH" dirty="0"/>
              <a:t> </a:t>
            </a:r>
            <a:r>
              <a:rPr lang="de-CH" dirty="0" err="1"/>
              <a:t>concernées</a:t>
            </a:r>
            <a:r>
              <a:rPr lang="de-CH" dirty="0"/>
              <a:t>.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</p:txBody>
      </p:sp>
      <p:pic>
        <p:nvPicPr>
          <p:cNvPr id="20" name="Grafik 19" descr="Ein Bild, das Menschliches Gesicht, Person, Kleidung, Mann enthält.&#10;&#10;Automatisch generierte Beschreibung">
            <a:extLst>
              <a:ext uri="{FF2B5EF4-FFF2-40B4-BE49-F238E27FC236}">
                <a16:creationId xmlns:a16="http://schemas.microsoft.com/office/drawing/2014/main" id="{2C98257E-B83D-F275-3B10-8E90840C8E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615" y="5199642"/>
            <a:ext cx="1133737" cy="1133737"/>
          </a:xfrm>
          <a:prstGeom prst="rect">
            <a:avLst/>
          </a:prstGeom>
        </p:spPr>
      </p:pic>
      <p:pic>
        <p:nvPicPr>
          <p:cNvPr id="24" name="Grafik 23" descr="Ein Bild, das Menschliches Gesicht, Person, Kleidung, Kinn enthält.&#10;&#10;Automatisch generierte Beschreibung">
            <a:extLst>
              <a:ext uri="{FF2B5EF4-FFF2-40B4-BE49-F238E27FC236}">
                <a16:creationId xmlns:a16="http://schemas.microsoft.com/office/drawing/2014/main" id="{E931DD1D-28F3-496B-0DBE-C84E4FA307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088" y="5193532"/>
            <a:ext cx="1133737" cy="1133737"/>
          </a:xfrm>
          <a:prstGeom prst="rect">
            <a:avLst/>
          </a:prstGeom>
        </p:spPr>
      </p:pic>
      <p:pic>
        <p:nvPicPr>
          <p:cNvPr id="26" name="Grafik 25" descr="Ein Bild, das Kleidung, Menschliches Gesicht, Person, Brille enthält.&#10;&#10;Automatisch generierte Beschreibung">
            <a:extLst>
              <a:ext uri="{FF2B5EF4-FFF2-40B4-BE49-F238E27FC236}">
                <a16:creationId xmlns:a16="http://schemas.microsoft.com/office/drawing/2014/main" id="{8A5CD187-CADA-4D48-E2A4-F669341D7A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803" y="5193532"/>
            <a:ext cx="1133737" cy="1133737"/>
          </a:xfrm>
          <a:prstGeom prst="rect">
            <a:avLst/>
          </a:prstGeom>
        </p:spPr>
      </p:pic>
      <p:pic>
        <p:nvPicPr>
          <p:cNvPr id="28" name="Grafik 27" descr="Ein Bild, das Menschliches Gesicht, Kleidung, Person, Porträt enthält.&#10;&#10;Automatisch generierte Beschreibung">
            <a:extLst>
              <a:ext uri="{FF2B5EF4-FFF2-40B4-BE49-F238E27FC236}">
                <a16:creationId xmlns:a16="http://schemas.microsoft.com/office/drawing/2014/main" id="{62AD85FD-AA61-A123-9B68-948E24A121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465" y="5197607"/>
            <a:ext cx="1133737" cy="1133737"/>
          </a:xfrm>
          <a:prstGeom prst="rect">
            <a:avLst/>
          </a:prstGeom>
        </p:spPr>
      </p:pic>
      <p:pic>
        <p:nvPicPr>
          <p:cNvPr id="30" name="Grafik 29" descr="Ein Bild, das Menschliches Gesicht, Kleidung, Person, Mann enthält.&#10;&#10;Automatisch generierte Beschreibung">
            <a:extLst>
              <a:ext uri="{FF2B5EF4-FFF2-40B4-BE49-F238E27FC236}">
                <a16:creationId xmlns:a16="http://schemas.microsoft.com/office/drawing/2014/main" id="{A4BB2AAE-112D-2F3D-5D31-964BBC670F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597" y="5193532"/>
            <a:ext cx="1133737" cy="1133737"/>
          </a:xfrm>
          <a:prstGeom prst="rect">
            <a:avLst/>
          </a:prstGeom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id="{B35447FF-AFE4-B549-2644-E058FE4F0770}"/>
              </a:ext>
            </a:extLst>
          </p:cNvPr>
          <p:cNvSpPr txBox="1"/>
          <p:nvPr/>
        </p:nvSpPr>
        <p:spPr>
          <a:xfrm>
            <a:off x="6053553" y="2137430"/>
            <a:ext cx="30982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 err="1">
                <a:solidFill>
                  <a:srgbClr val="759CE9"/>
                </a:solidFill>
              </a:rPr>
              <a:t>Possibilité</a:t>
            </a:r>
            <a:r>
              <a:rPr lang="de-CH" sz="2400" dirty="0">
                <a:solidFill>
                  <a:srgbClr val="759CE9"/>
                </a:solidFill>
              </a:rPr>
              <a:t> de </a:t>
            </a:r>
          </a:p>
          <a:p>
            <a:r>
              <a:rPr lang="de-CH" sz="2400" dirty="0" err="1">
                <a:solidFill>
                  <a:srgbClr val="759CE9"/>
                </a:solidFill>
              </a:rPr>
              <a:t>plainte</a:t>
            </a:r>
            <a:r>
              <a:rPr lang="de-CH" sz="2400" dirty="0">
                <a:solidFill>
                  <a:srgbClr val="759CE9"/>
                </a:solidFill>
              </a:rPr>
              <a:t>, de </a:t>
            </a:r>
          </a:p>
          <a:p>
            <a:r>
              <a:rPr lang="de-CH" sz="2400" dirty="0" err="1">
                <a:solidFill>
                  <a:srgbClr val="759CE9"/>
                </a:solidFill>
              </a:rPr>
              <a:t>recours</a:t>
            </a:r>
            <a:r>
              <a:rPr lang="de-CH" sz="2400" dirty="0">
                <a:solidFill>
                  <a:srgbClr val="759CE9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490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5FFF47-1C0D-8C70-3A66-5878A729A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" y="333498"/>
            <a:ext cx="8702040" cy="931718"/>
          </a:xfrm>
        </p:spPr>
        <p:txBody>
          <a:bodyPr>
            <a:noAutofit/>
          </a:bodyPr>
          <a:lstStyle/>
          <a:p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Quel était et quel est le </a:t>
            </a:r>
            <a:r>
              <a:rPr kumimoji="0" lang="de-CH" altLang="de-DE" b="0" i="0" u="none" strike="noStrike" cap="none" normalizeH="0" baseline="0" dirty="0" err="1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cadre</a:t>
            </a:r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social et légal ?</a:t>
            </a:r>
            <a:br>
              <a:rPr kumimoji="0" lang="de-CH" altLang="de-DE" b="0" i="0" u="none" strike="noStrike" cap="none" normalizeH="0" baseline="0" dirty="0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432125F9-08FD-1BC2-B796-DA49BCC5E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01568" rIns="91440" bIns="5078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CB5321D-9378-931B-EAD5-DA8D4435A658}"/>
              </a:ext>
            </a:extLst>
          </p:cNvPr>
          <p:cNvSpPr txBox="1"/>
          <p:nvPr/>
        </p:nvSpPr>
        <p:spPr>
          <a:xfrm>
            <a:off x="688571" y="995732"/>
            <a:ext cx="8112978" cy="2031325"/>
          </a:xfrm>
          <a:prstGeom prst="rect">
            <a:avLst/>
          </a:prstGeom>
          <a:solidFill>
            <a:srgbClr val="EFD8B8"/>
          </a:solidFill>
        </p:spPr>
        <p:txBody>
          <a:bodyPr wrap="square" rtlCol="0">
            <a:spAutoFit/>
          </a:bodyPr>
          <a:lstStyle/>
          <a:p>
            <a:r>
              <a:rPr lang="de-CH" dirty="0"/>
              <a:t>La Suisse est passée d'un État national à un État social : </a:t>
            </a:r>
            <a:br>
              <a:rPr lang="de-CH" dirty="0"/>
            </a:b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Dès</a:t>
            </a:r>
            <a:r>
              <a:rPr lang="de-CH" dirty="0"/>
              <a:t> le 19e </a:t>
            </a:r>
            <a:r>
              <a:rPr lang="de-CH" dirty="0" err="1"/>
              <a:t>siècle</a:t>
            </a:r>
            <a:r>
              <a:rPr lang="de-CH" dirty="0"/>
              <a:t> : </a:t>
            </a:r>
            <a:r>
              <a:rPr lang="de-CH" dirty="0" err="1"/>
              <a:t>politique</a:t>
            </a:r>
            <a:r>
              <a:rPr lang="de-CH" dirty="0"/>
              <a:t> de </a:t>
            </a:r>
            <a:r>
              <a:rPr lang="de-CH" dirty="0" err="1"/>
              <a:t>lutte</a:t>
            </a:r>
            <a:r>
              <a:rPr lang="de-CH" dirty="0"/>
              <a:t> contre la pauvreté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Puis</a:t>
            </a:r>
            <a:r>
              <a:rPr lang="de-CH" dirty="0"/>
              <a:t> prévention </a:t>
            </a:r>
            <a:r>
              <a:rPr lang="de-CH" dirty="0" err="1"/>
              <a:t>autour</a:t>
            </a:r>
            <a:r>
              <a:rPr lang="de-CH" dirty="0"/>
              <a:t> des </a:t>
            </a:r>
            <a:r>
              <a:rPr lang="de-CH" dirty="0" err="1"/>
              <a:t>problèmes</a:t>
            </a:r>
            <a:r>
              <a:rPr lang="de-CH" dirty="0"/>
              <a:t> </a:t>
            </a:r>
            <a:r>
              <a:rPr lang="de-CH" dirty="0" err="1"/>
              <a:t>d’hygiène</a:t>
            </a:r>
            <a:r>
              <a:rPr lang="de-CH" dirty="0"/>
              <a:t> et de </a:t>
            </a:r>
            <a:r>
              <a:rPr lang="de-CH" dirty="0" err="1"/>
              <a:t>santé</a:t>
            </a:r>
            <a:r>
              <a:rPr lang="de-CH" dirty="0"/>
              <a:t> publique : lutte contre </a:t>
            </a:r>
            <a:r>
              <a:rPr lang="de-CH" dirty="0" err="1"/>
              <a:t>l'alcoolisme</a:t>
            </a:r>
            <a:r>
              <a:rPr lang="de-CH" dirty="0"/>
              <a:t>, endiguement des </a:t>
            </a:r>
            <a:r>
              <a:rPr lang="de-CH" dirty="0" err="1"/>
              <a:t>maladies</a:t>
            </a:r>
            <a:r>
              <a:rPr lang="de-CH" dirty="0"/>
              <a:t>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Depuis</a:t>
            </a:r>
            <a:r>
              <a:rPr lang="de-CH" dirty="0"/>
              <a:t> les années 1930, </a:t>
            </a:r>
            <a:r>
              <a:rPr lang="de-CH" dirty="0" err="1"/>
              <a:t>contenir</a:t>
            </a:r>
            <a:r>
              <a:rPr lang="de-CH" dirty="0"/>
              <a:t> les </a:t>
            </a:r>
            <a:r>
              <a:rPr lang="de-CH" dirty="0" err="1"/>
              <a:t>mouvements</a:t>
            </a:r>
            <a:r>
              <a:rPr lang="de-CH" dirty="0"/>
              <a:t> de </a:t>
            </a:r>
            <a:r>
              <a:rPr lang="de-CH" dirty="0" err="1"/>
              <a:t>jeunesse</a:t>
            </a:r>
            <a:r>
              <a:rPr lang="de-CH" dirty="0"/>
              <a:t> et/</a:t>
            </a:r>
            <a:r>
              <a:rPr lang="de-CH" dirty="0" err="1"/>
              <a:t>ou</a:t>
            </a:r>
            <a:r>
              <a:rPr lang="de-CH" dirty="0"/>
              <a:t> les </a:t>
            </a:r>
            <a:r>
              <a:rPr lang="de-CH" dirty="0" err="1"/>
              <a:t>comportements</a:t>
            </a:r>
            <a:r>
              <a:rPr lang="de-CH" dirty="0"/>
              <a:t> </a:t>
            </a:r>
            <a:r>
              <a:rPr lang="de-CH" dirty="0" err="1"/>
              <a:t>jugés</a:t>
            </a:r>
            <a:r>
              <a:rPr lang="de-CH" dirty="0"/>
              <a:t> non-</a:t>
            </a:r>
            <a:r>
              <a:rPr lang="de-CH" dirty="0" err="1"/>
              <a:t>conformes</a:t>
            </a:r>
            <a:r>
              <a:rPr lang="de-CH" dirty="0"/>
              <a:t> </a:t>
            </a:r>
            <a:r>
              <a:rPr lang="de-CH" dirty="0" err="1"/>
              <a:t>aux</a:t>
            </a:r>
            <a:r>
              <a:rPr lang="de-CH" dirty="0"/>
              <a:t> </a:t>
            </a:r>
            <a:r>
              <a:rPr lang="de-CH" dirty="0" err="1"/>
              <a:t>valeurs</a:t>
            </a:r>
            <a:r>
              <a:rPr lang="de-CH" dirty="0"/>
              <a:t> </a:t>
            </a:r>
            <a:r>
              <a:rPr lang="de-CH" dirty="0" err="1"/>
              <a:t>traditionnelles</a:t>
            </a:r>
            <a:endParaRPr lang="de-CH" dirty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77A0DE11-7E3E-5675-1D55-8CF446BB0C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71" y="3223432"/>
            <a:ext cx="8112978" cy="462741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FE6CC8CA-54E1-963B-9D3C-55D0A128DC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1942" y="3708000"/>
            <a:ext cx="8000345" cy="178335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9509BCC-BA26-62A4-0948-7F7A5B9818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1942" y="3708001"/>
            <a:ext cx="8000347" cy="2220942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4851903E-4A42-95EB-B943-023D203B14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71942" y="3708001"/>
            <a:ext cx="8000346" cy="255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501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>
            <a:extLst>
              <a:ext uri="{FF2B5EF4-FFF2-40B4-BE49-F238E27FC236}">
                <a16:creationId xmlns:a16="http://schemas.microsoft.com/office/drawing/2014/main" id="{432125F9-08FD-1BC2-B796-DA49BCC5E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01568" rIns="91440" bIns="5078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8FBC92B-0322-635C-930F-A9183AF2C568}"/>
              </a:ext>
            </a:extLst>
          </p:cNvPr>
          <p:cNvSpPr txBox="1"/>
          <p:nvPr/>
        </p:nvSpPr>
        <p:spPr>
          <a:xfrm>
            <a:off x="1996440" y="1975166"/>
            <a:ext cx="6614160" cy="646331"/>
          </a:xfrm>
          <a:prstGeom prst="rect">
            <a:avLst/>
          </a:prstGeom>
          <a:solidFill>
            <a:srgbClr val="DCBE8C"/>
          </a:solidFill>
        </p:spPr>
        <p:txBody>
          <a:bodyPr wrap="square" rtlCol="0">
            <a:spAutoFit/>
          </a:bodyPr>
          <a:lstStyle/>
          <a:p>
            <a:r>
              <a:rPr lang="de-CH" dirty="0"/>
              <a:t>… </a:t>
            </a:r>
            <a:r>
              <a:rPr lang="de-CH" dirty="0" err="1"/>
              <a:t>puis</a:t>
            </a:r>
            <a:r>
              <a:rPr lang="de-CH" dirty="0"/>
              <a:t> </a:t>
            </a:r>
            <a:r>
              <a:rPr lang="de-CH" dirty="0" err="1"/>
              <a:t>est</a:t>
            </a:r>
            <a:r>
              <a:rPr lang="de-CH" dirty="0"/>
              <a:t> de plus en plus </a:t>
            </a:r>
            <a:r>
              <a:rPr lang="de-CH" dirty="0" err="1"/>
              <a:t>préventive</a:t>
            </a:r>
            <a:r>
              <a:rPr lang="de-CH" dirty="0"/>
              <a:t> pour </a:t>
            </a:r>
            <a:r>
              <a:rPr lang="de-CH" dirty="0" err="1"/>
              <a:t>anticiper</a:t>
            </a:r>
            <a:r>
              <a:rPr lang="de-CH" dirty="0"/>
              <a:t> les situations de détresse, les </a:t>
            </a:r>
            <a:r>
              <a:rPr lang="de-CH" dirty="0" err="1"/>
              <a:t>abus</a:t>
            </a:r>
            <a:r>
              <a:rPr lang="de-CH" dirty="0"/>
              <a:t>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537CAA0-4A39-E622-68A7-352F3E7CC4FA}"/>
              </a:ext>
            </a:extLst>
          </p:cNvPr>
          <p:cNvSpPr/>
          <p:nvPr/>
        </p:nvSpPr>
        <p:spPr>
          <a:xfrm rot="19196033">
            <a:off x="605621" y="3445984"/>
            <a:ext cx="1338707" cy="307777"/>
          </a:xfrm>
          <a:prstGeom prst="rect">
            <a:avLst/>
          </a:prstGeom>
          <a:solidFill>
            <a:srgbClr val="EFD8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9335081-33DC-D6B1-634F-209B9F5727C8}"/>
              </a:ext>
            </a:extLst>
          </p:cNvPr>
          <p:cNvSpPr txBox="1"/>
          <p:nvPr/>
        </p:nvSpPr>
        <p:spPr>
          <a:xfrm rot="19092876">
            <a:off x="825969" y="3458292"/>
            <a:ext cx="791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Politique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C89B9BB-80B5-A885-6A1F-6D0764DE62BB}"/>
              </a:ext>
            </a:extLst>
          </p:cNvPr>
          <p:cNvSpPr txBox="1"/>
          <p:nvPr/>
        </p:nvSpPr>
        <p:spPr>
          <a:xfrm>
            <a:off x="389781" y="1293127"/>
            <a:ext cx="7592169" cy="646331"/>
          </a:xfrm>
          <a:prstGeom prst="rect">
            <a:avLst/>
          </a:prstGeom>
          <a:solidFill>
            <a:srgbClr val="EFD8B8"/>
          </a:solidFill>
        </p:spPr>
        <p:txBody>
          <a:bodyPr wrap="square" rtlCol="0">
            <a:spAutoFit/>
          </a:bodyPr>
          <a:lstStyle/>
          <a:p>
            <a:r>
              <a:rPr lang="de-CH" dirty="0"/>
              <a:t>La Confédération a réagi en légiférant </a:t>
            </a:r>
            <a:br>
              <a:rPr lang="de-CH" dirty="0"/>
            </a:br>
            <a:r>
              <a:rPr lang="de-CH" dirty="0"/>
              <a:t>pour remédier à des situations d'urgence, à des </a:t>
            </a:r>
            <a:r>
              <a:rPr lang="de-CH" dirty="0" err="1"/>
              <a:t>abus</a:t>
            </a:r>
            <a:r>
              <a:rPr lang="de-CH" dirty="0"/>
              <a:t>…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EADB91C-B602-0168-811D-FB2D1C7B1152}"/>
              </a:ext>
            </a:extLst>
          </p:cNvPr>
          <p:cNvSpPr txBox="1"/>
          <p:nvPr/>
        </p:nvSpPr>
        <p:spPr>
          <a:xfrm rot="19092876">
            <a:off x="621370" y="4733877"/>
            <a:ext cx="1307217" cy="369332"/>
          </a:xfrm>
          <a:prstGeom prst="rect">
            <a:avLst/>
          </a:prstGeom>
          <a:solidFill>
            <a:srgbClr val="D9E0EC"/>
          </a:solidFill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   Société     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F53A2575-846A-7FBA-BF6B-4D0724E05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249382"/>
            <a:ext cx="8702040" cy="931718"/>
          </a:xfrm>
        </p:spPr>
        <p:txBody>
          <a:bodyPr>
            <a:noAutofit/>
          </a:bodyPr>
          <a:lstStyle/>
          <a:p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Quel était et quel est le </a:t>
            </a:r>
            <a:r>
              <a:rPr kumimoji="0" lang="de-CH" altLang="de-DE" b="0" i="0" u="none" strike="noStrike" cap="none" normalizeH="0" baseline="0" dirty="0" err="1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cadre</a:t>
            </a:r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social et légal ?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30C675B-EFFD-74EA-ED56-65A10509E0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1545" t="28783"/>
          <a:stretch/>
        </p:blipFill>
        <p:spPr>
          <a:xfrm>
            <a:off x="1996440" y="3781308"/>
            <a:ext cx="6709645" cy="224399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9D0773D-1794-C692-F2FC-A83BFCE181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96440" y="2873310"/>
            <a:ext cx="6709645" cy="1176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89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/>
      <p:bldP spid="15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>
            <a:extLst>
              <a:ext uri="{FF2B5EF4-FFF2-40B4-BE49-F238E27FC236}">
                <a16:creationId xmlns:a16="http://schemas.microsoft.com/office/drawing/2014/main" id="{432125F9-08FD-1BC2-B796-DA49BCC5E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01568" rIns="91440" bIns="5078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33D1686-20E7-D174-09B0-F35DA5705DB7}"/>
              </a:ext>
            </a:extLst>
          </p:cNvPr>
          <p:cNvSpPr txBox="1"/>
          <p:nvPr/>
        </p:nvSpPr>
        <p:spPr>
          <a:xfrm>
            <a:off x="442736" y="1158060"/>
            <a:ext cx="5209449" cy="369332"/>
          </a:xfrm>
          <a:prstGeom prst="rect">
            <a:avLst/>
          </a:prstGeom>
          <a:solidFill>
            <a:srgbClr val="EFD8B8"/>
          </a:solidFill>
        </p:spPr>
        <p:txBody>
          <a:bodyPr wrap="square" rtlCol="0">
            <a:spAutoFit/>
          </a:bodyPr>
          <a:lstStyle/>
          <a:p>
            <a:r>
              <a:rPr lang="de-CH" dirty="0"/>
              <a:t>Dispositions légales au niveau fédéral</a:t>
            </a:r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F84F9B4C-9A53-ADC5-97FC-E0871B492457}"/>
              </a:ext>
            </a:extLst>
          </p:cNvPr>
          <p:cNvGrpSpPr/>
          <p:nvPr/>
        </p:nvGrpSpPr>
        <p:grpSpPr>
          <a:xfrm>
            <a:off x="442735" y="2742985"/>
            <a:ext cx="2395715" cy="1892823"/>
            <a:chOff x="442735" y="2742985"/>
            <a:chExt cx="2395715" cy="1892823"/>
          </a:xfrm>
          <a:solidFill>
            <a:srgbClr val="FACF2A"/>
          </a:solidFill>
        </p:grpSpPr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9925A45B-714B-2832-46C7-A1FA5F038DEE}"/>
                </a:ext>
              </a:extLst>
            </p:cNvPr>
            <p:cNvSpPr txBox="1"/>
            <p:nvPr/>
          </p:nvSpPr>
          <p:spPr>
            <a:xfrm>
              <a:off x="442735" y="3158480"/>
              <a:ext cx="2395715" cy="1477328"/>
            </a:xfrm>
            <a:prstGeom prst="rect">
              <a:avLst/>
            </a:prstGeom>
            <a:solidFill>
              <a:srgbClr val="DCBE8C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CH" dirty="0"/>
                <a:t>1912</a:t>
              </a:r>
            </a:p>
            <a:p>
              <a:r>
                <a:rPr lang="de-CH" dirty="0"/>
                <a:t>Code civil (CCS) :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de-CH" dirty="0"/>
                <a:t>Intervention dans la famille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de-CH" dirty="0" err="1"/>
                <a:t>Tutelle</a:t>
              </a:r>
              <a:r>
                <a:rPr lang="de-CH" dirty="0"/>
                <a:t> générale </a:t>
              </a:r>
            </a:p>
          </p:txBody>
        </p: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8B3F013F-7685-FBA3-822D-E7D233E406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14475" y="2742985"/>
              <a:ext cx="384066" cy="411075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2CE42600-B70C-1657-0919-BF2FB8800789}"/>
              </a:ext>
            </a:extLst>
          </p:cNvPr>
          <p:cNvGrpSpPr/>
          <p:nvPr/>
        </p:nvGrpSpPr>
        <p:grpSpPr>
          <a:xfrm>
            <a:off x="892264" y="2742985"/>
            <a:ext cx="2789997" cy="3506956"/>
            <a:chOff x="949414" y="2742985"/>
            <a:chExt cx="2789997" cy="3506956"/>
          </a:xfrm>
          <a:solidFill>
            <a:srgbClr val="DCBE8C"/>
          </a:solidFill>
        </p:grpSpPr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70786FAE-DF0B-E9D8-ED96-A4785808B259}"/>
                </a:ext>
              </a:extLst>
            </p:cNvPr>
            <p:cNvSpPr txBox="1"/>
            <p:nvPr/>
          </p:nvSpPr>
          <p:spPr>
            <a:xfrm>
              <a:off x="949414" y="4772613"/>
              <a:ext cx="2658604" cy="147732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CH" dirty="0"/>
                <a:t>1942</a:t>
              </a:r>
            </a:p>
            <a:p>
              <a:r>
                <a:rPr lang="de-CH" dirty="0"/>
                <a:t>Code pénal (CPS)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de-CH" dirty="0"/>
                <a:t>Droit pénal des mineurs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de-CH" dirty="0"/>
                <a:t>Mesures autres que les sanctions</a:t>
              </a:r>
            </a:p>
          </p:txBody>
        </p: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31D7C154-6C7D-1822-D5AD-1DE0B6F0F2A6}"/>
                </a:ext>
              </a:extLst>
            </p:cNvPr>
            <p:cNvGrpSpPr/>
            <p:nvPr/>
          </p:nvGrpSpPr>
          <p:grpSpPr>
            <a:xfrm>
              <a:off x="3019425" y="2742985"/>
              <a:ext cx="719986" cy="2029628"/>
              <a:chOff x="3019425" y="2742985"/>
              <a:chExt cx="719986" cy="2029628"/>
            </a:xfrm>
            <a:grpFill/>
          </p:grpSpPr>
          <p:cxnSp>
            <p:nvCxnSpPr>
              <p:cNvPr id="29" name="Gerader Verbinder 28">
                <a:extLst>
                  <a:ext uri="{FF2B5EF4-FFF2-40B4-BE49-F238E27FC236}">
                    <a16:creationId xmlns:a16="http://schemas.microsoft.com/office/drawing/2014/main" id="{7BBB641E-A966-19F2-927E-A62D9EB6887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476625" y="2742985"/>
                <a:ext cx="262786" cy="27644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r Verbinder 30">
                <a:extLst>
                  <a:ext uri="{FF2B5EF4-FFF2-40B4-BE49-F238E27FC236}">
                    <a16:creationId xmlns:a16="http://schemas.microsoft.com/office/drawing/2014/main" id="{962606B8-2360-5B3D-DD57-85CD7FEFBD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28950" y="3024188"/>
                <a:ext cx="447675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Gerader Verbinder 32">
                <a:extLst>
                  <a:ext uri="{FF2B5EF4-FFF2-40B4-BE49-F238E27FC236}">
                    <a16:creationId xmlns:a16="http://schemas.microsoft.com/office/drawing/2014/main" id="{C9F6E656-52B6-4DC1-396E-F8D4BF1B88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19425" y="3019425"/>
                <a:ext cx="0" cy="17531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8FBBDA84-7E2E-8279-C752-970A37B7B800}"/>
              </a:ext>
            </a:extLst>
          </p:cNvPr>
          <p:cNvGrpSpPr/>
          <p:nvPr/>
        </p:nvGrpSpPr>
        <p:grpSpPr>
          <a:xfrm>
            <a:off x="3166498" y="2730500"/>
            <a:ext cx="2658604" cy="1372290"/>
            <a:chOff x="3166498" y="2743200"/>
            <a:chExt cx="2658604" cy="1372290"/>
          </a:xfrm>
          <a:solidFill>
            <a:srgbClr val="DCBE8C"/>
          </a:solidFill>
        </p:grpSpPr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3B155B8A-8D61-A498-A65C-E918094947DC}"/>
                </a:ext>
              </a:extLst>
            </p:cNvPr>
            <p:cNvSpPr txBox="1"/>
            <p:nvPr/>
          </p:nvSpPr>
          <p:spPr>
            <a:xfrm>
              <a:off x="3166498" y="3192160"/>
              <a:ext cx="2658604" cy="92333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CH" dirty="0"/>
                <a:t>1978</a:t>
              </a:r>
            </a:p>
            <a:p>
              <a:r>
                <a:rPr lang="de-CH" dirty="0"/>
                <a:t>Ordonnance sur le </a:t>
              </a:r>
              <a:r>
                <a:rPr lang="de-CH" dirty="0" err="1"/>
                <a:t>placement</a:t>
              </a:r>
              <a:r>
                <a:rPr lang="de-CH" dirty="0"/>
                <a:t> </a:t>
              </a:r>
              <a:r>
                <a:rPr lang="de-CH" dirty="0" err="1"/>
                <a:t>d'enfants</a:t>
              </a:r>
              <a:endParaRPr lang="de-CH" dirty="0"/>
            </a:p>
          </p:txBody>
        </p:sp>
        <p:cxnSp>
          <p:nvCxnSpPr>
            <p:cNvPr id="40" name="Gerader Verbinder 39">
              <a:extLst>
                <a:ext uri="{FF2B5EF4-FFF2-40B4-BE49-F238E27FC236}">
                  <a16:creationId xmlns:a16="http://schemas.microsoft.com/office/drawing/2014/main" id="{A8647A40-3647-EFBD-F471-3A598F6E1F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95938" y="2743200"/>
              <a:ext cx="191448" cy="44896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999FA72F-A75E-9858-3926-A2F9E841728C}"/>
              </a:ext>
            </a:extLst>
          </p:cNvPr>
          <p:cNvGrpSpPr/>
          <p:nvPr/>
        </p:nvGrpSpPr>
        <p:grpSpPr>
          <a:xfrm>
            <a:off x="3682261" y="2730500"/>
            <a:ext cx="2658604" cy="3530861"/>
            <a:chOff x="3682261" y="2743200"/>
            <a:chExt cx="2658604" cy="3530861"/>
          </a:xfrm>
          <a:solidFill>
            <a:srgbClr val="DCBE8C"/>
          </a:solidFill>
        </p:grpSpPr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FA221205-1785-E739-1178-AEB869D28E79}"/>
                </a:ext>
              </a:extLst>
            </p:cNvPr>
            <p:cNvSpPr txBox="1"/>
            <p:nvPr/>
          </p:nvSpPr>
          <p:spPr>
            <a:xfrm>
              <a:off x="3682261" y="4796733"/>
              <a:ext cx="2658604" cy="147732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CH" dirty="0"/>
                <a:t>1981</a:t>
              </a:r>
            </a:p>
            <a:p>
              <a:r>
                <a:rPr lang="de-CH" dirty="0"/>
                <a:t>Révision du CCS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de-CH" dirty="0"/>
                <a:t>Règles relatives au </a:t>
              </a:r>
              <a:r>
                <a:rPr lang="de-CH" dirty="0" err="1"/>
                <a:t>placement</a:t>
              </a:r>
              <a:r>
                <a:rPr lang="de-CH" dirty="0"/>
                <a:t> à des </a:t>
              </a:r>
              <a:r>
                <a:rPr lang="de-CH" dirty="0" err="1"/>
                <a:t>fins</a:t>
              </a:r>
              <a:r>
                <a:rPr lang="de-CH" dirty="0"/>
                <a:t> </a:t>
              </a:r>
              <a:r>
                <a:rPr lang="de-CH" dirty="0" err="1"/>
                <a:t>d’assistance</a:t>
              </a:r>
              <a:r>
                <a:rPr lang="de-CH" dirty="0"/>
                <a:t> (PLFA)</a:t>
              </a:r>
            </a:p>
          </p:txBody>
        </p:sp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AFD78C6A-5FAB-79E1-3417-8921B5B803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00750" y="2743200"/>
              <a:ext cx="124389" cy="32007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r Verbinder 49">
              <a:extLst>
                <a:ext uri="{FF2B5EF4-FFF2-40B4-BE49-F238E27FC236}">
                  <a16:creationId xmlns:a16="http://schemas.microsoft.com/office/drawing/2014/main" id="{19B9697C-BB62-89D4-B989-169F89111CC8}"/>
                </a:ext>
              </a:extLst>
            </p:cNvPr>
            <p:cNvCxnSpPr/>
            <p:nvPr/>
          </p:nvCxnSpPr>
          <p:spPr>
            <a:xfrm flipH="1">
              <a:off x="5915024" y="3063272"/>
              <a:ext cx="85726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>
              <a:extLst>
                <a:ext uri="{FF2B5EF4-FFF2-40B4-BE49-F238E27FC236}">
                  <a16:creationId xmlns:a16="http://schemas.microsoft.com/office/drawing/2014/main" id="{A4E2CC8C-2DD2-F624-D64B-DB2002AEB616}"/>
                </a:ext>
              </a:extLst>
            </p:cNvPr>
            <p:cNvCxnSpPr>
              <a:cxnSpLocks/>
            </p:cNvCxnSpPr>
            <p:nvPr/>
          </p:nvCxnSpPr>
          <p:spPr>
            <a:xfrm>
              <a:off x="5915024" y="3063272"/>
              <a:ext cx="0" cy="1733461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6A27815E-D45E-C302-A2F4-50399B00D0D8}"/>
              </a:ext>
            </a:extLst>
          </p:cNvPr>
          <p:cNvGrpSpPr/>
          <p:nvPr/>
        </p:nvGrpSpPr>
        <p:grpSpPr>
          <a:xfrm>
            <a:off x="6042663" y="2742985"/>
            <a:ext cx="2524269" cy="1611404"/>
            <a:chOff x="6042663" y="2742985"/>
            <a:chExt cx="2524269" cy="1611404"/>
          </a:xfrm>
          <a:solidFill>
            <a:srgbClr val="DCBE8C"/>
          </a:solidFill>
        </p:grpSpPr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1D2C81CD-6C56-44A0-FB90-40BBC0F6A07A}"/>
                </a:ext>
              </a:extLst>
            </p:cNvPr>
            <p:cNvSpPr txBox="1"/>
            <p:nvPr/>
          </p:nvSpPr>
          <p:spPr>
            <a:xfrm>
              <a:off x="6042663" y="3154060"/>
              <a:ext cx="2524269" cy="120032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CH" dirty="0"/>
                <a:t>2013</a:t>
              </a:r>
            </a:p>
            <a:p>
              <a:r>
                <a:rPr lang="de-CH" dirty="0"/>
                <a:t>Révision du CCS</a:t>
              </a:r>
            </a:p>
            <a:p>
              <a:pPr marL="92075" indent="-92075">
                <a:buFont typeface="Arial" panose="020B0604020202020204" pitchFamily="34" charset="0"/>
                <a:buChar char="•"/>
              </a:pPr>
              <a:r>
                <a:rPr lang="de-CH" dirty="0"/>
                <a:t>Professionnalisation de la tutelle (KESB)</a:t>
              </a:r>
            </a:p>
          </p:txBody>
        </p:sp>
        <p:cxnSp>
          <p:nvCxnSpPr>
            <p:cNvPr id="55" name="Gerader Verbinder 54">
              <a:extLst>
                <a:ext uri="{FF2B5EF4-FFF2-40B4-BE49-F238E27FC236}">
                  <a16:creationId xmlns:a16="http://schemas.microsoft.com/office/drawing/2014/main" id="{363EB56A-1CEC-160F-0B23-96594FF680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14458" y="2742985"/>
              <a:ext cx="81767" cy="411074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itel 1">
            <a:extLst>
              <a:ext uri="{FF2B5EF4-FFF2-40B4-BE49-F238E27FC236}">
                <a16:creationId xmlns:a16="http://schemas.microsoft.com/office/drawing/2014/main" id="{15FB25FC-176A-C817-B48E-B16883AA7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249382"/>
            <a:ext cx="8702040" cy="931718"/>
          </a:xfrm>
        </p:spPr>
        <p:txBody>
          <a:bodyPr>
            <a:noAutofit/>
          </a:bodyPr>
          <a:lstStyle/>
          <a:p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Quel était et quel est le </a:t>
            </a:r>
            <a:r>
              <a:rPr kumimoji="0" lang="de-CH" altLang="de-DE" b="0" i="0" u="none" strike="noStrike" cap="none" normalizeH="0" baseline="0" dirty="0" err="1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cadre</a:t>
            </a:r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social et légal ?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1B9D0C6-1F62-1FFB-BF56-EC9A49B54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733" y="1687834"/>
            <a:ext cx="8258534" cy="1397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719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>
            <a:extLst>
              <a:ext uri="{FF2B5EF4-FFF2-40B4-BE49-F238E27FC236}">
                <a16:creationId xmlns:a16="http://schemas.microsoft.com/office/drawing/2014/main" id="{432125F9-08FD-1BC2-B796-DA49BCC5E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01568" rIns="91440" bIns="5078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3CB1F85-9AC2-353B-F968-24FEC9970EE4}"/>
              </a:ext>
            </a:extLst>
          </p:cNvPr>
          <p:cNvSpPr txBox="1"/>
          <p:nvPr/>
        </p:nvSpPr>
        <p:spPr>
          <a:xfrm>
            <a:off x="537554" y="4770120"/>
            <a:ext cx="8031480" cy="923330"/>
          </a:xfrm>
          <a:prstGeom prst="rect">
            <a:avLst/>
          </a:prstGeom>
          <a:solidFill>
            <a:srgbClr val="EFD8B8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Toutefois, le gouvernement fédéral ne peut qu'édicter des lois-cadres. </a:t>
            </a:r>
          </a:p>
          <a:p>
            <a:pPr algn="ctr"/>
            <a:r>
              <a:rPr lang="de-CH" dirty="0"/>
              <a:t>La mise en œuvre relève de la compétence des </a:t>
            </a:r>
            <a:r>
              <a:rPr lang="de-CH" dirty="0" err="1"/>
              <a:t>cantons</a:t>
            </a:r>
            <a:r>
              <a:rPr lang="de-CH" dirty="0"/>
              <a:t> </a:t>
            </a:r>
          </a:p>
          <a:p>
            <a:pPr algn="ctr"/>
            <a:r>
              <a:rPr lang="de-CH" dirty="0"/>
              <a:t>et est </a:t>
            </a:r>
            <a:r>
              <a:rPr lang="de-CH" dirty="0" err="1"/>
              <a:t>traitée</a:t>
            </a:r>
            <a:r>
              <a:rPr lang="de-CH" dirty="0"/>
              <a:t> de </a:t>
            </a:r>
            <a:r>
              <a:rPr lang="de-CH" dirty="0" err="1"/>
              <a:t>manière</a:t>
            </a:r>
            <a:r>
              <a:rPr lang="de-CH" dirty="0"/>
              <a:t> </a:t>
            </a:r>
            <a:r>
              <a:rPr lang="de-CH" dirty="0" err="1"/>
              <a:t>différente</a:t>
            </a:r>
            <a:r>
              <a:rPr lang="de-CH" dirty="0"/>
              <a:t> </a:t>
            </a:r>
            <a:r>
              <a:rPr lang="de-CH" dirty="0" err="1"/>
              <a:t>selon</a:t>
            </a:r>
            <a:r>
              <a:rPr lang="de-CH" dirty="0"/>
              <a:t> les </a:t>
            </a:r>
            <a:r>
              <a:rPr lang="de-CH" dirty="0" err="1"/>
              <a:t>autorités</a:t>
            </a:r>
            <a:r>
              <a:rPr lang="de-CH" dirty="0"/>
              <a:t> </a:t>
            </a:r>
            <a:r>
              <a:rPr lang="de-CH" dirty="0" err="1"/>
              <a:t>concernées</a:t>
            </a:r>
            <a:r>
              <a:rPr lang="de-CH" dirty="0"/>
              <a:t>. 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F9B2327A-03EC-9BA4-6C12-4553A32B0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249382"/>
            <a:ext cx="8702040" cy="931718"/>
          </a:xfrm>
        </p:spPr>
        <p:txBody>
          <a:bodyPr>
            <a:noAutofit/>
          </a:bodyPr>
          <a:lstStyle/>
          <a:p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Quel était et quel est le </a:t>
            </a:r>
            <a:r>
              <a:rPr kumimoji="0" lang="de-CH" altLang="de-DE" b="0" i="0" u="none" strike="noStrike" cap="none" normalizeH="0" baseline="0" dirty="0" err="1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cadre</a:t>
            </a:r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social et légal ?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 descr="Ein Bild, das Text, Schrift, Reihe, Screenshot enthält.&#10;&#10;Automatisch generierte Beschreibung">
            <a:extLst>
              <a:ext uri="{FF2B5EF4-FFF2-40B4-BE49-F238E27FC236}">
                <a16:creationId xmlns:a16="http://schemas.microsoft.com/office/drawing/2014/main" id="{599D53A3-E28D-DAD1-5201-670789C8E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88" y="1535898"/>
            <a:ext cx="8238146" cy="287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694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>
            <a:extLst>
              <a:ext uri="{FF2B5EF4-FFF2-40B4-BE49-F238E27FC236}">
                <a16:creationId xmlns:a16="http://schemas.microsoft.com/office/drawing/2014/main" id="{432125F9-08FD-1BC2-B796-DA49BCC5E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01568" rIns="91440" bIns="5078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C5D9E0DE-DDA1-832A-6A86-C2BDAA2F0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249382"/>
            <a:ext cx="8702040" cy="931718"/>
          </a:xfrm>
        </p:spPr>
        <p:txBody>
          <a:bodyPr>
            <a:noAutofit/>
          </a:bodyPr>
          <a:lstStyle/>
          <a:p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Quel était et quel est le </a:t>
            </a:r>
            <a:r>
              <a:rPr kumimoji="0" lang="de-CH" altLang="de-DE" b="0" i="0" u="none" strike="noStrike" cap="none" normalizeH="0" baseline="0" dirty="0" err="1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cadre</a:t>
            </a:r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social et légal ?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 descr="Ein Bild, das Text, Screenshot, Schrift, Diagramm enthält.&#10;&#10;Automatisch generierte Beschreibung">
            <a:extLst>
              <a:ext uri="{FF2B5EF4-FFF2-40B4-BE49-F238E27FC236}">
                <a16:creationId xmlns:a16="http://schemas.microsoft.com/office/drawing/2014/main" id="{1635956A-4BE4-84A9-B94F-0580DE0C50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0" y="2158419"/>
            <a:ext cx="8064500" cy="3356454"/>
          </a:xfrm>
          <a:prstGeom prst="rect">
            <a:avLst/>
          </a:prstGeom>
          <a:ln>
            <a:solidFill>
              <a:srgbClr val="DCBE8C"/>
            </a:solidFill>
          </a:ln>
        </p:spPr>
      </p:pic>
    </p:spTree>
    <p:extLst>
      <p:ext uri="{BB962C8B-B14F-4D97-AF65-F5344CB8AC3E}">
        <p14:creationId xmlns:p14="http://schemas.microsoft.com/office/powerpoint/2010/main" val="271461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586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>
            <a:extLst>
              <a:ext uri="{FF2B5EF4-FFF2-40B4-BE49-F238E27FC236}">
                <a16:creationId xmlns:a16="http://schemas.microsoft.com/office/drawing/2014/main" id="{432125F9-08FD-1BC2-B796-DA49BCC5E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01568" rIns="91440" bIns="5078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E344FD2-7AD4-32CF-ED94-8A8882A8F6F3}"/>
              </a:ext>
            </a:extLst>
          </p:cNvPr>
          <p:cNvSpPr txBox="1"/>
          <p:nvPr/>
        </p:nvSpPr>
        <p:spPr>
          <a:xfrm>
            <a:off x="1391937" y="2023520"/>
            <a:ext cx="321152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Au 19e </a:t>
            </a:r>
            <a:r>
              <a:rPr lang="de-CH" sz="2400" dirty="0" err="1"/>
              <a:t>siècle</a:t>
            </a:r>
            <a:r>
              <a:rPr lang="de-CH" sz="2400" dirty="0"/>
              <a:t>,</a:t>
            </a:r>
          </a:p>
          <a:p>
            <a:r>
              <a:rPr lang="de-CH" sz="2400" dirty="0"/>
              <a:t>pas de prise en charge </a:t>
            </a:r>
          </a:p>
          <a:p>
            <a:r>
              <a:rPr lang="de-CH" sz="2400" dirty="0"/>
              <a:t>par </a:t>
            </a:r>
            <a:r>
              <a:rPr lang="de-CH" sz="2400" dirty="0" err="1"/>
              <a:t>l'État</a:t>
            </a:r>
            <a:endParaRPr lang="de-CH" sz="2400" dirty="0"/>
          </a:p>
          <a:p>
            <a:r>
              <a:rPr lang="de-CH" sz="2400" dirty="0"/>
              <a:t>…</a:t>
            </a:r>
          </a:p>
          <a:p>
            <a:r>
              <a:rPr lang="de-CH" sz="2400" dirty="0">
                <a:solidFill>
                  <a:srgbClr val="8E96D2"/>
                </a:solidFill>
              </a:rPr>
              <a:t>si </a:t>
            </a:r>
            <a:r>
              <a:rPr lang="de-CH" sz="2400" dirty="0" err="1">
                <a:solidFill>
                  <a:srgbClr val="8E96D2"/>
                </a:solidFill>
              </a:rPr>
              <a:t>un</a:t>
            </a:r>
            <a:r>
              <a:rPr lang="de-CH" sz="2400" dirty="0">
                <a:solidFill>
                  <a:srgbClr val="8E96D2"/>
                </a:solidFill>
              </a:rPr>
              <a:t> </a:t>
            </a:r>
            <a:r>
              <a:rPr lang="de-CH" sz="2400" dirty="0" err="1">
                <a:solidFill>
                  <a:srgbClr val="8E96D2"/>
                </a:solidFill>
              </a:rPr>
              <a:t>enfant</a:t>
            </a:r>
            <a:r>
              <a:rPr lang="de-CH" sz="2400" dirty="0">
                <a:solidFill>
                  <a:srgbClr val="8E96D2"/>
                </a:solidFill>
              </a:rPr>
              <a:t> </a:t>
            </a:r>
            <a:r>
              <a:rPr lang="de-CH" sz="2400" dirty="0" err="1">
                <a:solidFill>
                  <a:srgbClr val="8E96D2"/>
                </a:solidFill>
              </a:rPr>
              <a:t>est</a:t>
            </a:r>
            <a:r>
              <a:rPr lang="de-CH" sz="2400" dirty="0">
                <a:solidFill>
                  <a:srgbClr val="8E96D2"/>
                </a:solidFill>
              </a:rPr>
              <a:t> </a:t>
            </a:r>
          </a:p>
          <a:p>
            <a:r>
              <a:rPr lang="de-CH" sz="2400" dirty="0">
                <a:solidFill>
                  <a:srgbClr val="8E96D2"/>
                </a:solidFill>
              </a:rPr>
              <a:t>malade </a:t>
            </a:r>
          </a:p>
          <a:p>
            <a:r>
              <a:rPr lang="de-CH" sz="2400" dirty="0" err="1">
                <a:solidFill>
                  <a:srgbClr val="8E96D2"/>
                </a:solidFill>
              </a:rPr>
              <a:t>ou</a:t>
            </a:r>
            <a:r>
              <a:rPr lang="de-CH" sz="2400" dirty="0">
                <a:solidFill>
                  <a:srgbClr val="8E96D2"/>
                </a:solidFill>
              </a:rPr>
              <a:t> </a:t>
            </a:r>
          </a:p>
          <a:p>
            <a:r>
              <a:rPr lang="de-CH" sz="2400" dirty="0" err="1">
                <a:solidFill>
                  <a:srgbClr val="8E96D2"/>
                </a:solidFill>
              </a:rPr>
              <a:t>maltraité</a:t>
            </a:r>
            <a:r>
              <a:rPr lang="de-CH" sz="2400" dirty="0">
                <a:solidFill>
                  <a:srgbClr val="8E96D2"/>
                </a:solidFill>
              </a:rPr>
              <a:t>.</a:t>
            </a:r>
          </a:p>
        </p:txBody>
      </p:sp>
      <p:pic>
        <p:nvPicPr>
          <p:cNvPr id="8" name="Grafik 7" descr="Ein Bild, das Logo, Grafiken, Symbol, Schrift enthält.&#10;&#10;Automatisch generierte Beschreibung">
            <a:extLst>
              <a:ext uri="{FF2B5EF4-FFF2-40B4-BE49-F238E27FC236}">
                <a16:creationId xmlns:a16="http://schemas.microsoft.com/office/drawing/2014/main" id="{DCBFA308-EAAE-144A-97D6-CDC0F3F036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449" y="1379286"/>
            <a:ext cx="782639" cy="1697929"/>
          </a:xfrm>
          <a:prstGeom prst="rect">
            <a:avLst/>
          </a:prstGeom>
        </p:spPr>
      </p:pic>
      <p:pic>
        <p:nvPicPr>
          <p:cNvPr id="15" name="Grafik 14" descr="Ein Bild, das Logo, Grafiken, Screenshot, Symbol enthält.&#10;&#10;Automatisch generierte Beschreibung">
            <a:extLst>
              <a:ext uri="{FF2B5EF4-FFF2-40B4-BE49-F238E27FC236}">
                <a16:creationId xmlns:a16="http://schemas.microsoft.com/office/drawing/2014/main" id="{DBAAFF6A-BF44-0167-DC25-13EB37D618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27877">
            <a:off x="6184645" y="3232106"/>
            <a:ext cx="679863" cy="1474958"/>
          </a:xfrm>
          <a:prstGeom prst="rect">
            <a:avLst/>
          </a:prstGeom>
        </p:spPr>
      </p:pic>
      <p:pic>
        <p:nvPicPr>
          <p:cNvPr id="16" name="Grafik 15" descr="Ein Bild, das Logo, Grafiken, Symbol, Schrift enthält.&#10;&#10;Automatisch generierte Beschreibung">
            <a:extLst>
              <a:ext uri="{FF2B5EF4-FFF2-40B4-BE49-F238E27FC236}">
                <a16:creationId xmlns:a16="http://schemas.microsoft.com/office/drawing/2014/main" id="{3FAA049D-7231-E1DB-3ABB-1146E0D8C4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186" y="2134096"/>
            <a:ext cx="782639" cy="1697929"/>
          </a:xfrm>
          <a:prstGeom prst="rect">
            <a:avLst/>
          </a:prstGeom>
        </p:spPr>
      </p:pic>
      <p:pic>
        <p:nvPicPr>
          <p:cNvPr id="17" name="Grafik 16" descr="Ein Bild, das Logo, Grafiken, Symbol, Schrift enthält.&#10;&#10;Automatisch generierte Beschreibung">
            <a:extLst>
              <a:ext uri="{FF2B5EF4-FFF2-40B4-BE49-F238E27FC236}">
                <a16:creationId xmlns:a16="http://schemas.microsoft.com/office/drawing/2014/main" id="{B561498D-57BC-C599-BBBB-6D1098C5B4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185" y="4095749"/>
            <a:ext cx="782639" cy="1697929"/>
          </a:xfrm>
          <a:prstGeom prst="rect">
            <a:avLst/>
          </a:prstGeom>
        </p:spPr>
      </p:pic>
      <p:pic>
        <p:nvPicPr>
          <p:cNvPr id="18" name="Grafik 17" descr="Ein Bild, das Logo, Grafiken, Symbol, Schrift enthält.&#10;&#10;Automatisch generierte Beschreibung">
            <a:extLst>
              <a:ext uri="{FF2B5EF4-FFF2-40B4-BE49-F238E27FC236}">
                <a16:creationId xmlns:a16="http://schemas.microsoft.com/office/drawing/2014/main" id="{6B27DA39-0F9E-CD30-0AC2-6465CAE81C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940" y="4781549"/>
            <a:ext cx="782639" cy="1697929"/>
          </a:xfrm>
          <a:prstGeom prst="rect">
            <a:avLst/>
          </a:prstGeom>
        </p:spPr>
      </p:pic>
      <p:pic>
        <p:nvPicPr>
          <p:cNvPr id="29" name="Grafik 28" descr="Ein Bild, das Logo, Grafiken, Symbol, Schrift enthält.&#10;&#10;Automatisch generierte Beschreibung">
            <a:extLst>
              <a:ext uri="{FF2B5EF4-FFF2-40B4-BE49-F238E27FC236}">
                <a16:creationId xmlns:a16="http://schemas.microsoft.com/office/drawing/2014/main" id="{131CD1D8-823B-85E0-1266-DEBE8FF368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266" y="3330666"/>
            <a:ext cx="589003" cy="1277837"/>
          </a:xfrm>
          <a:prstGeom prst="rect">
            <a:avLst/>
          </a:prstGeom>
        </p:spPr>
      </p:pic>
      <p:sp>
        <p:nvSpPr>
          <p:cNvPr id="30" name="Titel 1">
            <a:extLst>
              <a:ext uri="{FF2B5EF4-FFF2-40B4-BE49-F238E27FC236}">
                <a16:creationId xmlns:a16="http://schemas.microsoft.com/office/drawing/2014/main" id="{E958E75E-B8B8-888D-048D-AE6BA55CB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249382"/>
            <a:ext cx="8702040" cy="931718"/>
          </a:xfrm>
        </p:spPr>
        <p:txBody>
          <a:bodyPr>
            <a:noAutofit/>
          </a:bodyPr>
          <a:lstStyle/>
          <a:p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Quel était et quel est le </a:t>
            </a:r>
            <a:r>
              <a:rPr kumimoji="0" lang="de-CH" altLang="de-DE" b="0" i="0" u="none" strike="noStrike" cap="none" normalizeH="0" baseline="0" dirty="0" err="1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cadre</a:t>
            </a:r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social et légal ?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40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>
            <a:extLst>
              <a:ext uri="{FF2B5EF4-FFF2-40B4-BE49-F238E27FC236}">
                <a16:creationId xmlns:a16="http://schemas.microsoft.com/office/drawing/2014/main" id="{432125F9-08FD-1BC2-B796-DA49BCC5E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01568" rIns="91440" bIns="5078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C1268BBC-32A3-5ABA-D407-29352A1953FB}"/>
              </a:ext>
            </a:extLst>
          </p:cNvPr>
          <p:cNvCxnSpPr>
            <a:cxnSpLocks/>
          </p:cNvCxnSpPr>
          <p:nvPr/>
        </p:nvCxnSpPr>
        <p:spPr>
          <a:xfrm flipH="1">
            <a:off x="3424742" y="4019550"/>
            <a:ext cx="2294517" cy="133349"/>
          </a:xfrm>
          <a:prstGeom prst="straightConnector1">
            <a:avLst/>
          </a:prstGeom>
          <a:ln w="127000">
            <a:gradFill>
              <a:gsLst>
                <a:gs pos="0">
                  <a:srgbClr val="95B1CB">
                    <a:alpha val="26000"/>
                  </a:srgbClr>
                </a:gs>
                <a:gs pos="100000">
                  <a:srgbClr val="8E96D2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0F6F8C9A-56BB-2434-BC2C-7F8D0685CA7C}"/>
              </a:ext>
            </a:extLst>
          </p:cNvPr>
          <p:cNvSpPr txBox="1"/>
          <p:nvPr/>
        </p:nvSpPr>
        <p:spPr>
          <a:xfrm>
            <a:off x="920919" y="1645592"/>
            <a:ext cx="3435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/>
              <a:t>1912 : Code </a:t>
            </a:r>
            <a:r>
              <a:rPr lang="de-CH" sz="2400" dirty="0" err="1"/>
              <a:t>civil</a:t>
            </a:r>
            <a:r>
              <a:rPr lang="de-CH" sz="2400" dirty="0"/>
              <a:t> </a:t>
            </a:r>
            <a:r>
              <a:rPr lang="de-CH" sz="2400" dirty="0" err="1"/>
              <a:t>suisse</a:t>
            </a:r>
            <a:r>
              <a:rPr lang="de-CH" sz="2400" dirty="0"/>
              <a:t>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7D34F40-6DC8-E621-B53B-7FA973EE6534}"/>
              </a:ext>
            </a:extLst>
          </p:cNvPr>
          <p:cNvSpPr txBox="1"/>
          <p:nvPr/>
        </p:nvSpPr>
        <p:spPr>
          <a:xfrm>
            <a:off x="878404" y="2191314"/>
            <a:ext cx="25463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>
                <a:solidFill>
                  <a:srgbClr val="8E96D2"/>
                </a:solidFill>
              </a:rPr>
              <a:t>L’enfant</a:t>
            </a:r>
            <a:r>
              <a:rPr lang="de-CH" sz="2400" dirty="0">
                <a:solidFill>
                  <a:srgbClr val="8E96D2"/>
                </a:solidFill>
              </a:rPr>
              <a:t> </a:t>
            </a:r>
            <a:r>
              <a:rPr lang="de-CH" sz="2400" dirty="0" err="1">
                <a:solidFill>
                  <a:srgbClr val="8E96D2"/>
                </a:solidFill>
              </a:rPr>
              <a:t>peut</a:t>
            </a:r>
            <a:r>
              <a:rPr lang="de-CH" sz="2400" dirty="0">
                <a:solidFill>
                  <a:srgbClr val="8E96D2"/>
                </a:solidFill>
              </a:rPr>
              <a:t> </a:t>
            </a:r>
            <a:r>
              <a:rPr lang="de-CH" sz="2400" dirty="0" err="1">
                <a:solidFill>
                  <a:srgbClr val="8E96D2"/>
                </a:solidFill>
              </a:rPr>
              <a:t>être</a:t>
            </a:r>
            <a:r>
              <a:rPr lang="de-CH" sz="2400" dirty="0">
                <a:solidFill>
                  <a:srgbClr val="8E96D2"/>
                </a:solidFill>
              </a:rPr>
              <a:t> </a:t>
            </a:r>
          </a:p>
          <a:p>
            <a:r>
              <a:rPr lang="de-CH" sz="2400" dirty="0" err="1">
                <a:solidFill>
                  <a:srgbClr val="8E96D2"/>
                </a:solidFill>
              </a:rPr>
              <a:t>retiré</a:t>
            </a:r>
            <a:r>
              <a:rPr lang="de-CH" sz="2400" dirty="0">
                <a:solidFill>
                  <a:srgbClr val="8E96D2"/>
                </a:solidFill>
              </a:rPr>
              <a:t> de </a:t>
            </a:r>
            <a:r>
              <a:rPr lang="de-CH" sz="2400" dirty="0" err="1">
                <a:solidFill>
                  <a:srgbClr val="8E96D2"/>
                </a:solidFill>
              </a:rPr>
              <a:t>son</a:t>
            </a:r>
            <a:r>
              <a:rPr lang="de-CH" sz="2400" dirty="0">
                <a:solidFill>
                  <a:srgbClr val="8E96D2"/>
                </a:solidFill>
              </a:rPr>
              <a:t> </a:t>
            </a:r>
          </a:p>
          <a:p>
            <a:r>
              <a:rPr lang="de-CH" sz="2400" dirty="0" err="1">
                <a:solidFill>
                  <a:srgbClr val="8E96D2"/>
                </a:solidFill>
              </a:rPr>
              <a:t>environnement</a:t>
            </a:r>
            <a:r>
              <a:rPr lang="de-CH" sz="2400" dirty="0">
                <a:solidFill>
                  <a:srgbClr val="8E96D2"/>
                </a:solidFill>
              </a:rPr>
              <a:t> </a:t>
            </a:r>
          </a:p>
          <a:p>
            <a:r>
              <a:rPr lang="de-CH" sz="2400" dirty="0">
                <a:solidFill>
                  <a:srgbClr val="8E96D2"/>
                </a:solidFill>
              </a:rPr>
              <a:t>familial.</a:t>
            </a:r>
          </a:p>
        </p:txBody>
      </p:sp>
      <p:pic>
        <p:nvPicPr>
          <p:cNvPr id="10" name="Grafik 9" descr="Ein Bild, das Logo, Grafiken, Symbol, Schrift enthält.&#10;&#10;Automatisch generierte Beschreibung">
            <a:extLst>
              <a:ext uri="{FF2B5EF4-FFF2-40B4-BE49-F238E27FC236}">
                <a16:creationId xmlns:a16="http://schemas.microsoft.com/office/drawing/2014/main" id="{C0050674-A716-9D1D-CCBA-793276FB06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449" y="1436436"/>
            <a:ext cx="782639" cy="1697929"/>
          </a:xfrm>
          <a:prstGeom prst="rect">
            <a:avLst/>
          </a:prstGeom>
        </p:spPr>
      </p:pic>
      <p:pic>
        <p:nvPicPr>
          <p:cNvPr id="13" name="Grafik 12" descr="Ein Bild, das Logo, Grafiken, Screenshot, Symbol enthält.&#10;&#10;Automatisch generierte Beschreibung">
            <a:extLst>
              <a:ext uri="{FF2B5EF4-FFF2-40B4-BE49-F238E27FC236}">
                <a16:creationId xmlns:a16="http://schemas.microsoft.com/office/drawing/2014/main" id="{7BE1CB68-1FE3-606A-7C0C-8490575A70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27877">
            <a:off x="6184644" y="3282071"/>
            <a:ext cx="679863" cy="1474958"/>
          </a:xfrm>
          <a:prstGeom prst="rect">
            <a:avLst/>
          </a:prstGeom>
        </p:spPr>
      </p:pic>
      <p:pic>
        <p:nvPicPr>
          <p:cNvPr id="15" name="Grafik 14" descr="Ein Bild, das Logo, Grafiken, Symbol, Schrift enthält.&#10;&#10;Automatisch generierte Beschreibung">
            <a:extLst>
              <a:ext uri="{FF2B5EF4-FFF2-40B4-BE49-F238E27FC236}">
                <a16:creationId xmlns:a16="http://schemas.microsoft.com/office/drawing/2014/main" id="{6EC53612-50A5-1BBB-F2F5-5DEC442E41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186" y="2191246"/>
            <a:ext cx="782639" cy="1697929"/>
          </a:xfrm>
          <a:prstGeom prst="rect">
            <a:avLst/>
          </a:prstGeom>
        </p:spPr>
      </p:pic>
      <p:pic>
        <p:nvPicPr>
          <p:cNvPr id="16" name="Grafik 15" descr="Ein Bild, das Logo, Grafiken, Symbol, Schrift enthält.&#10;&#10;Automatisch generierte Beschreibung">
            <a:extLst>
              <a:ext uri="{FF2B5EF4-FFF2-40B4-BE49-F238E27FC236}">
                <a16:creationId xmlns:a16="http://schemas.microsoft.com/office/drawing/2014/main" id="{E067D975-AD9C-C68A-2401-AEE7CE0BC7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185" y="4152899"/>
            <a:ext cx="782639" cy="1697929"/>
          </a:xfrm>
          <a:prstGeom prst="rect">
            <a:avLst/>
          </a:prstGeom>
        </p:spPr>
      </p:pic>
      <p:pic>
        <p:nvPicPr>
          <p:cNvPr id="17" name="Grafik 16" descr="Ein Bild, das Logo, Grafiken, Symbol, Schrift enthält.&#10;&#10;Automatisch generierte Beschreibung">
            <a:extLst>
              <a:ext uri="{FF2B5EF4-FFF2-40B4-BE49-F238E27FC236}">
                <a16:creationId xmlns:a16="http://schemas.microsoft.com/office/drawing/2014/main" id="{8DC76C06-76EA-22A1-A6A8-AE10483E24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940" y="4838699"/>
            <a:ext cx="782639" cy="1697929"/>
          </a:xfrm>
          <a:prstGeom prst="rect">
            <a:avLst/>
          </a:prstGeom>
        </p:spPr>
      </p:pic>
      <p:pic>
        <p:nvPicPr>
          <p:cNvPr id="27" name="Grafik 26" descr="Ein Bild, das Logo, Grafiken, Screenshot, Symbol enthält.&#10;&#10;Automatisch generierte Beschreibung">
            <a:extLst>
              <a:ext uri="{FF2B5EF4-FFF2-40B4-BE49-F238E27FC236}">
                <a16:creationId xmlns:a16="http://schemas.microsoft.com/office/drawing/2014/main" id="{FAD9A78E-C872-EEDD-27CD-7869FEC7AC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697" y="3415420"/>
            <a:ext cx="679863" cy="1474958"/>
          </a:xfrm>
          <a:prstGeom prst="rect">
            <a:avLst/>
          </a:prstGeom>
        </p:spPr>
      </p:pic>
      <p:sp>
        <p:nvSpPr>
          <p:cNvPr id="28" name="Titel 1">
            <a:extLst>
              <a:ext uri="{FF2B5EF4-FFF2-40B4-BE49-F238E27FC236}">
                <a16:creationId xmlns:a16="http://schemas.microsoft.com/office/drawing/2014/main" id="{3C06B552-84FB-D678-B9BC-10712D518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249382"/>
            <a:ext cx="8702040" cy="931718"/>
          </a:xfrm>
        </p:spPr>
        <p:txBody>
          <a:bodyPr>
            <a:noAutofit/>
          </a:bodyPr>
          <a:lstStyle/>
          <a:p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Quel était et quel est le </a:t>
            </a:r>
            <a:r>
              <a:rPr kumimoji="0" lang="de-CH" altLang="de-DE" b="0" i="0" u="none" strike="noStrike" cap="none" normalizeH="0" baseline="0" dirty="0" err="1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cadre</a:t>
            </a:r>
            <a:r>
              <a:rPr kumimoji="0" lang="de-CH" altLang="de-DE" b="0" i="0" u="none" strike="noStrike" cap="none" normalizeH="0" baseline="0" dirty="0" bmk="_Toc158191701">
                <a:ln>
                  <a:noFill/>
                </a:ln>
                <a:solidFill>
                  <a:srgbClr val="0F476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social et légal ?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31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6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201</TotalTime>
  <Words>854</Words>
  <Application>Microsoft Macintosh PowerPoint</Application>
  <PresentationFormat>Affichage à l'écran (4:3)</PresentationFormat>
  <Paragraphs>119</Paragraphs>
  <Slides>12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Calibri Light</vt:lpstr>
      <vt:lpstr>Office</vt:lpstr>
      <vt:lpstr>Benutzerdefiniertes Design</vt:lpstr>
      <vt:lpstr>B.3  Quel était et quel est le  cadre social et légal ?</vt:lpstr>
      <vt:lpstr>Quel était et quel est le cadre social et légal ? </vt:lpstr>
      <vt:lpstr>Quel était et quel est le cadre social et légal ?</vt:lpstr>
      <vt:lpstr>Quel était et quel est le cadre social et légal ?</vt:lpstr>
      <vt:lpstr>Quel était et quel est le cadre social et légal ?</vt:lpstr>
      <vt:lpstr>Quel était et quel est le cadre social et légal ?</vt:lpstr>
      <vt:lpstr>Présentation PowerPoint</vt:lpstr>
      <vt:lpstr>Quel était et quel est le cadre social et légal ?</vt:lpstr>
      <vt:lpstr>Quel était et quel est le cadre social et légal ?</vt:lpstr>
      <vt:lpstr>Quel était et quel est le cadre social et légal ?</vt:lpstr>
      <vt:lpstr>Quel était et quel est le cadre social et légal ?</vt:lpstr>
      <vt:lpstr>Quel était et quel est le cadre social et légal 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Utz Hans PH Luzern</dc:creator>
  <cp:keywords>, docId:F500DBEAFD922C3E3F5A6385604DBE64</cp:keywords>
  <cp:lastModifiedBy>Laure Gadrat</cp:lastModifiedBy>
  <cp:revision>29</cp:revision>
  <dcterms:created xsi:type="dcterms:W3CDTF">2024-04-14T06:19:19Z</dcterms:created>
  <dcterms:modified xsi:type="dcterms:W3CDTF">2024-12-17T19:59:13Z</dcterms:modified>
</cp:coreProperties>
</file>