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4"/>
  </p:notesMasterIdLst>
  <p:sldIdLst>
    <p:sldId id="257" r:id="rId5"/>
    <p:sldId id="258" r:id="rId6"/>
    <p:sldId id="260" r:id="rId7"/>
    <p:sldId id="259" r:id="rId8"/>
    <p:sldId id="267" r:id="rId9"/>
    <p:sldId id="261" r:id="rId10"/>
    <p:sldId id="262" r:id="rId11"/>
    <p:sldId id="263" r:id="rId12"/>
    <p:sldId id="26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9904"/>
    <a:srgbClr val="BFA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942" autoAdjust="0"/>
    <p:restoredTop sz="64439"/>
  </p:normalViewPr>
  <p:slideViewPr>
    <p:cSldViewPr snapToGrid="0">
      <p:cViewPr varScale="1">
        <p:scale>
          <a:sx n="68" d="100"/>
          <a:sy n="68" d="100"/>
        </p:scale>
        <p:origin x="119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732B4-70CF-47E3-A586-FEA3797D23C9}" type="datetimeFigureOut">
              <a:rPr lang="de-CH" smtClean="0"/>
              <a:t>18.12.2024</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269ADD-BE6D-4FB6-8276-14AA2458CCB6}" type="slidenum">
              <a:rPr lang="de-CH" smtClean="0"/>
              <a:t>‹Nr.›</a:t>
            </a:fld>
            <a:endParaRPr lang="de-CH"/>
          </a:p>
        </p:txBody>
      </p:sp>
    </p:spTree>
    <p:extLst>
      <p:ext uri="{BB962C8B-B14F-4D97-AF65-F5344CB8AC3E}">
        <p14:creationId xmlns:p14="http://schemas.microsoft.com/office/powerpoint/2010/main" val="3250330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latin typeface="Arial" panose="020B0604020202020204" pitchFamily="34" charset="0"/>
                <a:cs typeface="Arial" panose="020B0604020202020204" pitchFamily="34" charset="0"/>
              </a:rPr>
              <a:t>Il s'agit ici de la visualisation dans son ensemble. Dans les diapositives suivantes, elle est introduite et construite étape par étape. </a:t>
            </a:r>
          </a:p>
          <a:p>
            <a:endParaRPr lang="de-CH" dirty="0"/>
          </a:p>
        </p:txBody>
      </p:sp>
      <p:sp>
        <p:nvSpPr>
          <p:cNvPr id="4" name="Foliennummernplatzhalter 3"/>
          <p:cNvSpPr>
            <a:spLocks noGrp="1"/>
          </p:cNvSpPr>
          <p:nvPr>
            <p:ph type="sldNum" sz="quarter" idx="5"/>
          </p:nvPr>
        </p:nvSpPr>
        <p:spPr/>
        <p:txBody>
          <a:bodyPr/>
          <a:lstStyle/>
          <a:p>
            <a:fld id="{C6269ADD-BE6D-4FB6-8276-14AA2458CCB6}" type="slidenum">
              <a:rPr lang="de-CH" smtClean="0"/>
              <a:t>1</a:t>
            </a:fld>
            <a:endParaRPr lang="de-CH"/>
          </a:p>
        </p:txBody>
      </p:sp>
    </p:spTree>
    <p:extLst>
      <p:ext uri="{BB962C8B-B14F-4D97-AF65-F5344CB8AC3E}">
        <p14:creationId xmlns:p14="http://schemas.microsoft.com/office/powerpoint/2010/main" val="2228998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Les mesures de coercition à des fins d'assistance et les placements extrafamiliaux sont présentés ici à travers l'exemple d'un enfant qui y a été soumis dès sa jeunesse. Les mesures de contrainte ont certes pu et peuvent encore toucher des adultes, mais la majorité des personnes qui demandent une contribution de solidarité (un échantillon non représentatif toutefois) sont des personnes qui y ont été </a:t>
            </a:r>
            <a:r>
              <a:rPr lang="de-CH" dirty="0" err="1">
                <a:latin typeface="Arial" panose="020B0604020202020204" pitchFamily="34" charset="0"/>
                <a:cs typeface="Arial" panose="020B0604020202020204" pitchFamily="34" charset="0"/>
              </a:rPr>
              <a:t>exposées</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durant</a:t>
            </a:r>
            <a:r>
              <a:rPr lang="de-CH" dirty="0">
                <a:latin typeface="Arial" panose="020B0604020202020204" pitchFamily="34" charset="0"/>
                <a:cs typeface="Arial" panose="020B0604020202020204" pitchFamily="34" charset="0"/>
              </a:rPr>
              <a:t> leur enfance. </a:t>
            </a:r>
          </a:p>
        </p:txBody>
      </p:sp>
      <p:sp>
        <p:nvSpPr>
          <p:cNvPr id="4" name="Foliennummernplatzhalter 3"/>
          <p:cNvSpPr>
            <a:spLocks noGrp="1"/>
          </p:cNvSpPr>
          <p:nvPr>
            <p:ph type="sldNum" sz="quarter" idx="5"/>
          </p:nvPr>
        </p:nvSpPr>
        <p:spPr/>
        <p:txBody>
          <a:bodyPr/>
          <a:lstStyle/>
          <a:p>
            <a:fld id="{C6269ADD-BE6D-4FB6-8276-14AA2458CCB6}" type="slidenum">
              <a:rPr lang="de-CH" smtClean="0"/>
              <a:t>2</a:t>
            </a:fld>
            <a:endParaRPr lang="de-CH"/>
          </a:p>
        </p:txBody>
      </p:sp>
    </p:spTree>
    <p:extLst>
      <p:ext uri="{BB962C8B-B14F-4D97-AF65-F5344CB8AC3E}">
        <p14:creationId xmlns:p14="http://schemas.microsoft.com/office/powerpoint/2010/main" val="2127125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Un enfant pouvait aussi vivre positivement un placement en institution ou un placement dans une famille d'accueil. </a:t>
            </a:r>
          </a:p>
        </p:txBody>
      </p:sp>
      <p:sp>
        <p:nvSpPr>
          <p:cNvPr id="4" name="Foliennummernplatzhalter 3"/>
          <p:cNvSpPr>
            <a:spLocks noGrp="1"/>
          </p:cNvSpPr>
          <p:nvPr>
            <p:ph type="sldNum" sz="quarter" idx="5"/>
          </p:nvPr>
        </p:nvSpPr>
        <p:spPr/>
        <p:txBody>
          <a:bodyPr/>
          <a:lstStyle/>
          <a:p>
            <a:fld id="{C6269ADD-BE6D-4FB6-8276-14AA2458CCB6}" type="slidenum">
              <a:rPr lang="de-CH" smtClean="0"/>
              <a:t>3</a:t>
            </a:fld>
            <a:endParaRPr lang="de-CH"/>
          </a:p>
        </p:txBody>
      </p:sp>
    </p:spTree>
    <p:extLst>
      <p:ext uri="{BB962C8B-B14F-4D97-AF65-F5344CB8AC3E}">
        <p14:creationId xmlns:p14="http://schemas.microsoft.com/office/powerpoint/2010/main" val="2661050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Mais dans la plupart des cas, il a dû faire des expériences négatives. Celles-ci pouvaient être très différentes les unes des autres. Les élèves apporteront des exemples concrets tirés du traitement d'un récit de témoin. </a:t>
            </a:r>
          </a:p>
        </p:txBody>
      </p:sp>
      <p:sp>
        <p:nvSpPr>
          <p:cNvPr id="4" name="Foliennummernplatzhalter 3"/>
          <p:cNvSpPr>
            <a:spLocks noGrp="1"/>
          </p:cNvSpPr>
          <p:nvPr>
            <p:ph type="sldNum" sz="quarter" idx="5"/>
          </p:nvPr>
        </p:nvSpPr>
        <p:spPr/>
        <p:txBody>
          <a:bodyPr/>
          <a:lstStyle/>
          <a:p>
            <a:fld id="{C6269ADD-BE6D-4FB6-8276-14AA2458CCB6}" type="slidenum">
              <a:rPr lang="de-CH" smtClean="0"/>
              <a:t>4</a:t>
            </a:fld>
            <a:endParaRPr lang="de-CH"/>
          </a:p>
        </p:txBody>
      </p:sp>
    </p:spTree>
    <p:extLst>
      <p:ext uri="{BB962C8B-B14F-4D97-AF65-F5344CB8AC3E}">
        <p14:creationId xmlns:p14="http://schemas.microsoft.com/office/powerpoint/2010/main" val="2170627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Mais dans la plupart des cas, il a dû faire des expériences négatives. Celles-ci pouvaient être très différentes les unes des autres. Les élèves apporteront des exemples concrets tirés du traitement d'un récit de témoin. </a:t>
            </a:r>
          </a:p>
        </p:txBody>
      </p:sp>
      <p:sp>
        <p:nvSpPr>
          <p:cNvPr id="4" name="Foliennummernplatzhalter 3"/>
          <p:cNvSpPr>
            <a:spLocks noGrp="1"/>
          </p:cNvSpPr>
          <p:nvPr>
            <p:ph type="sldNum" sz="quarter" idx="5"/>
          </p:nvPr>
        </p:nvSpPr>
        <p:spPr/>
        <p:txBody>
          <a:bodyPr/>
          <a:lstStyle/>
          <a:p>
            <a:fld id="{C6269ADD-BE6D-4FB6-8276-14AA2458CCB6}" type="slidenum">
              <a:rPr lang="de-CH" smtClean="0"/>
              <a:t>5</a:t>
            </a:fld>
            <a:endParaRPr lang="de-CH"/>
          </a:p>
        </p:txBody>
      </p:sp>
    </p:spTree>
    <p:extLst>
      <p:ext uri="{BB962C8B-B14F-4D97-AF65-F5344CB8AC3E}">
        <p14:creationId xmlns:p14="http://schemas.microsoft.com/office/powerpoint/2010/main" val="1872536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Les élèves se souviendront de nombreux exemples tirés des récits des témoins de l'époque. </a:t>
            </a:r>
          </a:p>
        </p:txBody>
      </p:sp>
      <p:sp>
        <p:nvSpPr>
          <p:cNvPr id="4" name="Foliennummernplatzhalter 3"/>
          <p:cNvSpPr>
            <a:spLocks noGrp="1"/>
          </p:cNvSpPr>
          <p:nvPr>
            <p:ph type="sldNum" sz="quarter" idx="5"/>
          </p:nvPr>
        </p:nvSpPr>
        <p:spPr/>
        <p:txBody>
          <a:bodyPr/>
          <a:lstStyle/>
          <a:p>
            <a:fld id="{C6269ADD-BE6D-4FB6-8276-14AA2458CCB6}" type="slidenum">
              <a:rPr lang="de-CH" smtClean="0"/>
              <a:t>6</a:t>
            </a:fld>
            <a:endParaRPr lang="de-CH"/>
          </a:p>
        </p:txBody>
      </p:sp>
    </p:spTree>
    <p:extLst>
      <p:ext uri="{BB962C8B-B14F-4D97-AF65-F5344CB8AC3E}">
        <p14:creationId xmlns:p14="http://schemas.microsoft.com/office/powerpoint/2010/main" val="427158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C'est ce que décrivent de manière très impressionnante les cinq témoins de l'époque. </a:t>
            </a:r>
          </a:p>
        </p:txBody>
      </p:sp>
      <p:sp>
        <p:nvSpPr>
          <p:cNvPr id="4" name="Foliennummernplatzhalter 3"/>
          <p:cNvSpPr>
            <a:spLocks noGrp="1"/>
          </p:cNvSpPr>
          <p:nvPr>
            <p:ph type="sldNum" sz="quarter" idx="5"/>
          </p:nvPr>
        </p:nvSpPr>
        <p:spPr/>
        <p:txBody>
          <a:bodyPr/>
          <a:lstStyle/>
          <a:p>
            <a:fld id="{C6269ADD-BE6D-4FB6-8276-14AA2458CCB6}" type="slidenum">
              <a:rPr lang="de-CH" smtClean="0"/>
              <a:t>7</a:t>
            </a:fld>
            <a:endParaRPr lang="de-CH"/>
          </a:p>
        </p:txBody>
      </p:sp>
    </p:spTree>
    <p:extLst>
      <p:ext uri="{BB962C8B-B14F-4D97-AF65-F5344CB8AC3E}">
        <p14:creationId xmlns:p14="http://schemas.microsoft.com/office/powerpoint/2010/main" val="27117273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Bien que tous les témoins de l'époque souffrent des séquelles des mesures de contrainte et des placements extrafamiliaux, ils ont pu les surmonter - c'est la condition pour qu'ils puissent en parler. Il faut cependant partir du principe que la majorité des personnes concernées n'y parviennent pas. </a:t>
            </a:r>
          </a:p>
        </p:txBody>
      </p:sp>
      <p:sp>
        <p:nvSpPr>
          <p:cNvPr id="4" name="Foliennummernplatzhalter 3"/>
          <p:cNvSpPr>
            <a:spLocks noGrp="1"/>
          </p:cNvSpPr>
          <p:nvPr>
            <p:ph type="sldNum" sz="quarter" idx="5"/>
          </p:nvPr>
        </p:nvSpPr>
        <p:spPr/>
        <p:txBody>
          <a:bodyPr/>
          <a:lstStyle/>
          <a:p>
            <a:fld id="{C6269ADD-BE6D-4FB6-8276-14AA2458CCB6}" type="slidenum">
              <a:rPr lang="de-CH" smtClean="0"/>
              <a:t>8</a:t>
            </a:fld>
            <a:endParaRPr lang="de-CH"/>
          </a:p>
        </p:txBody>
      </p:sp>
    </p:spTree>
    <p:extLst>
      <p:ext uri="{BB962C8B-B14F-4D97-AF65-F5344CB8AC3E}">
        <p14:creationId xmlns:p14="http://schemas.microsoft.com/office/powerpoint/2010/main" val="2266081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Visualisation dans son ensemble</a:t>
            </a:r>
          </a:p>
        </p:txBody>
      </p:sp>
      <p:sp>
        <p:nvSpPr>
          <p:cNvPr id="4" name="Foliennummernplatzhalter 3"/>
          <p:cNvSpPr>
            <a:spLocks noGrp="1"/>
          </p:cNvSpPr>
          <p:nvPr>
            <p:ph type="sldNum" sz="quarter" idx="5"/>
          </p:nvPr>
        </p:nvSpPr>
        <p:spPr/>
        <p:txBody>
          <a:bodyPr/>
          <a:lstStyle/>
          <a:p>
            <a:fld id="{C6269ADD-BE6D-4FB6-8276-14AA2458CCB6}" type="slidenum">
              <a:rPr lang="de-CH" smtClean="0"/>
              <a:t>9</a:t>
            </a:fld>
            <a:endParaRPr lang="de-CH"/>
          </a:p>
        </p:txBody>
      </p:sp>
    </p:spTree>
    <p:extLst>
      <p:ext uri="{BB962C8B-B14F-4D97-AF65-F5344CB8AC3E}">
        <p14:creationId xmlns:p14="http://schemas.microsoft.com/office/powerpoint/2010/main" val="1960742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515694"/>
            <a:ext cx="7772400" cy="556968"/>
          </a:xfrm>
        </p:spPr>
        <p:txBody>
          <a:bodyPr anchor="b">
            <a:normAutofit/>
          </a:bodyPr>
          <a:lstStyle>
            <a:lvl1pPr algn="ctr">
              <a:defRPr sz="36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lvl1pPr>
              <a:defRPr/>
            </a:lvl1pPr>
          </a:lstStyle>
          <a:p>
            <a:r>
              <a:rPr lang="de-DE"/>
              <a:t>www.fuersorge-zwang.ch</a:t>
            </a:r>
            <a:endParaRPr lang="de-CH" dirty="0"/>
          </a:p>
        </p:txBody>
      </p:sp>
      <p:sp>
        <p:nvSpPr>
          <p:cNvPr id="5" name="Footer Placeholder 4"/>
          <p:cNvSpPr>
            <a:spLocks noGrp="1"/>
          </p:cNvSpPr>
          <p:nvPr>
            <p:ph type="ftr" sz="quarter" idx="11"/>
          </p:nvPr>
        </p:nvSpPr>
        <p:spPr/>
        <p:txBody>
          <a:bodyPr/>
          <a:lstStyle/>
          <a:p>
            <a:r>
              <a:rPr lang="de-CH" dirty="0" err="1"/>
              <a:t>B.2</a:t>
            </a:r>
            <a:r>
              <a:rPr lang="de-CH" dirty="0"/>
              <a:t> Leben</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22169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r>
              <a:rPr lang="de-DE"/>
              <a:t>www.fuersorge-zwang.ch</a:t>
            </a:r>
            <a:endParaRPr lang="de-CH"/>
          </a:p>
        </p:txBody>
      </p:sp>
      <p:sp>
        <p:nvSpPr>
          <p:cNvPr id="5" name="Footer Placeholder 4"/>
          <p:cNvSpPr>
            <a:spLocks noGrp="1"/>
          </p:cNvSpPr>
          <p:nvPr>
            <p:ph type="ftr" sz="quarter" idx="11"/>
          </p:nvPr>
        </p:nvSpPr>
        <p:spPr/>
        <p:txBody>
          <a:bodyPr/>
          <a:lstStyle/>
          <a:p>
            <a:r>
              <a:rPr lang="de-CH"/>
              <a:t>B.2 Leben</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339526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r>
              <a:rPr lang="de-DE"/>
              <a:t>www.fuersorge-zwang.ch</a:t>
            </a:r>
            <a:endParaRPr lang="de-CH"/>
          </a:p>
        </p:txBody>
      </p:sp>
      <p:sp>
        <p:nvSpPr>
          <p:cNvPr id="5" name="Footer Placeholder 4"/>
          <p:cNvSpPr>
            <a:spLocks noGrp="1"/>
          </p:cNvSpPr>
          <p:nvPr>
            <p:ph type="ftr" sz="quarter" idx="11"/>
          </p:nvPr>
        </p:nvSpPr>
        <p:spPr/>
        <p:txBody>
          <a:bodyPr/>
          <a:lstStyle/>
          <a:p>
            <a:r>
              <a:rPr lang="de-CH"/>
              <a:t>B.2 Leben</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53075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365126"/>
          </a:xfrm>
        </p:spPr>
        <p:txBody>
          <a:bodyPr>
            <a:normAutofit/>
          </a:bodyPr>
          <a:lstStyle>
            <a:lvl1pPr algn="ctr">
              <a:defRPr sz="24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p>
            <a:r>
              <a:rPr lang="de-DE"/>
              <a:t>www.fuersorge-zwang.ch</a:t>
            </a:r>
            <a:endParaRPr lang="de-CH" dirty="0"/>
          </a:p>
        </p:txBody>
      </p:sp>
      <p:sp>
        <p:nvSpPr>
          <p:cNvPr id="5" name="Footer Placeholder 4"/>
          <p:cNvSpPr>
            <a:spLocks noGrp="1"/>
          </p:cNvSpPr>
          <p:nvPr>
            <p:ph type="ftr" sz="quarter" idx="11"/>
          </p:nvPr>
        </p:nvSpPr>
        <p:spPr/>
        <p:txBody>
          <a:bodyPr/>
          <a:lstStyle/>
          <a:p>
            <a:r>
              <a:rPr lang="de-CH" dirty="0" err="1"/>
              <a:t>B.2</a:t>
            </a:r>
            <a:r>
              <a:rPr lang="de-CH" dirty="0"/>
              <a:t> Leben</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249382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r>
              <a:rPr lang="de-DE"/>
              <a:t>www.fuersorge-zwang.ch</a:t>
            </a:r>
            <a:endParaRPr lang="de-CH"/>
          </a:p>
        </p:txBody>
      </p:sp>
      <p:sp>
        <p:nvSpPr>
          <p:cNvPr id="5" name="Footer Placeholder 4"/>
          <p:cNvSpPr>
            <a:spLocks noGrp="1"/>
          </p:cNvSpPr>
          <p:nvPr>
            <p:ph type="ftr" sz="quarter" idx="11"/>
          </p:nvPr>
        </p:nvSpPr>
        <p:spPr/>
        <p:txBody>
          <a:bodyPr/>
          <a:lstStyle/>
          <a:p>
            <a:r>
              <a:rPr lang="de-CH"/>
              <a:t>B.2 Leben</a:t>
            </a:r>
          </a:p>
        </p:txBody>
      </p:sp>
      <p:sp>
        <p:nvSpPr>
          <p:cNvPr id="6" name="Slide Number Placeholder 5"/>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948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r>
              <a:rPr lang="de-DE"/>
              <a:t>www.fuersorge-zwang.ch</a:t>
            </a:r>
            <a:endParaRPr lang="de-CH"/>
          </a:p>
        </p:txBody>
      </p:sp>
      <p:sp>
        <p:nvSpPr>
          <p:cNvPr id="6" name="Footer Placeholder 5"/>
          <p:cNvSpPr>
            <a:spLocks noGrp="1"/>
          </p:cNvSpPr>
          <p:nvPr>
            <p:ph type="ftr" sz="quarter" idx="11"/>
          </p:nvPr>
        </p:nvSpPr>
        <p:spPr/>
        <p:txBody>
          <a:bodyPr/>
          <a:lstStyle/>
          <a:p>
            <a:r>
              <a:rPr lang="de-CH"/>
              <a:t>B.2 Leben</a:t>
            </a:r>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8527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r>
              <a:rPr lang="de-DE"/>
              <a:t>www.fuersorge-zwang.ch</a:t>
            </a:r>
            <a:endParaRPr lang="de-CH"/>
          </a:p>
        </p:txBody>
      </p:sp>
      <p:sp>
        <p:nvSpPr>
          <p:cNvPr id="8" name="Footer Placeholder 7"/>
          <p:cNvSpPr>
            <a:spLocks noGrp="1"/>
          </p:cNvSpPr>
          <p:nvPr>
            <p:ph type="ftr" sz="quarter" idx="11"/>
          </p:nvPr>
        </p:nvSpPr>
        <p:spPr/>
        <p:txBody>
          <a:bodyPr/>
          <a:lstStyle/>
          <a:p>
            <a:r>
              <a:rPr lang="de-CH"/>
              <a:t>B.2 Leben</a:t>
            </a:r>
          </a:p>
        </p:txBody>
      </p:sp>
      <p:sp>
        <p:nvSpPr>
          <p:cNvPr id="9" name="Slide Number Placeholder 8"/>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152705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r>
              <a:rPr lang="de-DE"/>
              <a:t>www.fuersorge-zwang.ch</a:t>
            </a:r>
            <a:endParaRPr lang="de-CH"/>
          </a:p>
        </p:txBody>
      </p:sp>
      <p:sp>
        <p:nvSpPr>
          <p:cNvPr id="4" name="Footer Placeholder 3"/>
          <p:cNvSpPr>
            <a:spLocks noGrp="1"/>
          </p:cNvSpPr>
          <p:nvPr>
            <p:ph type="ftr" sz="quarter" idx="11"/>
          </p:nvPr>
        </p:nvSpPr>
        <p:spPr/>
        <p:txBody>
          <a:bodyPr/>
          <a:lstStyle/>
          <a:p>
            <a:r>
              <a:rPr lang="de-CH"/>
              <a:t>B.2 Leben</a:t>
            </a:r>
          </a:p>
        </p:txBody>
      </p:sp>
      <p:sp>
        <p:nvSpPr>
          <p:cNvPr id="5" name="Slide Number Placeholder 4"/>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78138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a:t>www.fuersorge-zwang.ch</a:t>
            </a:r>
            <a:endParaRPr lang="de-CH"/>
          </a:p>
        </p:txBody>
      </p:sp>
      <p:sp>
        <p:nvSpPr>
          <p:cNvPr id="3" name="Footer Placeholder 2"/>
          <p:cNvSpPr>
            <a:spLocks noGrp="1"/>
          </p:cNvSpPr>
          <p:nvPr>
            <p:ph type="ftr" sz="quarter" idx="11"/>
          </p:nvPr>
        </p:nvSpPr>
        <p:spPr/>
        <p:txBody>
          <a:bodyPr/>
          <a:lstStyle/>
          <a:p>
            <a:r>
              <a:rPr lang="de-CH"/>
              <a:t>B.2 Leben</a:t>
            </a:r>
          </a:p>
        </p:txBody>
      </p:sp>
      <p:sp>
        <p:nvSpPr>
          <p:cNvPr id="4" name="Slide Number Placeholder 3"/>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21747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r>
              <a:rPr lang="de-DE"/>
              <a:t>www.fuersorge-zwang.ch</a:t>
            </a:r>
            <a:endParaRPr lang="de-CH"/>
          </a:p>
        </p:txBody>
      </p:sp>
      <p:sp>
        <p:nvSpPr>
          <p:cNvPr id="6" name="Footer Placeholder 5"/>
          <p:cNvSpPr>
            <a:spLocks noGrp="1"/>
          </p:cNvSpPr>
          <p:nvPr>
            <p:ph type="ftr" sz="quarter" idx="11"/>
          </p:nvPr>
        </p:nvSpPr>
        <p:spPr/>
        <p:txBody>
          <a:bodyPr/>
          <a:lstStyle/>
          <a:p>
            <a:r>
              <a:rPr lang="de-CH"/>
              <a:t>B.2 Leben</a:t>
            </a:r>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7661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r>
              <a:rPr lang="de-DE"/>
              <a:t>www.fuersorge-zwang.ch</a:t>
            </a:r>
            <a:endParaRPr lang="de-CH"/>
          </a:p>
        </p:txBody>
      </p:sp>
      <p:sp>
        <p:nvSpPr>
          <p:cNvPr id="6" name="Footer Placeholder 5"/>
          <p:cNvSpPr>
            <a:spLocks noGrp="1"/>
          </p:cNvSpPr>
          <p:nvPr>
            <p:ph type="ftr" sz="quarter" idx="11"/>
          </p:nvPr>
        </p:nvSpPr>
        <p:spPr/>
        <p:txBody>
          <a:bodyPr/>
          <a:lstStyle/>
          <a:p>
            <a:r>
              <a:rPr lang="de-CH"/>
              <a:t>B.2 Leben</a:t>
            </a:r>
          </a:p>
        </p:txBody>
      </p:sp>
      <p:sp>
        <p:nvSpPr>
          <p:cNvPr id="7" name="Slide Number Placeholder 6"/>
          <p:cNvSpPr>
            <a:spLocks noGrp="1"/>
          </p:cNvSpPr>
          <p:nvPr>
            <p:ph type="sldNum" sz="quarter" idx="12"/>
          </p:nvPr>
        </p:nvSpPr>
        <p:spPr/>
        <p:txBody>
          <a:bodyPr/>
          <a:lstStyle/>
          <a:p>
            <a:fld id="{96B04690-5415-440D-982E-F82DC19B1CE7}" type="slidenum">
              <a:rPr lang="de-CH" smtClean="0"/>
              <a:t>‹Nr.›</a:t>
            </a:fld>
            <a:endParaRPr lang="de-CH"/>
          </a:p>
        </p:txBody>
      </p:sp>
    </p:spTree>
    <p:extLst>
      <p:ext uri="{BB962C8B-B14F-4D97-AF65-F5344CB8AC3E}">
        <p14:creationId xmlns:p14="http://schemas.microsoft.com/office/powerpoint/2010/main" val="41150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Modifier le format du titre maître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de-DE"/>
              <a:t>www.fuersorge-zwang.ch</a:t>
            </a:r>
            <a:endParaRPr lang="de-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de-CH"/>
              <a:t>B.2 Vie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B04690-5415-440D-982E-F82DC19B1CE7}" type="slidenum">
              <a:rPr lang="de-CH" smtClean="0"/>
              <a:t>‹Nr.›</a:t>
            </a:fld>
            <a:endParaRPr lang="de-CH"/>
          </a:p>
        </p:txBody>
      </p:sp>
    </p:spTree>
    <p:extLst>
      <p:ext uri="{BB962C8B-B14F-4D97-AF65-F5344CB8AC3E}">
        <p14:creationId xmlns:p14="http://schemas.microsoft.com/office/powerpoint/2010/main" val="3936151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852945-516C-806F-A628-4F0FB8E3A2F6}"/>
              </a:ext>
            </a:extLst>
          </p:cNvPr>
          <p:cNvSpPr>
            <a:spLocks noGrp="1"/>
          </p:cNvSpPr>
          <p:nvPr>
            <p:ph type="ctrTitle"/>
          </p:nvPr>
        </p:nvSpPr>
        <p:spPr>
          <a:xfrm>
            <a:off x="742950" y="290895"/>
            <a:ext cx="7772400" cy="1255187"/>
          </a:xfrm>
        </p:spPr>
        <p:txBody>
          <a:bodyPr>
            <a:noAutofit/>
          </a:bodyPr>
          <a:lstStyle/>
          <a:p>
            <a:r>
              <a:rPr lang="de-CH" sz="2400" dirty="0">
                <a:latin typeface="Arial"/>
                <a:cs typeface="Arial"/>
              </a:rPr>
              <a:t>B.2</a:t>
            </a:r>
            <a:br>
              <a:rPr lang="de-CH" sz="2400" dirty="0">
                <a:latin typeface="Arial" panose="020B0604020202020204" pitchFamily="34" charset="0"/>
                <a:cs typeface="Arial" panose="020B0604020202020204" pitchFamily="34" charset="0"/>
              </a:rPr>
            </a:br>
            <a:r>
              <a:rPr lang="de-CH" sz="2400" kern="0" spc="-150" dirty="0">
                <a:effectLst/>
                <a:latin typeface="Arial"/>
                <a:ea typeface="MS Mincho"/>
                <a:cs typeface="Arial"/>
              </a:rPr>
              <a:t>Comment se déroule la vie dans le cadre d'une </a:t>
            </a:r>
            <a:r>
              <a:rPr lang="de-CH" sz="2400" kern="0" spc="-150" dirty="0" err="1">
                <a:effectLst/>
                <a:latin typeface="Arial"/>
                <a:ea typeface="MS Mincho"/>
                <a:cs typeface="Arial"/>
              </a:rPr>
              <a:t>mesure</a:t>
            </a:r>
            <a:r>
              <a:rPr lang="de-CH" sz="2400" kern="0" spc="-150" dirty="0">
                <a:effectLst/>
                <a:latin typeface="Arial"/>
                <a:ea typeface="MS Mincho"/>
                <a:cs typeface="Arial"/>
              </a:rPr>
              <a:t> </a:t>
            </a:r>
            <a:br>
              <a:rPr lang="de-CH" sz="2400" kern="0" spc="-150" dirty="0">
                <a:effectLst/>
                <a:latin typeface="Arial"/>
                <a:ea typeface="MS Mincho"/>
                <a:cs typeface="Arial"/>
              </a:rPr>
            </a:br>
            <a:r>
              <a:rPr lang="de-CH" sz="2400" kern="0" spc="-150" dirty="0">
                <a:effectLst/>
                <a:latin typeface="Arial"/>
                <a:ea typeface="MS Mincho"/>
                <a:cs typeface="Arial"/>
              </a:rPr>
              <a:t>de </a:t>
            </a:r>
            <a:r>
              <a:rPr lang="de-CH" sz="2400" kern="0" spc="-150" dirty="0" err="1">
                <a:effectLst/>
                <a:latin typeface="Arial"/>
                <a:ea typeface="MS Mincho"/>
                <a:cs typeface="Arial"/>
              </a:rPr>
              <a:t>coercition</a:t>
            </a:r>
            <a:r>
              <a:rPr lang="de-CH" sz="2400" kern="0" spc="-150" dirty="0">
                <a:effectLst/>
                <a:latin typeface="Arial"/>
                <a:ea typeface="MS Mincho"/>
                <a:cs typeface="Arial"/>
              </a:rPr>
              <a:t> / d'un placement ?</a:t>
            </a:r>
            <a:endParaRPr lang="de-CH" sz="2400" spc="-150" dirty="0">
              <a:latin typeface="Arial"/>
              <a:ea typeface="MS Mincho"/>
              <a:cs typeface="Arial"/>
            </a:endParaRPr>
          </a:p>
        </p:txBody>
      </p:sp>
      <p:sp>
        <p:nvSpPr>
          <p:cNvPr id="3" name="Foliennummernplatzhalter 2">
            <a:extLst>
              <a:ext uri="{FF2B5EF4-FFF2-40B4-BE49-F238E27FC236}">
                <a16:creationId xmlns:a16="http://schemas.microsoft.com/office/drawing/2014/main" id="{7BDC57C3-E4ED-098A-A4B8-B89A4E2FE147}"/>
              </a:ext>
            </a:extLst>
          </p:cNvPr>
          <p:cNvSpPr>
            <a:spLocks noGrp="1"/>
          </p:cNvSpPr>
          <p:nvPr>
            <p:ph type="sldNum" sz="quarter" idx="12"/>
          </p:nvPr>
        </p:nvSpPr>
        <p:spPr/>
        <p:txBody>
          <a:bodyPr/>
          <a:lstStyle/>
          <a:p>
            <a:fld id="{96B04690-5415-440D-982E-F82DC19B1CE7}" type="slidenum">
              <a:rPr lang="de-CH" smtClean="0"/>
              <a:t>1</a:t>
            </a:fld>
            <a:endParaRPr lang="de-CH"/>
          </a:p>
        </p:txBody>
      </p:sp>
      <p:sp>
        <p:nvSpPr>
          <p:cNvPr id="4" name="Rechteck: abgerundete Ecken 3">
            <a:extLst>
              <a:ext uri="{FF2B5EF4-FFF2-40B4-BE49-F238E27FC236}">
                <a16:creationId xmlns:a16="http://schemas.microsoft.com/office/drawing/2014/main" id="{4B12A1BA-2D3D-78DE-E4B5-E0D8C7BAC2BE}"/>
              </a:ext>
            </a:extLst>
          </p:cNvPr>
          <p:cNvSpPr/>
          <p:nvPr/>
        </p:nvSpPr>
        <p:spPr>
          <a:xfrm>
            <a:off x="4088822" y="290895"/>
            <a:ext cx="1080655" cy="509154"/>
          </a:xfrm>
          <a:prstGeom prst="roundRect">
            <a:avLst>
              <a:gd name="adj" fmla="val 50000"/>
            </a:avLst>
          </a:prstGeom>
          <a:noFill/>
          <a:ln>
            <a:solidFill>
              <a:srgbClr val="DCB2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7" name="Grafik 6" descr="Ein Bild, das Text, Entwurf, Zeichnung, Clipart enthält.&#10;&#10;Automatisch generierte Beschreibung">
            <a:extLst>
              <a:ext uri="{FF2B5EF4-FFF2-40B4-BE49-F238E27FC236}">
                <a16:creationId xmlns:a16="http://schemas.microsoft.com/office/drawing/2014/main" id="{2E8BD8E0-0696-A0D8-37E1-5495F03E32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728" y="1829967"/>
            <a:ext cx="7610622" cy="4179194"/>
          </a:xfrm>
          <a:prstGeom prst="rect">
            <a:avLst/>
          </a:prstGeom>
          <a:ln>
            <a:solidFill>
              <a:srgbClr val="CB9904"/>
            </a:solidFill>
          </a:ln>
        </p:spPr>
      </p:pic>
    </p:spTree>
    <p:extLst>
      <p:ext uri="{BB962C8B-B14F-4D97-AF65-F5344CB8AC3E}">
        <p14:creationId xmlns:p14="http://schemas.microsoft.com/office/powerpoint/2010/main" val="551837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30E5F-6591-D91A-56C7-37A888807849}"/>
              </a:ext>
            </a:extLst>
          </p:cNvPr>
          <p:cNvSpPr>
            <a:spLocks noGrp="1"/>
          </p:cNvSpPr>
          <p:nvPr>
            <p:ph type="title"/>
          </p:nvPr>
        </p:nvSpPr>
        <p:spPr>
          <a:xfrm>
            <a:off x="628650" y="548593"/>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2</a:t>
            </a:fld>
            <a:endParaRPr lang="de-CH"/>
          </a:p>
        </p:txBody>
      </p:sp>
      <p:sp>
        <p:nvSpPr>
          <p:cNvPr id="6" name="Textfeld 5">
            <a:extLst>
              <a:ext uri="{FF2B5EF4-FFF2-40B4-BE49-F238E27FC236}">
                <a16:creationId xmlns:a16="http://schemas.microsoft.com/office/drawing/2014/main" id="{006C4E09-B978-86E0-7B1B-83A529E2B567}"/>
              </a:ext>
            </a:extLst>
          </p:cNvPr>
          <p:cNvSpPr txBox="1"/>
          <p:nvPr/>
        </p:nvSpPr>
        <p:spPr>
          <a:xfrm>
            <a:off x="3515013" y="2217203"/>
            <a:ext cx="4324928" cy="2862322"/>
          </a:xfrm>
          <a:prstGeom prst="rect">
            <a:avLst/>
          </a:prstGeom>
          <a:gradFill>
            <a:gsLst>
              <a:gs pos="100000">
                <a:schemeClr val="bg1"/>
              </a:gs>
              <a:gs pos="50000">
                <a:srgbClr val="CB9904">
                  <a:alpha val="58000"/>
                </a:srgbClr>
              </a:gs>
              <a:gs pos="1000">
                <a:srgbClr val="CB9904"/>
              </a:gs>
            </a:gsLst>
            <a:lin ang="0" scaled="0"/>
          </a:gradFill>
        </p:spPr>
        <p:txBody>
          <a:bodyPr wrap="square" lIns="91440" tIns="45720" rIns="91440" bIns="45720" rtlCol="0" anchor="t">
            <a:spAutoFit/>
          </a:bodyPr>
          <a:lstStyle/>
          <a:p>
            <a:r>
              <a:rPr lang="de-CH" dirty="0" err="1">
                <a:latin typeface="Calibri" panose="020F0502020204030204" pitchFamily="34" charset="0"/>
                <a:cs typeface="Calibri" panose="020F0502020204030204" pitchFamily="34" charset="0"/>
              </a:rPr>
              <a:t>Un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enfant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est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peut-être</a:t>
            </a:r>
            <a:r>
              <a:rPr lang="de-CH" dirty="0">
                <a:latin typeface="Calibri" panose="020F0502020204030204" pitchFamily="34" charset="0"/>
                <a:cs typeface="Calibri" panose="020F0502020204030204" pitchFamily="34" charset="0"/>
              </a:rPr>
              <a:t>...</a:t>
            </a:r>
          </a:p>
          <a:p>
            <a:endParaRPr lang="de-CH" dirty="0">
              <a:latin typeface="Calibri" panose="020F0502020204030204" pitchFamily="34" charset="0"/>
              <a:cs typeface="Calibri" panose="020F0502020204030204" pitchFamily="34" charset="0"/>
            </a:endParaRPr>
          </a:p>
          <a:p>
            <a:r>
              <a:rPr lang="de-CH" dirty="0">
                <a:latin typeface="Calibri"/>
                <a:ea typeface="Calibri"/>
                <a:cs typeface="Calibri"/>
              </a:rPr>
              <a:t>... </a:t>
            </a:r>
            <a:r>
              <a:rPr lang="de-CH" dirty="0" err="1">
                <a:latin typeface="Calibri"/>
                <a:ea typeface="Calibri"/>
                <a:cs typeface="Calibri"/>
              </a:rPr>
              <a:t>rejetté</a:t>
            </a:r>
            <a:r>
              <a:rPr lang="de-CH" dirty="0">
                <a:latin typeface="Calibri"/>
                <a:ea typeface="Calibri"/>
                <a:cs typeface="Calibri"/>
              </a:rPr>
              <a:t> </a:t>
            </a:r>
            <a:r>
              <a:rPr lang="de-CH" dirty="0" err="1">
                <a:latin typeface="Calibri"/>
                <a:ea typeface="Calibri"/>
                <a:cs typeface="Calibri"/>
              </a:rPr>
              <a:t>ou</a:t>
            </a:r>
            <a:r>
              <a:rPr lang="de-CH" dirty="0">
                <a:latin typeface="Calibri"/>
                <a:ea typeface="Calibri"/>
                <a:cs typeface="Calibri"/>
              </a:rPr>
              <a:t> abandonné par </a:t>
            </a:r>
            <a:r>
              <a:rPr lang="de-CH" dirty="0" err="1">
                <a:latin typeface="Calibri"/>
                <a:ea typeface="Calibri"/>
                <a:cs typeface="Calibri"/>
              </a:rPr>
              <a:t>un</a:t>
            </a:r>
            <a:r>
              <a:rPr lang="de-CH" dirty="0">
                <a:latin typeface="Calibri"/>
                <a:ea typeface="Calibri"/>
                <a:cs typeface="Calibri"/>
              </a:rPr>
              <a:t> de </a:t>
            </a:r>
            <a:r>
              <a:rPr lang="de-CH" dirty="0" err="1">
                <a:latin typeface="Calibri"/>
                <a:ea typeface="Calibri"/>
                <a:cs typeface="Calibri"/>
              </a:rPr>
              <a:t>ses</a:t>
            </a:r>
            <a:r>
              <a:rPr lang="de-CH" dirty="0">
                <a:latin typeface="Calibri"/>
                <a:ea typeface="Calibri"/>
                <a:cs typeface="Calibri"/>
              </a:rPr>
              <a:t> </a:t>
            </a:r>
            <a:r>
              <a:rPr lang="de-CH" dirty="0" err="1">
                <a:latin typeface="Calibri"/>
                <a:ea typeface="Calibri"/>
                <a:cs typeface="Calibri"/>
              </a:rPr>
              <a:t>parents</a:t>
            </a:r>
            <a:endParaRPr lang="de-CH" dirty="0">
              <a:latin typeface="Calibri"/>
              <a:ea typeface="Calibri"/>
              <a:cs typeface="Calibri"/>
            </a:endParaRPr>
          </a:p>
          <a:p>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né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d’une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mère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célibataire</a:t>
            </a:r>
            <a:endParaRPr lang="de-CH" dirty="0">
              <a:latin typeface="Calibri" panose="020F0502020204030204" pitchFamily="34" charset="0"/>
              <a:cs typeface="Calibri" panose="020F0502020204030204" pitchFamily="34" charset="0"/>
            </a:endParaRPr>
          </a:p>
          <a:p>
            <a:endParaRPr lang="de-CH" dirty="0">
              <a:latin typeface="Calibri"/>
              <a:ea typeface="Calibri"/>
              <a:cs typeface="Calibri"/>
            </a:endParaRPr>
          </a:p>
          <a:p>
            <a:r>
              <a:rPr lang="de-CH" dirty="0">
                <a:latin typeface="Calibri"/>
                <a:ea typeface="Calibri"/>
                <a:cs typeface="Calibri"/>
              </a:rPr>
              <a:t>… en </a:t>
            </a:r>
            <a:r>
              <a:rPr lang="de-CH" dirty="0" err="1">
                <a:latin typeface="Calibri"/>
                <a:ea typeface="Calibri"/>
                <a:cs typeface="Calibri"/>
              </a:rPr>
              <a:t>situation</a:t>
            </a:r>
            <a:r>
              <a:rPr lang="de-CH" dirty="0">
                <a:latin typeface="Calibri"/>
                <a:ea typeface="Calibri"/>
                <a:cs typeface="Calibri"/>
              </a:rPr>
              <a:t> de </a:t>
            </a:r>
            <a:r>
              <a:rPr lang="de-CH" dirty="0" err="1">
                <a:latin typeface="Calibri"/>
                <a:ea typeface="Calibri"/>
                <a:cs typeface="Calibri"/>
              </a:rPr>
              <a:t>danger</a:t>
            </a:r>
            <a:endParaRPr lang="de-CH" dirty="0">
              <a:latin typeface="Calibri"/>
              <a:ea typeface="Calibri"/>
              <a:cs typeface="Calibri"/>
            </a:endParaRPr>
          </a:p>
          <a:p>
            <a:r>
              <a:rPr lang="de-CH" dirty="0">
                <a:latin typeface="Calibri"/>
                <a:ea typeface="Calibri"/>
                <a:cs typeface="Calibri"/>
              </a:rPr>
              <a:t>… en </a:t>
            </a:r>
            <a:r>
              <a:rPr lang="de-CH" dirty="0" err="1">
                <a:latin typeface="Calibri"/>
                <a:ea typeface="Calibri"/>
                <a:cs typeface="Calibri"/>
              </a:rPr>
              <a:t>situation</a:t>
            </a:r>
            <a:r>
              <a:rPr lang="de-CH" dirty="0">
                <a:latin typeface="Calibri"/>
                <a:ea typeface="Calibri"/>
                <a:cs typeface="Calibri"/>
              </a:rPr>
              <a:t> de </a:t>
            </a:r>
            <a:r>
              <a:rPr lang="de-CH" dirty="0" err="1">
                <a:latin typeface="Calibri"/>
                <a:ea typeface="Calibri"/>
                <a:cs typeface="Calibri"/>
              </a:rPr>
              <a:t>pauvreté</a:t>
            </a:r>
            <a:endParaRPr lang="de-CH" dirty="0">
              <a:latin typeface="Calibri" panose="020F0502020204030204" pitchFamily="34" charset="0"/>
              <a:ea typeface="Calibri"/>
              <a:cs typeface="Calibri" panose="020F0502020204030204" pitchFamily="34" charset="0"/>
            </a:endParaRPr>
          </a:p>
          <a:p>
            <a:pPr marL="2169795" indent="-285750">
              <a:buFont typeface="Wingdings" panose="05000000000000000000" pitchFamily="2" charset="2"/>
              <a:buChar char="Ø"/>
            </a:pPr>
            <a:endParaRPr lang="de-CH" dirty="0">
              <a:latin typeface="Calibri" panose="020F0502020204030204" pitchFamily="34" charset="0"/>
              <a:ea typeface="Calibri"/>
              <a:cs typeface="Calibri" panose="020F0502020204030204" pitchFamily="34" charset="0"/>
            </a:endParaRPr>
          </a:p>
          <a:p>
            <a:pPr marL="2169795" indent="-285750">
              <a:buFont typeface="Wingdings" panose="05000000000000000000" pitchFamily="2" charset="2"/>
              <a:buChar char="Ø"/>
            </a:pPr>
            <a:r>
              <a:rPr lang="de-CH" dirty="0">
                <a:latin typeface="Calibri" panose="020F0502020204030204" pitchFamily="34" charset="0"/>
                <a:cs typeface="Calibri" panose="020F0502020204030204" pitchFamily="34" charset="0"/>
              </a:rPr>
              <a:t>quelle est la suite ?</a:t>
            </a:r>
            <a:endParaRPr lang="de-CH" dirty="0">
              <a:latin typeface="Calibri" panose="020F0502020204030204" pitchFamily="34" charset="0"/>
              <a:ea typeface="Calibri" panose="020F0502020204030204" pitchFamily="34" charset="0"/>
              <a:cs typeface="Calibri" panose="020F0502020204030204" pitchFamily="34" charset="0"/>
            </a:endParaRPr>
          </a:p>
        </p:txBody>
      </p:sp>
      <p:cxnSp>
        <p:nvCxnSpPr>
          <p:cNvPr id="8" name="Gerader Verbinder 7">
            <a:extLst>
              <a:ext uri="{FF2B5EF4-FFF2-40B4-BE49-F238E27FC236}">
                <a16:creationId xmlns:a16="http://schemas.microsoft.com/office/drawing/2014/main" id="{55B98A00-6B16-3BD2-331F-DA5084955F87}"/>
              </a:ext>
            </a:extLst>
          </p:cNvPr>
          <p:cNvCxnSpPr>
            <a:cxnSpLocks/>
          </p:cNvCxnSpPr>
          <p:nvPr/>
        </p:nvCxnSpPr>
        <p:spPr>
          <a:xfrm flipH="1">
            <a:off x="1468582" y="2133600"/>
            <a:ext cx="6371359"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9" name="Gerader Verbinder 8">
            <a:extLst>
              <a:ext uri="{FF2B5EF4-FFF2-40B4-BE49-F238E27FC236}">
                <a16:creationId xmlns:a16="http://schemas.microsoft.com/office/drawing/2014/main" id="{8D98A924-E3B5-0933-071D-A56893B9F825}"/>
              </a:ext>
            </a:extLst>
          </p:cNvPr>
          <p:cNvCxnSpPr>
            <a:cxnSpLocks/>
          </p:cNvCxnSpPr>
          <p:nvPr/>
        </p:nvCxnSpPr>
        <p:spPr>
          <a:xfrm flipH="1">
            <a:off x="1445491" y="5163127"/>
            <a:ext cx="6394450"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1" name="Gerader Verbinder 10">
            <a:extLst>
              <a:ext uri="{FF2B5EF4-FFF2-40B4-BE49-F238E27FC236}">
                <a16:creationId xmlns:a16="http://schemas.microsoft.com/office/drawing/2014/main" id="{902AD764-1ABA-CD15-82A4-26A87B905E52}"/>
              </a:ext>
            </a:extLst>
          </p:cNvPr>
          <p:cNvCxnSpPr/>
          <p:nvPr/>
        </p:nvCxnSpPr>
        <p:spPr>
          <a:xfrm>
            <a:off x="1468582" y="2133600"/>
            <a:ext cx="0" cy="304800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pic>
        <p:nvPicPr>
          <p:cNvPr id="4" name="Grafik 6">
            <a:extLst>
              <a:ext uri="{FF2B5EF4-FFF2-40B4-BE49-F238E27FC236}">
                <a16:creationId xmlns:a16="http://schemas.microsoft.com/office/drawing/2014/main" id="{0E65FE9F-6266-0E95-B4A5-F6B1E8EEB6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38520" y="2464305"/>
            <a:ext cx="1906556" cy="1929389"/>
          </a:xfrm>
          <a:prstGeom prst="rect">
            <a:avLst/>
          </a:prstGeom>
        </p:spPr>
      </p:pic>
    </p:spTree>
    <p:extLst>
      <p:ext uri="{BB962C8B-B14F-4D97-AF65-F5344CB8AC3E}">
        <p14:creationId xmlns:p14="http://schemas.microsoft.com/office/powerpoint/2010/main" val="315479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fad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fade">
                                      <p:cBhvr>
                                        <p:cTn id="17" dur="500"/>
                                        <p:tgtEl>
                                          <p:spTgt spid="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6" end="6"/>
                                            </p:txEl>
                                          </p:spTgt>
                                        </p:tgtEl>
                                        <p:attrNameLst>
                                          <p:attrName>style.visibility</p:attrName>
                                        </p:attrNameLst>
                                      </p:cBhvr>
                                      <p:to>
                                        <p:strVal val="visible"/>
                                      </p:to>
                                    </p:set>
                                    <p:animEffect transition="in" filter="fade">
                                      <p:cBhvr>
                                        <p:cTn id="22" dur="500"/>
                                        <p:tgtEl>
                                          <p:spTgt spid="6">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animEffect transition="in" filter="fade">
                                      <p:cBhvr>
                                        <p:cTn id="2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3</a:t>
            </a:fld>
            <a:endParaRPr lang="de-CH"/>
          </a:p>
        </p:txBody>
      </p:sp>
      <p:sp>
        <p:nvSpPr>
          <p:cNvPr id="4" name="Textfeld 3">
            <a:extLst>
              <a:ext uri="{FF2B5EF4-FFF2-40B4-BE49-F238E27FC236}">
                <a16:creationId xmlns:a16="http://schemas.microsoft.com/office/drawing/2014/main" id="{5104F06B-D7EE-D9F7-CCB0-C45C8B3D865F}"/>
              </a:ext>
            </a:extLst>
          </p:cNvPr>
          <p:cNvSpPr txBox="1"/>
          <p:nvPr/>
        </p:nvSpPr>
        <p:spPr>
          <a:xfrm>
            <a:off x="4183148" y="2246893"/>
            <a:ext cx="4332202" cy="923330"/>
          </a:xfrm>
          <a:prstGeom prst="rect">
            <a:avLst/>
          </a:prstGeom>
          <a:gradFill>
            <a:gsLst>
              <a:gs pos="100000">
                <a:schemeClr val="bg1"/>
              </a:gs>
              <a:gs pos="42000">
                <a:srgbClr val="CB9904">
                  <a:alpha val="63000"/>
                </a:srgbClr>
              </a:gs>
              <a:gs pos="1000">
                <a:srgbClr val="CB9904"/>
              </a:gs>
            </a:gsLst>
            <a:lin ang="5400000" scaled="0"/>
          </a:gradFill>
        </p:spPr>
        <p:txBody>
          <a:bodyPr wrap="square" rtlCol="0">
            <a:spAutoFit/>
          </a:bodyPr>
          <a:lstStyle/>
          <a:p>
            <a:r>
              <a:rPr lang="de-CH" dirty="0">
                <a:latin typeface="Calibri" panose="020F0502020204030204" pitchFamily="34" charset="0"/>
                <a:cs typeface="Calibri" panose="020F0502020204030204" pitchFamily="34" charset="0"/>
              </a:rPr>
              <a:t>Si </a:t>
            </a:r>
            <a:r>
              <a:rPr lang="de-CH" dirty="0" err="1">
                <a:latin typeface="Calibri" panose="020F0502020204030204" pitchFamily="34" charset="0"/>
                <a:cs typeface="Calibri" panose="020F0502020204030204" pitchFamily="34" charset="0"/>
              </a:rPr>
              <a:t>l'enfant</a:t>
            </a:r>
            <a:r>
              <a:rPr lang="de-CH" dirty="0">
                <a:latin typeface="Calibri" panose="020F0502020204030204" pitchFamily="34" charset="0"/>
                <a:cs typeface="Calibri" panose="020F0502020204030204" pitchFamily="34" charset="0"/>
              </a:rPr>
              <a:t> a </a:t>
            </a:r>
            <a:r>
              <a:rPr lang="de-CH" dirty="0" err="1">
                <a:latin typeface="Calibri" panose="020F0502020204030204" pitchFamily="34" charset="0"/>
                <a:cs typeface="Calibri" panose="020F0502020204030204" pitchFamily="34" charset="0"/>
              </a:rPr>
              <a:t>été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a:t>
            </a:r>
            <a:r>
              <a:rPr lang="de-CH" dirty="0">
                <a:latin typeface="Calibri" panose="020F0502020204030204" pitchFamily="34" charset="0"/>
                <a:cs typeface="Calibri" panose="020F0502020204030204" pitchFamily="34" charset="0"/>
              </a:rPr>
              <a:t> : </a:t>
            </a:r>
          </a:p>
          <a:p>
            <a:pPr marL="285750" indent="-285750">
              <a:buFont typeface="Arial" panose="020B0604020202020204" pitchFamily="34" charset="0"/>
              <a:buChar char="•"/>
            </a:pPr>
            <a:r>
              <a:rPr lang="de-CH" dirty="0">
                <a:latin typeface="Calibri" panose="020F0502020204030204" pitchFamily="34" charset="0"/>
                <a:cs typeface="Calibri" panose="020F0502020204030204" pitchFamily="34" charset="0"/>
              </a:rPr>
              <a:t>être </a:t>
            </a:r>
            <a:r>
              <a:rPr lang="de-CH" dirty="0" err="1">
                <a:latin typeface="Calibri" panose="020F0502020204030204" pitchFamily="34" charset="0"/>
                <a:cs typeface="Calibri" panose="020F0502020204030204" pitchFamily="34" charset="0"/>
              </a:rPr>
              <a:t>pris</a:t>
            </a:r>
            <a:r>
              <a:rPr lang="de-CH" dirty="0">
                <a:latin typeface="Calibri" panose="020F0502020204030204" pitchFamily="34" charset="0"/>
                <a:cs typeface="Calibri" panose="020F0502020204030204" pitchFamily="34" charset="0"/>
              </a:rPr>
              <a:t> en charge par </a:t>
            </a:r>
            <a:r>
              <a:rPr lang="de-CH" dirty="0" err="1">
                <a:latin typeface="Calibri" panose="020F0502020204030204" pitchFamily="34" charset="0"/>
                <a:cs typeface="Calibri" panose="020F0502020204030204" pitchFamily="34" charset="0"/>
              </a:rPr>
              <a:t>une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institution</a:t>
            </a:r>
            <a:endParaRPr lang="de-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vivre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enfance</a:t>
            </a:r>
            <a:r>
              <a:rPr lang="de-CH" dirty="0">
                <a:latin typeface="Calibri" panose="020F0502020204030204" pitchFamily="34" charset="0"/>
                <a:cs typeface="Calibri" panose="020F0502020204030204" pitchFamily="34" charset="0"/>
              </a:rPr>
              <a:t> en famille d'accueil </a:t>
            </a:r>
          </a:p>
        </p:txBody>
      </p:sp>
      <p:cxnSp>
        <p:nvCxnSpPr>
          <p:cNvPr id="7" name="Gerader Verbinder 6">
            <a:extLst>
              <a:ext uri="{FF2B5EF4-FFF2-40B4-BE49-F238E27FC236}">
                <a16:creationId xmlns:a16="http://schemas.microsoft.com/office/drawing/2014/main" id="{4724ECD7-0318-7381-23AF-728A9221F8BC}"/>
              </a:ext>
            </a:extLst>
          </p:cNvPr>
          <p:cNvCxnSpPr>
            <a:cxnSpLocks/>
          </p:cNvCxnSpPr>
          <p:nvPr/>
        </p:nvCxnSpPr>
        <p:spPr>
          <a:xfrm flipH="1">
            <a:off x="775855" y="1999356"/>
            <a:ext cx="7850908"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8" name="Gerader Verbinder 7">
            <a:extLst>
              <a:ext uri="{FF2B5EF4-FFF2-40B4-BE49-F238E27FC236}">
                <a16:creationId xmlns:a16="http://schemas.microsoft.com/office/drawing/2014/main" id="{54D0A239-B7EC-207E-19D4-FBB605ACEBBB}"/>
              </a:ext>
            </a:extLst>
          </p:cNvPr>
          <p:cNvCxnSpPr>
            <a:cxnSpLocks/>
          </p:cNvCxnSpPr>
          <p:nvPr/>
        </p:nvCxnSpPr>
        <p:spPr>
          <a:xfrm flipH="1">
            <a:off x="752764" y="5028883"/>
            <a:ext cx="7873999"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9" name="Gerader Verbinder 8">
            <a:extLst>
              <a:ext uri="{FF2B5EF4-FFF2-40B4-BE49-F238E27FC236}">
                <a16:creationId xmlns:a16="http://schemas.microsoft.com/office/drawing/2014/main" id="{454AFE79-CADC-F5CF-945F-B0BC3080B3AC}"/>
              </a:ext>
            </a:extLst>
          </p:cNvPr>
          <p:cNvCxnSpPr/>
          <p:nvPr/>
        </p:nvCxnSpPr>
        <p:spPr>
          <a:xfrm>
            <a:off x="775855" y="1999356"/>
            <a:ext cx="0" cy="304800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sp>
        <p:nvSpPr>
          <p:cNvPr id="14" name="Titel 1">
            <a:extLst>
              <a:ext uri="{FF2B5EF4-FFF2-40B4-BE49-F238E27FC236}">
                <a16:creationId xmlns:a16="http://schemas.microsoft.com/office/drawing/2014/main" id="{11F7D1E5-878E-EC78-83A0-592EAEBF0999}"/>
              </a:ext>
            </a:extLst>
          </p:cNvPr>
          <p:cNvSpPr>
            <a:spLocks noGrp="1"/>
          </p:cNvSpPr>
          <p:nvPr>
            <p:ph type="title"/>
          </p:nvPr>
        </p:nvSpPr>
        <p:spPr>
          <a:xfrm>
            <a:off x="628650" y="460755"/>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id="{09F3155D-D45F-A820-A245-8F79510CD780}"/>
              </a:ext>
            </a:extLst>
          </p:cNvPr>
          <p:cNvSpPr/>
          <p:nvPr/>
        </p:nvSpPr>
        <p:spPr>
          <a:xfrm>
            <a:off x="997527" y="4008582"/>
            <a:ext cx="286325" cy="249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2" name="Grafik 10" descr="Ein Bild, das Symbol, Kreis, Schrift, Grafiken enthält.&#10;&#10;Automatisch generierte Beschreibung">
            <a:extLst>
              <a:ext uri="{FF2B5EF4-FFF2-40B4-BE49-F238E27FC236}">
                <a16:creationId xmlns:a16="http://schemas.microsoft.com/office/drawing/2014/main" id="{A8742D0A-513E-8993-B48C-4AEEFF949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309" y="2229096"/>
            <a:ext cx="2804795" cy="2280775"/>
          </a:xfrm>
          <a:prstGeom prst="rect">
            <a:avLst/>
          </a:prstGeom>
        </p:spPr>
      </p:pic>
    </p:spTree>
    <p:extLst>
      <p:ext uri="{BB962C8B-B14F-4D97-AF65-F5344CB8AC3E}">
        <p14:creationId xmlns:p14="http://schemas.microsoft.com/office/powerpoint/2010/main" val="196651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4</a:t>
            </a:fld>
            <a:endParaRPr lang="de-CH"/>
          </a:p>
        </p:txBody>
      </p:sp>
      <p:sp>
        <p:nvSpPr>
          <p:cNvPr id="7" name="Textfeld 6">
            <a:extLst>
              <a:ext uri="{FF2B5EF4-FFF2-40B4-BE49-F238E27FC236}">
                <a16:creationId xmlns:a16="http://schemas.microsoft.com/office/drawing/2014/main" id="{873AB1F0-5CA4-343C-506B-32DFBF234D69}"/>
              </a:ext>
            </a:extLst>
          </p:cNvPr>
          <p:cNvSpPr txBox="1"/>
          <p:nvPr/>
        </p:nvSpPr>
        <p:spPr>
          <a:xfrm>
            <a:off x="3957318" y="3550624"/>
            <a:ext cx="4332202" cy="1200329"/>
          </a:xfrm>
          <a:prstGeom prst="rect">
            <a:avLst/>
          </a:prstGeom>
          <a:gradFill>
            <a:gsLst>
              <a:gs pos="100000">
                <a:schemeClr val="bg1"/>
              </a:gs>
              <a:gs pos="59000">
                <a:srgbClr val="CB9904">
                  <a:alpha val="60000"/>
                </a:srgbClr>
              </a:gs>
              <a:gs pos="1000">
                <a:srgbClr val="CB9904"/>
              </a:gs>
            </a:gsLst>
            <a:lin ang="16200000" scaled="0"/>
          </a:gradFill>
        </p:spPr>
        <p:txBody>
          <a:bodyPr wrap="square" rtlCol="0">
            <a:spAutoFit/>
          </a:bodyPr>
          <a:lstStyle/>
          <a:p>
            <a:r>
              <a:rPr lang="de-CH" dirty="0">
                <a:latin typeface="Calibri" panose="020F0502020204030204" pitchFamily="34" charset="0"/>
                <a:cs typeface="Calibri" panose="020F0502020204030204" pitchFamily="34" charset="0"/>
              </a:rPr>
              <a:t>Si </a:t>
            </a:r>
            <a:r>
              <a:rPr lang="de-CH" dirty="0" err="1">
                <a:latin typeface="Calibri" panose="020F0502020204030204" pitchFamily="34" charset="0"/>
                <a:cs typeface="Calibri" panose="020F0502020204030204" pitchFamily="34" charset="0"/>
              </a:rPr>
              <a:t>l'enfant</a:t>
            </a:r>
            <a:r>
              <a:rPr lang="de-CH" dirty="0">
                <a:latin typeface="Calibri" panose="020F0502020204030204" pitchFamily="34" charset="0"/>
                <a:cs typeface="Calibri" panose="020F0502020204030204" pitchFamily="34" charset="0"/>
              </a:rPr>
              <a:t> a </a:t>
            </a:r>
            <a:r>
              <a:rPr lang="de-CH" dirty="0" err="1">
                <a:latin typeface="Calibri" panose="020F0502020204030204" pitchFamily="34" charset="0"/>
                <a:cs typeface="Calibri" panose="020F0502020204030204" pitchFamily="34" charset="0"/>
              </a:rPr>
              <a:t>été</a:t>
            </a:r>
            <a:r>
              <a:rPr lang="de-CH" dirty="0">
                <a:latin typeface="Calibri" panose="020F0502020204030204" pitchFamily="34" charset="0"/>
                <a:cs typeface="Calibri" panose="020F0502020204030204" pitchFamily="34" charset="0"/>
              </a:rPr>
              <a:t> mal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a:t>
            </a:r>
            <a:r>
              <a:rPr lang="de-CH" dirty="0">
                <a:latin typeface="Calibri" panose="020F0502020204030204" pitchFamily="34" charset="0"/>
                <a:cs typeface="Calibri" panose="020F0502020204030204" pitchFamily="34" charset="0"/>
              </a:rPr>
              <a:t> :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témoin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ou</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victime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d’abus</a:t>
            </a:r>
            <a:r>
              <a:rPr lang="de-CH" dirty="0">
                <a:latin typeface="Calibri" panose="020F0502020204030204" pitchFamily="34" charset="0"/>
                <a:cs typeface="Calibri" panose="020F0502020204030204" pitchFamily="34" charset="0"/>
              </a:rPr>
              <a:t> et de </a:t>
            </a:r>
            <a:r>
              <a:rPr lang="de-CH" dirty="0" err="1">
                <a:latin typeface="Calibri" panose="020F0502020204030204" pitchFamily="34" charset="0"/>
                <a:cs typeface="Calibri" panose="020F0502020204030204" pitchFamily="34" charset="0"/>
              </a:rPr>
              <a:t>violences</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marginalisé</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exploité</a:t>
            </a:r>
            <a:endParaRPr lang="de-CH" dirty="0">
              <a:latin typeface="Calibri" panose="020F0502020204030204" pitchFamily="34" charset="0"/>
              <a:cs typeface="Calibri" panose="020F0502020204030204" pitchFamily="34" charset="0"/>
            </a:endParaRPr>
          </a:p>
        </p:txBody>
      </p:sp>
      <p:sp>
        <p:nvSpPr>
          <p:cNvPr id="8" name="Freihandform: Form 7">
            <a:extLst>
              <a:ext uri="{FF2B5EF4-FFF2-40B4-BE49-F238E27FC236}">
                <a16:creationId xmlns:a16="http://schemas.microsoft.com/office/drawing/2014/main" id="{257F64E5-A0AA-BBA5-F95D-8FB4F3ED1AF3}"/>
              </a:ext>
            </a:extLst>
          </p:cNvPr>
          <p:cNvSpPr/>
          <p:nvPr/>
        </p:nvSpPr>
        <p:spPr>
          <a:xfrm>
            <a:off x="2429164" y="3362036"/>
            <a:ext cx="434109" cy="858982"/>
          </a:xfrm>
          <a:custGeom>
            <a:avLst/>
            <a:gdLst>
              <a:gd name="connsiteX0" fmla="*/ 434109 w 434109"/>
              <a:gd name="connsiteY0" fmla="*/ 9237 h 858982"/>
              <a:gd name="connsiteX1" fmla="*/ 240145 w 434109"/>
              <a:gd name="connsiteY1" fmla="*/ 0 h 858982"/>
              <a:gd name="connsiteX2" fmla="*/ 92363 w 434109"/>
              <a:gd name="connsiteY2" fmla="*/ 415637 h 858982"/>
              <a:gd name="connsiteX3" fmla="*/ 18472 w 434109"/>
              <a:gd name="connsiteY3" fmla="*/ 572655 h 858982"/>
              <a:gd name="connsiteX4" fmla="*/ 0 w 434109"/>
              <a:gd name="connsiteY4" fmla="*/ 655782 h 858982"/>
              <a:gd name="connsiteX5" fmla="*/ 36945 w 434109"/>
              <a:gd name="connsiteY5" fmla="*/ 831273 h 858982"/>
              <a:gd name="connsiteX6" fmla="*/ 387927 w 434109"/>
              <a:gd name="connsiteY6" fmla="*/ 858982 h 858982"/>
              <a:gd name="connsiteX7" fmla="*/ 434109 w 434109"/>
              <a:gd name="connsiteY7" fmla="*/ 9237 h 8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4109" h="858982">
                <a:moveTo>
                  <a:pt x="434109" y="9237"/>
                </a:moveTo>
                <a:lnTo>
                  <a:pt x="240145" y="0"/>
                </a:lnTo>
                <a:lnTo>
                  <a:pt x="92363" y="415637"/>
                </a:lnTo>
                <a:lnTo>
                  <a:pt x="18472" y="572655"/>
                </a:lnTo>
                <a:lnTo>
                  <a:pt x="0" y="655782"/>
                </a:lnTo>
                <a:lnTo>
                  <a:pt x="36945" y="831273"/>
                </a:lnTo>
                <a:lnTo>
                  <a:pt x="387927" y="858982"/>
                </a:lnTo>
                <a:lnTo>
                  <a:pt x="434109" y="92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 name="Gerader Verbinder 8">
            <a:extLst>
              <a:ext uri="{FF2B5EF4-FFF2-40B4-BE49-F238E27FC236}">
                <a16:creationId xmlns:a16="http://schemas.microsoft.com/office/drawing/2014/main" id="{3288D8A2-F2D3-BB3A-1A70-03A39175578E}"/>
              </a:ext>
            </a:extLst>
          </p:cNvPr>
          <p:cNvCxnSpPr>
            <a:cxnSpLocks/>
          </p:cNvCxnSpPr>
          <p:nvPr/>
        </p:nvCxnSpPr>
        <p:spPr>
          <a:xfrm flipH="1">
            <a:off x="775855" y="1713031"/>
            <a:ext cx="7850908"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0" name="Gerader Verbinder 9">
            <a:extLst>
              <a:ext uri="{FF2B5EF4-FFF2-40B4-BE49-F238E27FC236}">
                <a16:creationId xmlns:a16="http://schemas.microsoft.com/office/drawing/2014/main" id="{497B5A9A-F3F5-E71F-7A72-7D2888DBA209}"/>
              </a:ext>
            </a:extLst>
          </p:cNvPr>
          <p:cNvCxnSpPr>
            <a:cxnSpLocks/>
          </p:cNvCxnSpPr>
          <p:nvPr/>
        </p:nvCxnSpPr>
        <p:spPr>
          <a:xfrm>
            <a:off x="775855" y="1713031"/>
            <a:ext cx="0" cy="4202546"/>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D34F31DF-4A39-B2A1-54A1-15697154E4AE}"/>
              </a:ext>
            </a:extLst>
          </p:cNvPr>
          <p:cNvCxnSpPr>
            <a:cxnSpLocks/>
          </p:cNvCxnSpPr>
          <p:nvPr/>
        </p:nvCxnSpPr>
        <p:spPr>
          <a:xfrm flipH="1">
            <a:off x="759114" y="5915577"/>
            <a:ext cx="7850908"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sp>
        <p:nvSpPr>
          <p:cNvPr id="12" name="Titel 1">
            <a:extLst>
              <a:ext uri="{FF2B5EF4-FFF2-40B4-BE49-F238E27FC236}">
                <a16:creationId xmlns:a16="http://schemas.microsoft.com/office/drawing/2014/main" id="{38F0AA7B-6C25-37DC-4414-1B2772AAA795}"/>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pic>
        <p:nvPicPr>
          <p:cNvPr id="2" name="Grafik 13" descr="Ein Bild, das Clipart, Text, Schrift, Grafiken enthält.&#10;&#10;Automatisch generierte Beschreibung">
            <a:extLst>
              <a:ext uri="{FF2B5EF4-FFF2-40B4-BE49-F238E27FC236}">
                <a16:creationId xmlns:a16="http://schemas.microsoft.com/office/drawing/2014/main" id="{B5BB00CF-02A3-3EAC-F62B-228777BB51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8061" y="2252423"/>
            <a:ext cx="2488083" cy="3339670"/>
          </a:xfrm>
          <a:prstGeom prst="rect">
            <a:avLst/>
          </a:prstGeom>
        </p:spPr>
      </p:pic>
      <p:sp>
        <p:nvSpPr>
          <p:cNvPr id="4" name="Textfeld 3">
            <a:extLst>
              <a:ext uri="{FF2B5EF4-FFF2-40B4-BE49-F238E27FC236}">
                <a16:creationId xmlns:a16="http://schemas.microsoft.com/office/drawing/2014/main" id="{1E413F7B-8AF0-D87F-8EE7-4B936CE14946}"/>
              </a:ext>
            </a:extLst>
          </p:cNvPr>
          <p:cNvSpPr txBox="1"/>
          <p:nvPr/>
        </p:nvSpPr>
        <p:spPr>
          <a:xfrm>
            <a:off x="3957318" y="2147979"/>
            <a:ext cx="4332202" cy="1200329"/>
          </a:xfrm>
          <a:prstGeom prst="rect">
            <a:avLst/>
          </a:prstGeom>
          <a:gradFill>
            <a:gsLst>
              <a:gs pos="100000">
                <a:schemeClr val="bg1"/>
              </a:gs>
              <a:gs pos="42000">
                <a:srgbClr val="CB9904">
                  <a:alpha val="63000"/>
                </a:srgbClr>
              </a:gs>
              <a:gs pos="1000">
                <a:srgbClr val="CB9904"/>
              </a:gs>
            </a:gsLst>
            <a:lin ang="5400000" scaled="0"/>
          </a:gradFill>
        </p:spPr>
        <p:txBody>
          <a:bodyPr wrap="square" rtlCol="0">
            <a:spAutoFit/>
          </a:bodyPr>
          <a:lstStyle/>
          <a:p>
            <a:r>
              <a:rPr lang="de-CH" dirty="0">
                <a:latin typeface="Calibri" panose="020F0502020204030204" pitchFamily="34" charset="0"/>
                <a:cs typeface="Calibri" panose="020F0502020204030204" pitchFamily="34" charset="0"/>
              </a:rPr>
              <a:t>Si </a:t>
            </a:r>
            <a:r>
              <a:rPr lang="de-CH" dirty="0" err="1">
                <a:latin typeface="Calibri" panose="020F0502020204030204" pitchFamily="34" charset="0"/>
                <a:cs typeface="Calibri" panose="020F0502020204030204" pitchFamily="34" charset="0"/>
              </a:rPr>
              <a:t>l'enfant</a:t>
            </a:r>
            <a:r>
              <a:rPr lang="de-CH" dirty="0">
                <a:latin typeface="Calibri" panose="020F0502020204030204" pitchFamily="34" charset="0"/>
                <a:cs typeface="Calibri" panose="020F0502020204030204" pitchFamily="34" charset="0"/>
              </a:rPr>
              <a:t> a </a:t>
            </a:r>
            <a:r>
              <a:rPr lang="de-CH" dirty="0" err="1">
                <a:latin typeface="Calibri" panose="020F0502020204030204" pitchFamily="34" charset="0"/>
                <a:cs typeface="Calibri" panose="020F0502020204030204" pitchFamily="34" charset="0"/>
              </a:rPr>
              <a:t>été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a:t>
            </a:r>
            <a:r>
              <a:rPr lang="de-CH" dirty="0">
                <a:latin typeface="Calibri" panose="020F0502020204030204" pitchFamily="34" charset="0"/>
                <a:cs typeface="Calibri" panose="020F0502020204030204" pitchFamily="34" charset="0"/>
              </a:rPr>
              <a:t> :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pris</a:t>
            </a:r>
            <a:r>
              <a:rPr lang="de-CH" dirty="0">
                <a:latin typeface="Calibri" panose="020F0502020204030204" pitchFamily="34" charset="0"/>
                <a:cs typeface="Calibri" panose="020F0502020204030204" pitchFamily="34" charset="0"/>
              </a:rPr>
              <a:t> en charge dans </a:t>
            </a:r>
            <a:r>
              <a:rPr lang="de-CH" dirty="0" err="1">
                <a:latin typeface="Calibri" panose="020F0502020204030204" pitchFamily="34" charset="0"/>
                <a:cs typeface="Calibri" panose="020F0502020204030204" pitchFamily="34" charset="0"/>
              </a:rPr>
              <a:t>un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foyer</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ou</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une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institution</a:t>
            </a:r>
            <a:endParaRPr lang="de-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vivre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enfance</a:t>
            </a:r>
            <a:r>
              <a:rPr lang="de-CH" dirty="0">
                <a:latin typeface="Calibri" panose="020F0502020204030204" pitchFamily="34" charset="0"/>
                <a:cs typeface="Calibri" panose="020F0502020204030204" pitchFamily="34" charset="0"/>
              </a:rPr>
              <a:t> en famille d'accueil </a:t>
            </a:r>
          </a:p>
        </p:txBody>
      </p:sp>
    </p:spTree>
    <p:extLst>
      <p:ext uri="{BB962C8B-B14F-4D97-AF65-F5344CB8AC3E}">
        <p14:creationId xmlns:p14="http://schemas.microsoft.com/office/powerpoint/2010/main" val="255934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5</a:t>
            </a:fld>
            <a:endParaRPr lang="de-CH"/>
          </a:p>
        </p:txBody>
      </p:sp>
      <p:sp>
        <p:nvSpPr>
          <p:cNvPr id="8" name="Freihandform: Form 7">
            <a:extLst>
              <a:ext uri="{FF2B5EF4-FFF2-40B4-BE49-F238E27FC236}">
                <a16:creationId xmlns:a16="http://schemas.microsoft.com/office/drawing/2014/main" id="{257F64E5-A0AA-BBA5-F95D-8FB4F3ED1AF3}"/>
              </a:ext>
            </a:extLst>
          </p:cNvPr>
          <p:cNvSpPr/>
          <p:nvPr/>
        </p:nvSpPr>
        <p:spPr>
          <a:xfrm>
            <a:off x="2429164" y="3362036"/>
            <a:ext cx="434109" cy="858982"/>
          </a:xfrm>
          <a:custGeom>
            <a:avLst/>
            <a:gdLst>
              <a:gd name="connsiteX0" fmla="*/ 434109 w 434109"/>
              <a:gd name="connsiteY0" fmla="*/ 9237 h 858982"/>
              <a:gd name="connsiteX1" fmla="*/ 240145 w 434109"/>
              <a:gd name="connsiteY1" fmla="*/ 0 h 858982"/>
              <a:gd name="connsiteX2" fmla="*/ 92363 w 434109"/>
              <a:gd name="connsiteY2" fmla="*/ 415637 h 858982"/>
              <a:gd name="connsiteX3" fmla="*/ 18472 w 434109"/>
              <a:gd name="connsiteY3" fmla="*/ 572655 h 858982"/>
              <a:gd name="connsiteX4" fmla="*/ 0 w 434109"/>
              <a:gd name="connsiteY4" fmla="*/ 655782 h 858982"/>
              <a:gd name="connsiteX5" fmla="*/ 36945 w 434109"/>
              <a:gd name="connsiteY5" fmla="*/ 831273 h 858982"/>
              <a:gd name="connsiteX6" fmla="*/ 387927 w 434109"/>
              <a:gd name="connsiteY6" fmla="*/ 858982 h 858982"/>
              <a:gd name="connsiteX7" fmla="*/ 434109 w 434109"/>
              <a:gd name="connsiteY7" fmla="*/ 9237 h 85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4109" h="858982">
                <a:moveTo>
                  <a:pt x="434109" y="9237"/>
                </a:moveTo>
                <a:lnTo>
                  <a:pt x="240145" y="0"/>
                </a:lnTo>
                <a:lnTo>
                  <a:pt x="92363" y="415637"/>
                </a:lnTo>
                <a:lnTo>
                  <a:pt x="18472" y="572655"/>
                </a:lnTo>
                <a:lnTo>
                  <a:pt x="0" y="655782"/>
                </a:lnTo>
                <a:lnTo>
                  <a:pt x="36945" y="831273"/>
                </a:lnTo>
                <a:lnTo>
                  <a:pt x="387927" y="858982"/>
                </a:lnTo>
                <a:lnTo>
                  <a:pt x="434109" y="923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 name="Gerader Verbinder 8">
            <a:extLst>
              <a:ext uri="{FF2B5EF4-FFF2-40B4-BE49-F238E27FC236}">
                <a16:creationId xmlns:a16="http://schemas.microsoft.com/office/drawing/2014/main" id="{3288D8A2-F2D3-BB3A-1A70-03A39175578E}"/>
              </a:ext>
            </a:extLst>
          </p:cNvPr>
          <p:cNvCxnSpPr>
            <a:cxnSpLocks/>
          </p:cNvCxnSpPr>
          <p:nvPr/>
        </p:nvCxnSpPr>
        <p:spPr>
          <a:xfrm flipH="1">
            <a:off x="775855" y="1713031"/>
            <a:ext cx="7850908"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0" name="Gerader Verbinder 9">
            <a:extLst>
              <a:ext uri="{FF2B5EF4-FFF2-40B4-BE49-F238E27FC236}">
                <a16:creationId xmlns:a16="http://schemas.microsoft.com/office/drawing/2014/main" id="{497B5A9A-F3F5-E71F-7A72-7D2888DBA209}"/>
              </a:ext>
            </a:extLst>
          </p:cNvPr>
          <p:cNvCxnSpPr>
            <a:cxnSpLocks/>
          </p:cNvCxnSpPr>
          <p:nvPr/>
        </p:nvCxnSpPr>
        <p:spPr>
          <a:xfrm>
            <a:off x="775855" y="1713031"/>
            <a:ext cx="0" cy="4202546"/>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D34F31DF-4A39-B2A1-54A1-15697154E4AE}"/>
              </a:ext>
            </a:extLst>
          </p:cNvPr>
          <p:cNvCxnSpPr>
            <a:cxnSpLocks/>
          </p:cNvCxnSpPr>
          <p:nvPr/>
        </p:nvCxnSpPr>
        <p:spPr>
          <a:xfrm flipH="1">
            <a:off x="759114" y="5915577"/>
            <a:ext cx="7850908"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sp>
        <p:nvSpPr>
          <p:cNvPr id="12" name="Titel 1">
            <a:extLst>
              <a:ext uri="{FF2B5EF4-FFF2-40B4-BE49-F238E27FC236}">
                <a16:creationId xmlns:a16="http://schemas.microsoft.com/office/drawing/2014/main" id="{38F0AA7B-6C25-37DC-4414-1B2772AAA795}"/>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sp>
        <p:nvSpPr>
          <p:cNvPr id="2" name="Textfeld 1">
            <a:extLst>
              <a:ext uri="{FF2B5EF4-FFF2-40B4-BE49-F238E27FC236}">
                <a16:creationId xmlns:a16="http://schemas.microsoft.com/office/drawing/2014/main" id="{2141DB6C-DDED-D648-EC9A-343EF829A948}"/>
              </a:ext>
            </a:extLst>
          </p:cNvPr>
          <p:cNvSpPr txBox="1"/>
          <p:nvPr/>
        </p:nvSpPr>
        <p:spPr>
          <a:xfrm>
            <a:off x="4800627" y="3438166"/>
            <a:ext cx="2290625" cy="369332"/>
          </a:xfrm>
          <a:prstGeom prst="rect">
            <a:avLst/>
          </a:prstGeom>
          <a:gradFill>
            <a:gsLst>
              <a:gs pos="100000">
                <a:schemeClr val="bg1"/>
              </a:gs>
              <a:gs pos="59000">
                <a:srgbClr val="CB9904">
                  <a:alpha val="58000"/>
                </a:srgbClr>
              </a:gs>
              <a:gs pos="1000">
                <a:srgbClr val="CB9904"/>
              </a:gs>
            </a:gsLst>
            <a:lin ang="10800000" scaled="0"/>
          </a:gradFill>
        </p:spPr>
        <p:txBody>
          <a:bodyPr wrap="square" rtlCol="0">
            <a:spAutoFit/>
          </a:bodyPr>
          <a:lstStyle/>
          <a:p>
            <a:pPr algn="ctr"/>
            <a:r>
              <a:rPr lang="de-CH" dirty="0" err="1">
                <a:latin typeface="Calibri" panose="020F0502020204030204" pitchFamily="34" charset="0"/>
                <a:cs typeface="Calibri" panose="020F0502020204030204" pitchFamily="34" charset="0"/>
              </a:rPr>
              <a:t>Un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sort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aléatoire</a:t>
            </a:r>
            <a:r>
              <a:rPr lang="de-CH" dirty="0">
                <a:latin typeface="Calibri" panose="020F0502020204030204" pitchFamily="34" charset="0"/>
                <a:cs typeface="Calibri" panose="020F0502020204030204" pitchFamily="34" charset="0"/>
              </a:rPr>
              <a:t> … ?</a:t>
            </a:r>
          </a:p>
        </p:txBody>
      </p:sp>
      <p:pic>
        <p:nvPicPr>
          <p:cNvPr id="4" name="Grafik 3" descr="Ein Bild, das Entwurf, Symbol, Design enthält.&#10;&#10;Automatisch generierte Beschreibung">
            <a:extLst>
              <a:ext uri="{FF2B5EF4-FFF2-40B4-BE49-F238E27FC236}">
                <a16:creationId xmlns:a16="http://schemas.microsoft.com/office/drawing/2014/main" id="{5FA3FB77-8B97-26DF-6E5C-40FAA7D267C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50729" y="3364348"/>
            <a:ext cx="398221" cy="818455"/>
          </a:xfrm>
          <a:prstGeom prst="rect">
            <a:avLst/>
          </a:prstGeom>
        </p:spPr>
      </p:pic>
      <p:pic>
        <p:nvPicPr>
          <p:cNvPr id="11" name="Grafik 10" descr="Ein Bild, das Clipart, Text, Schrift, Grafiken enthält.&#10;&#10;Automatisch generierte Beschreibung">
            <a:extLst>
              <a:ext uri="{FF2B5EF4-FFF2-40B4-BE49-F238E27FC236}">
                <a16:creationId xmlns:a16="http://schemas.microsoft.com/office/drawing/2014/main" id="{70512CFB-3C83-6D01-F656-303DF33320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26" y="2230361"/>
            <a:ext cx="2561791" cy="3438606"/>
          </a:xfrm>
          <a:prstGeom prst="rect">
            <a:avLst/>
          </a:prstGeom>
        </p:spPr>
      </p:pic>
      <p:sp>
        <p:nvSpPr>
          <p:cNvPr id="14" name="Textfeld 3">
            <a:extLst>
              <a:ext uri="{FF2B5EF4-FFF2-40B4-BE49-F238E27FC236}">
                <a16:creationId xmlns:a16="http://schemas.microsoft.com/office/drawing/2014/main" id="{27257D65-5BCA-0BA8-81A5-1C0381D8FF2E}"/>
              </a:ext>
            </a:extLst>
          </p:cNvPr>
          <p:cNvSpPr txBox="1"/>
          <p:nvPr/>
        </p:nvSpPr>
        <p:spPr>
          <a:xfrm>
            <a:off x="3957318" y="2147979"/>
            <a:ext cx="4332202" cy="1200329"/>
          </a:xfrm>
          <a:prstGeom prst="rect">
            <a:avLst/>
          </a:prstGeom>
          <a:gradFill>
            <a:gsLst>
              <a:gs pos="100000">
                <a:schemeClr val="bg1"/>
              </a:gs>
              <a:gs pos="42000">
                <a:srgbClr val="CB9904">
                  <a:alpha val="63000"/>
                </a:srgbClr>
              </a:gs>
              <a:gs pos="1000">
                <a:srgbClr val="CB9904"/>
              </a:gs>
            </a:gsLst>
            <a:lin ang="5400000" scaled="0"/>
          </a:gradFill>
        </p:spPr>
        <p:txBody>
          <a:bodyPr wrap="square" rtlCol="0">
            <a:spAutoFit/>
          </a:bodyPr>
          <a:lstStyle/>
          <a:p>
            <a:r>
              <a:rPr lang="de-CH" dirty="0">
                <a:latin typeface="Calibri" panose="020F0502020204030204" pitchFamily="34" charset="0"/>
                <a:cs typeface="Calibri" panose="020F0502020204030204" pitchFamily="34" charset="0"/>
              </a:rPr>
              <a:t>Si </a:t>
            </a:r>
            <a:r>
              <a:rPr lang="de-CH" dirty="0" err="1">
                <a:latin typeface="Calibri" panose="020F0502020204030204" pitchFamily="34" charset="0"/>
                <a:cs typeface="Calibri" panose="020F0502020204030204" pitchFamily="34" charset="0"/>
              </a:rPr>
              <a:t>l'enfant</a:t>
            </a:r>
            <a:r>
              <a:rPr lang="de-CH" dirty="0">
                <a:latin typeface="Calibri" panose="020F0502020204030204" pitchFamily="34" charset="0"/>
                <a:cs typeface="Calibri" panose="020F0502020204030204" pitchFamily="34" charset="0"/>
              </a:rPr>
              <a:t> a </a:t>
            </a:r>
            <a:r>
              <a:rPr lang="de-CH" dirty="0" err="1">
                <a:latin typeface="Calibri" panose="020F0502020204030204" pitchFamily="34" charset="0"/>
                <a:cs typeface="Calibri" panose="020F0502020204030204" pitchFamily="34" charset="0"/>
              </a:rPr>
              <a:t>été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a:t>
            </a:r>
            <a:r>
              <a:rPr lang="de-CH" dirty="0">
                <a:latin typeface="Calibri" panose="020F0502020204030204" pitchFamily="34" charset="0"/>
                <a:cs typeface="Calibri" panose="020F0502020204030204" pitchFamily="34" charset="0"/>
              </a:rPr>
              <a:t> :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pris</a:t>
            </a:r>
            <a:r>
              <a:rPr lang="de-CH" dirty="0">
                <a:latin typeface="Calibri" panose="020F0502020204030204" pitchFamily="34" charset="0"/>
                <a:cs typeface="Calibri" panose="020F0502020204030204" pitchFamily="34" charset="0"/>
              </a:rPr>
              <a:t> en charge dans </a:t>
            </a:r>
            <a:r>
              <a:rPr lang="de-CH" dirty="0" err="1">
                <a:latin typeface="Calibri" panose="020F0502020204030204" pitchFamily="34" charset="0"/>
                <a:cs typeface="Calibri" panose="020F0502020204030204" pitchFamily="34" charset="0"/>
              </a:rPr>
              <a:t>un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foyer</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ou</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une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institution</a:t>
            </a:r>
            <a:endParaRPr lang="de-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vivre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enfance</a:t>
            </a:r>
            <a:r>
              <a:rPr lang="de-CH" dirty="0">
                <a:latin typeface="Calibri" panose="020F0502020204030204" pitchFamily="34" charset="0"/>
                <a:cs typeface="Calibri" panose="020F0502020204030204" pitchFamily="34" charset="0"/>
              </a:rPr>
              <a:t> en famille d'accueil </a:t>
            </a:r>
          </a:p>
        </p:txBody>
      </p:sp>
      <p:sp>
        <p:nvSpPr>
          <p:cNvPr id="15" name="Textfeld 6">
            <a:extLst>
              <a:ext uri="{FF2B5EF4-FFF2-40B4-BE49-F238E27FC236}">
                <a16:creationId xmlns:a16="http://schemas.microsoft.com/office/drawing/2014/main" id="{BB612404-4766-5874-AC29-8B92D3B5E28B}"/>
              </a:ext>
            </a:extLst>
          </p:cNvPr>
          <p:cNvSpPr txBox="1"/>
          <p:nvPr/>
        </p:nvSpPr>
        <p:spPr>
          <a:xfrm>
            <a:off x="3957318" y="3976882"/>
            <a:ext cx="4332202" cy="1200329"/>
          </a:xfrm>
          <a:prstGeom prst="rect">
            <a:avLst/>
          </a:prstGeom>
          <a:gradFill>
            <a:gsLst>
              <a:gs pos="100000">
                <a:schemeClr val="bg1"/>
              </a:gs>
              <a:gs pos="59000">
                <a:srgbClr val="CB9904">
                  <a:alpha val="60000"/>
                </a:srgbClr>
              </a:gs>
              <a:gs pos="1000">
                <a:srgbClr val="CB9904"/>
              </a:gs>
            </a:gsLst>
            <a:lin ang="16200000" scaled="0"/>
          </a:gradFill>
        </p:spPr>
        <p:txBody>
          <a:bodyPr wrap="square" rtlCol="0">
            <a:spAutoFit/>
          </a:bodyPr>
          <a:lstStyle/>
          <a:p>
            <a:r>
              <a:rPr lang="de-CH" dirty="0">
                <a:latin typeface="Calibri" panose="020F0502020204030204" pitchFamily="34" charset="0"/>
                <a:cs typeface="Calibri" panose="020F0502020204030204" pitchFamily="34" charset="0"/>
              </a:rPr>
              <a:t>Si </a:t>
            </a:r>
            <a:r>
              <a:rPr lang="de-CH" dirty="0" err="1">
                <a:latin typeface="Calibri" panose="020F0502020204030204" pitchFamily="34" charset="0"/>
                <a:cs typeface="Calibri" panose="020F0502020204030204" pitchFamily="34" charset="0"/>
              </a:rPr>
              <a:t>l'enfant</a:t>
            </a:r>
            <a:r>
              <a:rPr lang="de-CH" dirty="0">
                <a:latin typeface="Calibri" panose="020F0502020204030204" pitchFamily="34" charset="0"/>
                <a:cs typeface="Calibri" panose="020F0502020204030204" pitchFamily="34" charset="0"/>
              </a:rPr>
              <a:t> a </a:t>
            </a:r>
            <a:r>
              <a:rPr lang="de-CH" dirty="0" err="1">
                <a:latin typeface="Calibri" panose="020F0502020204030204" pitchFamily="34" charset="0"/>
                <a:cs typeface="Calibri" panose="020F0502020204030204" pitchFamily="34" charset="0"/>
              </a:rPr>
              <a:t>été</a:t>
            </a:r>
            <a:r>
              <a:rPr lang="de-CH" dirty="0">
                <a:latin typeface="Calibri" panose="020F0502020204030204" pitchFamily="34" charset="0"/>
                <a:cs typeface="Calibri" panose="020F0502020204030204" pitchFamily="34" charset="0"/>
              </a:rPr>
              <a:t> mal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peut</a:t>
            </a:r>
            <a:r>
              <a:rPr lang="de-CH" dirty="0">
                <a:latin typeface="Calibri" panose="020F0502020204030204" pitchFamily="34" charset="0"/>
                <a:cs typeface="Calibri" panose="020F0502020204030204" pitchFamily="34" charset="0"/>
              </a:rPr>
              <a:t> :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témoin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ou</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victime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d’abus</a:t>
            </a:r>
            <a:r>
              <a:rPr lang="de-CH" dirty="0">
                <a:latin typeface="Calibri" panose="020F0502020204030204" pitchFamily="34" charset="0"/>
                <a:cs typeface="Calibri" panose="020F0502020204030204" pitchFamily="34" charset="0"/>
              </a:rPr>
              <a:t> et de </a:t>
            </a:r>
            <a:r>
              <a:rPr lang="de-CH" dirty="0" err="1">
                <a:latin typeface="Calibri" panose="020F0502020204030204" pitchFamily="34" charset="0"/>
                <a:cs typeface="Calibri" panose="020F0502020204030204" pitchFamily="34" charset="0"/>
              </a:rPr>
              <a:t>violences</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être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marginalisé</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exploité</a:t>
            </a:r>
            <a:endParaRPr lang="de-CH"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442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6</a:t>
            </a:fld>
            <a:endParaRPr lang="de-CH"/>
          </a:p>
        </p:txBody>
      </p:sp>
      <p:sp>
        <p:nvSpPr>
          <p:cNvPr id="6" name="Textfeld 5">
            <a:extLst>
              <a:ext uri="{FF2B5EF4-FFF2-40B4-BE49-F238E27FC236}">
                <a16:creationId xmlns:a16="http://schemas.microsoft.com/office/drawing/2014/main" id="{5A599D5C-BA47-43A6-4A25-1FC1CC2C5466}"/>
              </a:ext>
            </a:extLst>
          </p:cNvPr>
          <p:cNvSpPr txBox="1"/>
          <p:nvPr/>
        </p:nvSpPr>
        <p:spPr>
          <a:xfrm>
            <a:off x="5270456" y="1769157"/>
            <a:ext cx="3244894" cy="4247317"/>
          </a:xfrm>
          <a:prstGeom prst="rect">
            <a:avLst/>
          </a:prstGeom>
          <a:gradFill>
            <a:gsLst>
              <a:gs pos="100000">
                <a:schemeClr val="bg1"/>
              </a:gs>
              <a:gs pos="59000">
                <a:srgbClr val="CB9904">
                  <a:alpha val="62000"/>
                </a:srgbClr>
              </a:gs>
              <a:gs pos="1000">
                <a:srgbClr val="CB9904"/>
              </a:gs>
            </a:gsLst>
            <a:lin ang="16200000" scaled="0"/>
          </a:gradFill>
        </p:spPr>
        <p:txBody>
          <a:bodyPr wrap="square" rtlCol="0">
            <a:spAutoFit/>
          </a:bodyPr>
          <a:lstStyle/>
          <a:p>
            <a:r>
              <a:rPr lang="de-CH" dirty="0">
                <a:latin typeface="Calibri" panose="020F0502020204030204" pitchFamily="34" charset="0"/>
                <a:cs typeface="Calibri" panose="020F0502020204030204" pitchFamily="34" charset="0"/>
              </a:rPr>
              <a:t>Quelles </a:t>
            </a:r>
            <a:r>
              <a:rPr lang="de-CH" dirty="0" err="1">
                <a:latin typeface="Calibri" panose="020F0502020204030204" pitchFamily="34" charset="0"/>
                <a:cs typeface="Calibri" panose="020F0502020204030204" pitchFamily="34" charset="0"/>
              </a:rPr>
              <a:t>conditions</a:t>
            </a:r>
            <a:r>
              <a:rPr lang="de-CH" dirty="0">
                <a:latin typeface="Calibri" panose="020F0502020204030204" pitchFamily="34" charset="0"/>
                <a:cs typeface="Calibri" panose="020F0502020204030204" pitchFamily="34" charset="0"/>
              </a:rPr>
              <a:t> de </a:t>
            </a:r>
            <a:r>
              <a:rPr lang="de-CH" dirty="0" err="1">
                <a:latin typeface="Calibri" panose="020F0502020204030204" pitchFamily="34" charset="0"/>
                <a:cs typeface="Calibri" panose="020F0502020204030204" pitchFamily="34" charset="0"/>
              </a:rPr>
              <a:t>vie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pour</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un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enfant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placé</a:t>
            </a:r>
            <a:r>
              <a:rPr lang="de-CH" dirty="0">
                <a:latin typeface="Calibri" panose="020F0502020204030204" pitchFamily="34" charset="0"/>
                <a:cs typeface="Calibri" panose="020F0502020204030204" pitchFamily="34" charset="0"/>
              </a:rPr>
              <a:t> ?</a:t>
            </a:r>
          </a:p>
          <a:p>
            <a:endParaRPr lang="de-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dirty="0">
                <a:latin typeface="Calibri" panose="020F0502020204030204" pitchFamily="34" charset="0"/>
                <a:cs typeface="Calibri" panose="020F0502020204030204" pitchFamily="34" charset="0"/>
              </a:rPr>
              <a:t>Alimentation </a:t>
            </a:r>
            <a:r>
              <a:rPr lang="de-CH" dirty="0" err="1">
                <a:latin typeface="Calibri" panose="020F0502020204030204" pitchFamily="34" charset="0"/>
                <a:cs typeface="Calibri" panose="020F0502020204030204" pitchFamily="34" charset="0"/>
              </a:rPr>
              <a:t>morne</a:t>
            </a:r>
            <a:r>
              <a:rPr lang="de-CH" dirty="0">
                <a:latin typeface="Calibri" panose="020F0502020204030204" pitchFamily="34" charset="0"/>
                <a:cs typeface="Calibri" panose="020F0502020204030204" pitchFamily="34" charset="0"/>
              </a:rPr>
              <a:t> et insuffisante</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Déficit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d’accès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aux</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soins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médicaux</a:t>
            </a:r>
            <a:endParaRPr lang="de-CH"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Travail</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abusif</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Accès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contrarié</a:t>
            </a:r>
            <a:r>
              <a:rPr lang="de-CH" dirty="0">
                <a:latin typeface="Calibri" panose="020F0502020204030204" pitchFamily="34" charset="0"/>
                <a:cs typeface="Calibri" panose="020F0502020204030204" pitchFamily="34" charset="0"/>
              </a:rPr>
              <a:t> à </a:t>
            </a:r>
            <a:r>
              <a:rPr lang="de-CH" dirty="0" err="1">
                <a:latin typeface="Calibri" panose="020F0502020204030204" pitchFamily="34" charset="0"/>
                <a:cs typeface="Calibri" panose="020F0502020204030204" pitchFamily="34" charset="0"/>
              </a:rPr>
              <a:t>l’éducation</a:t>
            </a:r>
            <a:r>
              <a:rPr lang="de-CH" dirty="0">
                <a:latin typeface="Calibri" panose="020F0502020204030204" pitchFamily="34" charset="0"/>
                <a:cs typeface="Calibri" panose="020F0502020204030204" pitchFamily="34" charset="0"/>
              </a:rPr>
              <a:t> et à la </a:t>
            </a:r>
            <a:r>
              <a:rPr lang="de-CH" dirty="0" err="1">
                <a:latin typeface="Calibri" panose="020F0502020204030204" pitchFamily="34" charset="0"/>
                <a:cs typeface="Calibri" panose="020F0502020204030204" pitchFamily="34" charset="0"/>
              </a:rPr>
              <a:t>formation</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a:latin typeface="Calibri" panose="020F0502020204030204" pitchFamily="34" charset="0"/>
                <a:cs typeface="Calibri" panose="020F0502020204030204" pitchFamily="34" charset="0"/>
              </a:rPr>
              <a:t>Exposition à des </a:t>
            </a:r>
            <a:r>
              <a:rPr lang="de-CH" dirty="0" err="1">
                <a:latin typeface="Calibri" panose="020F0502020204030204" pitchFamily="34" charset="0"/>
                <a:cs typeface="Calibri" panose="020F0502020204030204" pitchFamily="34" charset="0"/>
              </a:rPr>
              <a:t>abus</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violences</a:t>
            </a:r>
            <a:r>
              <a:rPr lang="de-CH" dirty="0">
                <a:latin typeface="Calibri" panose="020F0502020204030204" pitchFamily="34" charset="0"/>
                <a:cs typeface="Calibri" panose="020F0502020204030204" pitchFamily="34" charset="0"/>
              </a:rPr>
              <a:t> sexuelles</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Isolement</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discrimination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sociale</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Harcèlement</a:t>
            </a:r>
            <a:endParaRPr lang="de-CH" dirty="0">
              <a:latin typeface="Calibri" panose="020F0502020204030204" pitchFamily="34" charset="0"/>
              <a:cs typeface="Calibri" panose="020F0502020204030204" pitchFamily="34" charset="0"/>
            </a:endParaRPr>
          </a:p>
        </p:txBody>
      </p:sp>
      <p:cxnSp>
        <p:nvCxnSpPr>
          <p:cNvPr id="7" name="Gerader Verbinder 6">
            <a:extLst>
              <a:ext uri="{FF2B5EF4-FFF2-40B4-BE49-F238E27FC236}">
                <a16:creationId xmlns:a16="http://schemas.microsoft.com/office/drawing/2014/main" id="{2B521FEC-574D-8587-A5CE-6B1AC76F393C}"/>
              </a:ext>
            </a:extLst>
          </p:cNvPr>
          <p:cNvCxnSpPr>
            <a:cxnSpLocks/>
          </p:cNvCxnSpPr>
          <p:nvPr/>
        </p:nvCxnSpPr>
        <p:spPr>
          <a:xfrm flipH="1">
            <a:off x="521255" y="1629907"/>
            <a:ext cx="8101489"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8" name="Gerader Verbinder 7">
            <a:extLst>
              <a:ext uri="{FF2B5EF4-FFF2-40B4-BE49-F238E27FC236}">
                <a16:creationId xmlns:a16="http://schemas.microsoft.com/office/drawing/2014/main" id="{DE1BF8DE-458B-0D6B-ECFE-2B649C9A8B96}"/>
              </a:ext>
            </a:extLst>
          </p:cNvPr>
          <p:cNvCxnSpPr>
            <a:cxnSpLocks/>
          </p:cNvCxnSpPr>
          <p:nvPr/>
        </p:nvCxnSpPr>
        <p:spPr>
          <a:xfrm>
            <a:off x="563419" y="1629907"/>
            <a:ext cx="0" cy="4525818"/>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11" name="Gerader Verbinder 10">
            <a:extLst>
              <a:ext uri="{FF2B5EF4-FFF2-40B4-BE49-F238E27FC236}">
                <a16:creationId xmlns:a16="http://schemas.microsoft.com/office/drawing/2014/main" id="{EB077C38-3A76-A804-1851-3EF35D6A86D9}"/>
              </a:ext>
            </a:extLst>
          </p:cNvPr>
          <p:cNvCxnSpPr>
            <a:cxnSpLocks/>
          </p:cNvCxnSpPr>
          <p:nvPr/>
        </p:nvCxnSpPr>
        <p:spPr>
          <a:xfrm flipH="1">
            <a:off x="563419" y="6155725"/>
            <a:ext cx="8101489"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sp>
        <p:nvSpPr>
          <p:cNvPr id="10" name="Titel 1">
            <a:extLst>
              <a:ext uri="{FF2B5EF4-FFF2-40B4-BE49-F238E27FC236}">
                <a16:creationId xmlns:a16="http://schemas.microsoft.com/office/drawing/2014/main" id="{21ED46A0-22E1-318F-83BB-9D175A612A1E}"/>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pic>
        <p:nvPicPr>
          <p:cNvPr id="2" name="Grafik 13" descr="Ein Bild, das Text, Schrift, Clipart, Grafiken enthält.&#10;&#10;Automatisch generierte Beschreibung">
            <a:extLst>
              <a:ext uri="{FF2B5EF4-FFF2-40B4-BE49-F238E27FC236}">
                <a16:creationId xmlns:a16="http://schemas.microsoft.com/office/drawing/2014/main" id="{BB6ED455-8F6E-947C-418B-65EBA67A94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752" y="1938575"/>
            <a:ext cx="4418541" cy="3541262"/>
          </a:xfrm>
          <a:prstGeom prst="rect">
            <a:avLst/>
          </a:prstGeom>
        </p:spPr>
      </p:pic>
    </p:spTree>
    <p:extLst>
      <p:ext uri="{BB962C8B-B14F-4D97-AF65-F5344CB8AC3E}">
        <p14:creationId xmlns:p14="http://schemas.microsoft.com/office/powerpoint/2010/main" val="23129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7</a:t>
            </a:fld>
            <a:endParaRPr lang="de-CH"/>
          </a:p>
        </p:txBody>
      </p:sp>
      <p:sp>
        <p:nvSpPr>
          <p:cNvPr id="6" name="Textfeld 5">
            <a:extLst>
              <a:ext uri="{FF2B5EF4-FFF2-40B4-BE49-F238E27FC236}">
                <a16:creationId xmlns:a16="http://schemas.microsoft.com/office/drawing/2014/main" id="{0A4F2D60-F683-91F9-650B-F55A1BB13DF5}"/>
              </a:ext>
            </a:extLst>
          </p:cNvPr>
          <p:cNvSpPr txBox="1"/>
          <p:nvPr/>
        </p:nvSpPr>
        <p:spPr>
          <a:xfrm>
            <a:off x="3603933" y="4822556"/>
            <a:ext cx="4578533" cy="1477328"/>
          </a:xfrm>
          <a:prstGeom prst="rect">
            <a:avLst/>
          </a:prstGeom>
          <a:gradFill>
            <a:gsLst>
              <a:gs pos="100000">
                <a:schemeClr val="bg1"/>
              </a:gs>
              <a:gs pos="59000">
                <a:srgbClr val="CB9904">
                  <a:alpha val="56000"/>
                </a:srgbClr>
              </a:gs>
              <a:gs pos="1000">
                <a:srgbClr val="CB9904"/>
              </a:gs>
            </a:gsLst>
            <a:lin ang="16200000" scaled="0"/>
          </a:gradFill>
        </p:spPr>
        <p:txBody>
          <a:bodyPr wrap="square" rtlCol="0">
            <a:spAutoFit/>
          </a:bodyPr>
          <a:lstStyle/>
          <a:p>
            <a:r>
              <a:rPr lang="fr-FR" dirty="0"/>
              <a:t>À </a:t>
            </a:r>
            <a:r>
              <a:rPr lang="de-CH" dirty="0">
                <a:latin typeface="Calibri" panose="020F0502020204030204" pitchFamily="34" charset="0"/>
                <a:cs typeface="Calibri" panose="020F0502020204030204" pitchFamily="34" charset="0"/>
              </a:rPr>
              <a:t>la </a:t>
            </a:r>
            <a:r>
              <a:rPr lang="de-CH" dirty="0" err="1">
                <a:latin typeface="Calibri" panose="020F0502020204030204" pitchFamily="34" charset="0"/>
                <a:cs typeface="Calibri" panose="020F0502020204030204" pitchFamily="34" charset="0"/>
              </a:rPr>
              <a:t>majorité</a:t>
            </a:r>
            <a:r>
              <a:rPr lang="de-CH" dirty="0">
                <a:latin typeface="Calibri" panose="020F0502020204030204" pitchFamily="34" charset="0"/>
                <a:cs typeface="Calibri" panose="020F0502020204030204" pitchFamily="34" charset="0"/>
              </a:rPr>
              <a:t>, la </a:t>
            </a:r>
            <a:r>
              <a:rPr lang="de-CH" dirty="0" err="1">
                <a:latin typeface="Calibri" panose="020F0502020204030204" pitchFamily="34" charset="0"/>
                <a:cs typeface="Calibri" panose="020F0502020204030204" pitchFamily="34" charset="0"/>
              </a:rPr>
              <a:t>personne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est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libérée</a:t>
            </a:r>
            <a:r>
              <a:rPr lang="de-CH" dirty="0">
                <a:latin typeface="Calibri" panose="020F0502020204030204" pitchFamily="34" charset="0"/>
                <a:cs typeface="Calibri" panose="020F0502020204030204" pitchFamily="34" charset="0"/>
              </a:rPr>
              <a:t> de </a:t>
            </a:r>
            <a:r>
              <a:rPr lang="de-CH" dirty="0" err="1">
                <a:latin typeface="Calibri" panose="020F0502020204030204" pitchFamily="34" charset="0"/>
                <a:cs typeface="Calibri" panose="020F0502020204030204" pitchFamily="34" charset="0"/>
              </a:rPr>
              <a:t>sa</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tutelle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elle</a:t>
            </a:r>
            <a:r>
              <a:rPr lang="de-CH" dirty="0">
                <a:latin typeface="Calibri" panose="020F0502020204030204" pitchFamily="34" charset="0"/>
                <a:cs typeface="Calibri" panose="020F0502020204030204" pitchFamily="34" charset="0"/>
              </a:rPr>
              <a:t> se </a:t>
            </a:r>
            <a:r>
              <a:rPr lang="de-CH" dirty="0" err="1">
                <a:latin typeface="Calibri" panose="020F0502020204030204" pitchFamily="34" charset="0"/>
                <a:cs typeface="Calibri" panose="020F0502020204030204" pitchFamily="34" charset="0"/>
              </a:rPr>
              <a:t>retrouve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bien</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souvent</a:t>
            </a:r>
            <a:r>
              <a:rPr lang="de-CH"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seule</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avec</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peu</a:t>
            </a:r>
            <a:r>
              <a:rPr lang="de-CH" dirty="0">
                <a:latin typeface="Calibri" panose="020F0502020204030204" pitchFamily="34" charset="0"/>
                <a:cs typeface="Calibri" panose="020F0502020204030204" pitchFamily="34" charset="0"/>
              </a:rPr>
              <a:t> de </a:t>
            </a:r>
            <a:r>
              <a:rPr lang="de-CH" dirty="0" err="1">
                <a:latin typeface="Calibri" panose="020F0502020204030204" pitchFamily="34" charset="0"/>
                <a:cs typeface="Calibri" panose="020F0502020204030204" pitchFamily="34" charset="0"/>
              </a:rPr>
              <a:t>repères</a:t>
            </a:r>
            <a:r>
              <a:rPr lang="de-CH"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de-CH" dirty="0">
                <a:latin typeface="Calibri" panose="020F0502020204030204" pitchFamily="34" charset="0"/>
                <a:cs typeface="Calibri" panose="020F0502020204030204" pitchFamily="34" charset="0"/>
              </a:rPr>
              <a:t>sans formation,</a:t>
            </a:r>
          </a:p>
          <a:p>
            <a:pPr marL="285750" indent="-285750">
              <a:buFont typeface="Arial" panose="020B0604020202020204" pitchFamily="34" charset="0"/>
              <a:buChar char="•"/>
            </a:pPr>
            <a:r>
              <a:rPr lang="de-CH" dirty="0" err="1">
                <a:latin typeface="Calibri" panose="020F0502020204030204" pitchFamily="34" charset="0"/>
                <a:cs typeface="Calibri" panose="020F0502020204030204" pitchFamily="34" charset="0"/>
              </a:rPr>
              <a:t>psychologiquement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brisée</a:t>
            </a:r>
            <a:r>
              <a:rPr lang="de-CH" dirty="0">
                <a:latin typeface="Calibri" panose="020F0502020204030204" pitchFamily="34" charset="0"/>
                <a:cs typeface="Calibri" panose="020F0502020204030204" pitchFamily="34" charset="0"/>
              </a:rPr>
              <a:t>.</a:t>
            </a:r>
          </a:p>
        </p:txBody>
      </p:sp>
      <p:cxnSp>
        <p:nvCxnSpPr>
          <p:cNvPr id="7" name="Gerader Verbinder 6">
            <a:extLst>
              <a:ext uri="{FF2B5EF4-FFF2-40B4-BE49-F238E27FC236}">
                <a16:creationId xmlns:a16="http://schemas.microsoft.com/office/drawing/2014/main" id="{7BCE342E-3B47-1EF9-3255-50D901E4D33E}"/>
              </a:ext>
            </a:extLst>
          </p:cNvPr>
          <p:cNvCxnSpPr>
            <a:cxnSpLocks/>
          </p:cNvCxnSpPr>
          <p:nvPr/>
        </p:nvCxnSpPr>
        <p:spPr>
          <a:xfrm flipH="1">
            <a:off x="373455" y="1629907"/>
            <a:ext cx="7809011"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8" name="Gerader Verbinder 7">
            <a:extLst>
              <a:ext uri="{FF2B5EF4-FFF2-40B4-BE49-F238E27FC236}">
                <a16:creationId xmlns:a16="http://schemas.microsoft.com/office/drawing/2014/main" id="{63483649-B98D-135D-F406-644569BA7A19}"/>
              </a:ext>
            </a:extLst>
          </p:cNvPr>
          <p:cNvCxnSpPr>
            <a:cxnSpLocks/>
          </p:cNvCxnSpPr>
          <p:nvPr/>
        </p:nvCxnSpPr>
        <p:spPr>
          <a:xfrm>
            <a:off x="373455" y="1629907"/>
            <a:ext cx="0" cy="4726444"/>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cxnSp>
        <p:nvCxnSpPr>
          <p:cNvPr id="9" name="Gerader Verbinder 8">
            <a:extLst>
              <a:ext uri="{FF2B5EF4-FFF2-40B4-BE49-F238E27FC236}">
                <a16:creationId xmlns:a16="http://schemas.microsoft.com/office/drawing/2014/main" id="{C5DAAB23-F1DD-1381-B78F-C711C1BEB3CC}"/>
              </a:ext>
            </a:extLst>
          </p:cNvPr>
          <p:cNvCxnSpPr>
            <a:cxnSpLocks/>
          </p:cNvCxnSpPr>
          <p:nvPr/>
        </p:nvCxnSpPr>
        <p:spPr>
          <a:xfrm flipH="1">
            <a:off x="373455" y="6368971"/>
            <a:ext cx="7975182" cy="0"/>
          </a:xfrm>
          <a:prstGeom prst="line">
            <a:avLst/>
          </a:prstGeom>
          <a:ln>
            <a:solidFill>
              <a:srgbClr val="BFA006"/>
            </a:solidFill>
          </a:ln>
        </p:spPr>
        <p:style>
          <a:lnRef idx="2">
            <a:schemeClr val="accent1"/>
          </a:lnRef>
          <a:fillRef idx="0">
            <a:schemeClr val="accent1"/>
          </a:fillRef>
          <a:effectRef idx="1">
            <a:schemeClr val="accent1"/>
          </a:effectRef>
          <a:fontRef idx="minor">
            <a:schemeClr val="tx1"/>
          </a:fontRef>
        </p:style>
      </p:cxnSp>
      <p:sp>
        <p:nvSpPr>
          <p:cNvPr id="12" name="Titel 1">
            <a:extLst>
              <a:ext uri="{FF2B5EF4-FFF2-40B4-BE49-F238E27FC236}">
                <a16:creationId xmlns:a16="http://schemas.microsoft.com/office/drawing/2014/main" id="{0E99184D-2D91-6D65-CB46-BA5FE114343B}"/>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pic>
        <p:nvPicPr>
          <p:cNvPr id="2" name="Grafik 4" descr="Ein Bild, das Text, Entwurf, Zeichnung, Schrift enthält.&#10;&#10;Automatisch generierte Beschreibung">
            <a:extLst>
              <a:ext uri="{FF2B5EF4-FFF2-40B4-BE49-F238E27FC236}">
                <a16:creationId xmlns:a16="http://schemas.microsoft.com/office/drawing/2014/main" id="{07D7B396-897C-F109-1D3B-5AA1CADE8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437" y="1749027"/>
            <a:ext cx="6150954" cy="3029682"/>
          </a:xfrm>
          <a:prstGeom prst="rect">
            <a:avLst/>
          </a:prstGeom>
        </p:spPr>
      </p:pic>
    </p:spTree>
    <p:extLst>
      <p:ext uri="{BB962C8B-B14F-4D97-AF65-F5344CB8AC3E}">
        <p14:creationId xmlns:p14="http://schemas.microsoft.com/office/powerpoint/2010/main" val="1303648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8</a:t>
            </a:fld>
            <a:endParaRPr lang="de-CH"/>
          </a:p>
        </p:txBody>
      </p:sp>
      <p:cxnSp>
        <p:nvCxnSpPr>
          <p:cNvPr id="11" name="Gerader Verbinder 10">
            <a:extLst>
              <a:ext uri="{FF2B5EF4-FFF2-40B4-BE49-F238E27FC236}">
                <a16:creationId xmlns:a16="http://schemas.microsoft.com/office/drawing/2014/main" id="{80880925-CA9C-D7FB-201F-BCB368D1036A}"/>
              </a:ext>
            </a:extLst>
          </p:cNvPr>
          <p:cNvCxnSpPr>
            <a:cxnSpLocks/>
          </p:cNvCxnSpPr>
          <p:nvPr/>
        </p:nvCxnSpPr>
        <p:spPr>
          <a:xfrm flipH="1">
            <a:off x="489529" y="1565251"/>
            <a:ext cx="8101489"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2" name="Gerader Verbinder 11">
            <a:extLst>
              <a:ext uri="{FF2B5EF4-FFF2-40B4-BE49-F238E27FC236}">
                <a16:creationId xmlns:a16="http://schemas.microsoft.com/office/drawing/2014/main" id="{B572C562-BA7C-27C2-AE91-34597250192B}"/>
              </a:ext>
            </a:extLst>
          </p:cNvPr>
          <p:cNvCxnSpPr>
            <a:cxnSpLocks/>
          </p:cNvCxnSpPr>
          <p:nvPr/>
        </p:nvCxnSpPr>
        <p:spPr>
          <a:xfrm>
            <a:off x="489529" y="1565251"/>
            <a:ext cx="0" cy="4525818"/>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53C790F7-FC96-4C1C-753C-4B8268D1DB24}"/>
              </a:ext>
            </a:extLst>
          </p:cNvPr>
          <p:cNvCxnSpPr>
            <a:cxnSpLocks/>
          </p:cNvCxnSpPr>
          <p:nvPr/>
        </p:nvCxnSpPr>
        <p:spPr>
          <a:xfrm flipH="1">
            <a:off x="489529" y="6091069"/>
            <a:ext cx="8101489" cy="0"/>
          </a:xfrm>
          <a:prstGeom prst="line">
            <a:avLst/>
          </a:prstGeom>
          <a:ln>
            <a:solidFill>
              <a:srgbClr val="CB9904"/>
            </a:solidFill>
          </a:ln>
        </p:spPr>
        <p:style>
          <a:lnRef idx="2">
            <a:schemeClr val="accent1"/>
          </a:lnRef>
          <a:fillRef idx="0">
            <a:schemeClr val="accent1"/>
          </a:fillRef>
          <a:effectRef idx="1">
            <a:schemeClr val="accent1"/>
          </a:effectRef>
          <a:fontRef idx="minor">
            <a:schemeClr val="tx1"/>
          </a:fontRef>
        </p:style>
      </p:cxnSp>
      <p:sp>
        <p:nvSpPr>
          <p:cNvPr id="6" name="Titel 1">
            <a:extLst>
              <a:ext uri="{FF2B5EF4-FFF2-40B4-BE49-F238E27FC236}">
                <a16:creationId xmlns:a16="http://schemas.microsoft.com/office/drawing/2014/main" id="{E65AA1EE-A508-35EF-5B61-774B480100BF}"/>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sp>
        <p:nvSpPr>
          <p:cNvPr id="5" name="Textfeld 7">
            <a:extLst>
              <a:ext uri="{FF2B5EF4-FFF2-40B4-BE49-F238E27FC236}">
                <a16:creationId xmlns:a16="http://schemas.microsoft.com/office/drawing/2014/main" id="{D1E1E08F-8063-55D1-AC8A-F80915A06C4C}"/>
              </a:ext>
            </a:extLst>
          </p:cNvPr>
          <p:cNvSpPr txBox="1"/>
          <p:nvPr/>
        </p:nvSpPr>
        <p:spPr>
          <a:xfrm>
            <a:off x="4966842" y="2507524"/>
            <a:ext cx="2401455" cy="1200329"/>
          </a:xfrm>
          <a:prstGeom prst="rect">
            <a:avLst/>
          </a:prstGeom>
          <a:gradFill>
            <a:gsLst>
              <a:gs pos="100000">
                <a:schemeClr val="bg1"/>
              </a:gs>
              <a:gs pos="59000">
                <a:srgbClr val="CB9904">
                  <a:alpha val="30000"/>
                </a:srgbClr>
              </a:gs>
              <a:gs pos="1000">
                <a:srgbClr val="CB9904"/>
              </a:gs>
            </a:gsLst>
            <a:lin ang="5400000" scaled="0"/>
          </a:gradFill>
        </p:spPr>
        <p:txBody>
          <a:bodyPr wrap="square" rtlCol="0">
            <a:spAutoFit/>
          </a:bodyPr>
          <a:lstStyle/>
          <a:p>
            <a:r>
              <a:rPr lang="fr-FR" dirty="0"/>
              <a:t>À </a:t>
            </a:r>
            <a:r>
              <a:rPr lang="de-CH" dirty="0" err="1">
                <a:latin typeface="Calibri" panose="020F0502020204030204" pitchFamily="34" charset="0"/>
                <a:cs typeface="Calibri" panose="020F0502020204030204" pitchFamily="34" charset="0"/>
              </a:rPr>
              <a:t>l’âge</a:t>
            </a:r>
            <a:r>
              <a:rPr lang="de-CH" dirty="0">
                <a:latin typeface="Calibri" panose="020F0502020204030204" pitchFamily="34" charset="0"/>
                <a:cs typeface="Calibri" panose="020F0502020204030204" pitchFamily="34" charset="0"/>
              </a:rPr>
              <a:t> adulte, </a:t>
            </a:r>
            <a:r>
              <a:rPr lang="de-CH" dirty="0" err="1">
                <a:latin typeface="Calibri" panose="020F0502020204030204" pitchFamily="34" charset="0"/>
                <a:cs typeface="Calibri" panose="020F0502020204030204" pitchFamily="34" charset="0"/>
              </a:rPr>
              <a:t>presque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tous</a:t>
            </a:r>
            <a:r>
              <a:rPr lang="de-CH" dirty="0">
                <a:latin typeface="Calibri" panose="020F0502020204030204" pitchFamily="34" charset="0"/>
                <a:cs typeface="Calibri" panose="020F0502020204030204" pitchFamily="34" charset="0"/>
              </a:rPr>
              <a:t> et </a:t>
            </a:r>
            <a:r>
              <a:rPr lang="de-CH" dirty="0" err="1">
                <a:latin typeface="Calibri" panose="020F0502020204030204" pitchFamily="34" charset="0"/>
                <a:cs typeface="Calibri" panose="020F0502020204030204" pitchFamily="34" charset="0"/>
              </a:rPr>
              <a:t>toutes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luttent</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encore</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avec</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leurs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souvenirs</a:t>
            </a:r>
            <a:r>
              <a:rPr lang="de-CH" dirty="0">
                <a:latin typeface="Calibri" panose="020F0502020204030204" pitchFamily="34" charset="0"/>
                <a:cs typeface="Calibri" panose="020F0502020204030204" pitchFamily="34" charset="0"/>
              </a:rPr>
              <a:t> ...</a:t>
            </a:r>
          </a:p>
        </p:txBody>
      </p:sp>
      <p:sp>
        <p:nvSpPr>
          <p:cNvPr id="10" name="Textfeld 7">
            <a:extLst>
              <a:ext uri="{FF2B5EF4-FFF2-40B4-BE49-F238E27FC236}">
                <a16:creationId xmlns:a16="http://schemas.microsoft.com/office/drawing/2014/main" id="{A9D7DA5D-5B08-4260-F36D-F731734E4743}"/>
              </a:ext>
            </a:extLst>
          </p:cNvPr>
          <p:cNvSpPr txBox="1"/>
          <p:nvPr/>
        </p:nvSpPr>
        <p:spPr>
          <a:xfrm>
            <a:off x="4966842" y="4003794"/>
            <a:ext cx="2401455" cy="646331"/>
          </a:xfrm>
          <a:prstGeom prst="rect">
            <a:avLst/>
          </a:prstGeom>
          <a:gradFill>
            <a:gsLst>
              <a:gs pos="100000">
                <a:schemeClr val="bg1"/>
              </a:gs>
              <a:gs pos="59000">
                <a:srgbClr val="CB9904">
                  <a:alpha val="30000"/>
                </a:srgbClr>
              </a:gs>
              <a:gs pos="1000">
                <a:srgbClr val="CB9904"/>
              </a:gs>
            </a:gsLst>
            <a:lin ang="5400000" scaled="0"/>
          </a:gradFill>
        </p:spPr>
        <p:txBody>
          <a:bodyPr wrap="square" rtlCol="0">
            <a:spAutoFit/>
          </a:bodyPr>
          <a:lstStyle/>
          <a:p>
            <a:r>
              <a:rPr lang="de-CH" dirty="0">
                <a:latin typeface="Calibri" panose="020F0502020204030204" pitchFamily="34" charset="0"/>
                <a:cs typeface="Calibri" panose="020F0502020204030204" pitchFamily="34" charset="0"/>
              </a:rPr>
              <a:t>…et des </a:t>
            </a:r>
            <a:r>
              <a:rPr lang="de-CH" dirty="0" err="1">
                <a:latin typeface="Calibri" panose="020F0502020204030204" pitchFamily="34" charset="0"/>
                <a:cs typeface="Calibri" panose="020F0502020204030204" pitchFamily="34" charset="0"/>
              </a:rPr>
              <a:t>séquelles</a:t>
            </a:r>
            <a:r>
              <a:rPr lang="de-CH" dirty="0">
                <a:latin typeface="Calibri" panose="020F0502020204030204" pitchFamily="34" charset="0"/>
                <a:cs typeface="Calibri" panose="020F0502020204030204" pitchFamily="34" charset="0"/>
              </a:rPr>
              <a:t> </a:t>
            </a:r>
            <a:r>
              <a:rPr lang="de-CH" dirty="0" err="1">
                <a:latin typeface="Calibri" panose="020F0502020204030204" pitchFamily="34" charset="0"/>
                <a:cs typeface="Calibri" panose="020F0502020204030204" pitchFamily="34" charset="0"/>
              </a:rPr>
              <a:t>tout</a:t>
            </a:r>
            <a:r>
              <a:rPr lang="de-CH" dirty="0">
                <a:latin typeface="Calibri" panose="020F0502020204030204" pitchFamily="34" charset="0"/>
                <a:cs typeface="Calibri" panose="020F0502020204030204" pitchFamily="34" charset="0"/>
              </a:rPr>
              <a:t> au </a:t>
            </a:r>
            <a:r>
              <a:rPr lang="de-CH" dirty="0" err="1">
                <a:latin typeface="Calibri" panose="020F0502020204030204" pitchFamily="34" charset="0"/>
                <a:cs typeface="Calibri" panose="020F0502020204030204" pitchFamily="34" charset="0"/>
              </a:rPr>
              <a:t>long</a:t>
            </a:r>
            <a:r>
              <a:rPr lang="de-CH" dirty="0">
                <a:latin typeface="Calibri" panose="020F0502020204030204" pitchFamily="34" charset="0"/>
                <a:cs typeface="Calibri" panose="020F0502020204030204" pitchFamily="34" charset="0"/>
              </a:rPr>
              <a:t> de la </a:t>
            </a:r>
            <a:r>
              <a:rPr lang="de-CH" dirty="0" err="1">
                <a:latin typeface="Calibri" panose="020F0502020204030204" pitchFamily="34" charset="0"/>
                <a:cs typeface="Calibri" panose="020F0502020204030204" pitchFamily="34" charset="0"/>
              </a:rPr>
              <a:t>vie</a:t>
            </a:r>
            <a:r>
              <a:rPr lang="de-CH" dirty="0">
                <a:latin typeface="Calibri" panose="020F0502020204030204" pitchFamily="34" charset="0"/>
                <a:cs typeface="Calibri" panose="020F0502020204030204" pitchFamily="34" charset="0"/>
              </a:rPr>
              <a:t>.</a:t>
            </a:r>
          </a:p>
        </p:txBody>
      </p:sp>
      <p:pic>
        <p:nvPicPr>
          <p:cNvPr id="7" name="Grafik 6">
            <a:extLst>
              <a:ext uri="{FF2B5EF4-FFF2-40B4-BE49-F238E27FC236}">
                <a16:creationId xmlns:a16="http://schemas.microsoft.com/office/drawing/2014/main" id="{E8FA7FEA-9BE6-FBAE-3F88-0AB6526B0B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30210" y="1912952"/>
            <a:ext cx="2769084" cy="3912836"/>
          </a:xfrm>
          <a:prstGeom prst="rect">
            <a:avLst/>
          </a:prstGeom>
        </p:spPr>
      </p:pic>
    </p:spTree>
    <p:extLst>
      <p:ext uri="{BB962C8B-B14F-4D97-AF65-F5344CB8AC3E}">
        <p14:creationId xmlns:p14="http://schemas.microsoft.com/office/powerpoint/2010/main" val="422174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917413E-6977-C842-4211-405362763600}"/>
              </a:ext>
            </a:extLst>
          </p:cNvPr>
          <p:cNvSpPr>
            <a:spLocks noGrp="1"/>
          </p:cNvSpPr>
          <p:nvPr>
            <p:ph type="sldNum" sz="quarter" idx="12"/>
          </p:nvPr>
        </p:nvSpPr>
        <p:spPr/>
        <p:txBody>
          <a:bodyPr/>
          <a:lstStyle/>
          <a:p>
            <a:fld id="{96B04690-5415-440D-982E-F82DC19B1CE7}" type="slidenum">
              <a:rPr lang="de-CH" smtClean="0"/>
              <a:t>9</a:t>
            </a:fld>
            <a:endParaRPr lang="de-CH"/>
          </a:p>
        </p:txBody>
      </p:sp>
      <p:sp>
        <p:nvSpPr>
          <p:cNvPr id="7" name="Titel 1">
            <a:extLst>
              <a:ext uri="{FF2B5EF4-FFF2-40B4-BE49-F238E27FC236}">
                <a16:creationId xmlns:a16="http://schemas.microsoft.com/office/drawing/2014/main" id="{61C5A4EA-C3F7-D09F-508A-B67738103B99}"/>
              </a:ext>
            </a:extLst>
          </p:cNvPr>
          <p:cNvSpPr>
            <a:spLocks noGrp="1"/>
          </p:cNvSpPr>
          <p:nvPr>
            <p:ph type="title"/>
          </p:nvPr>
        </p:nvSpPr>
        <p:spPr>
          <a:xfrm>
            <a:off x="628650" y="365126"/>
            <a:ext cx="7886700" cy="946437"/>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Comment vivait-on sous une mesure de </a:t>
            </a:r>
            <a:br>
              <a:rPr lang="de-CH" kern="0" dirty="0">
                <a:effectLst/>
                <a:latin typeface="Arial" panose="020B0604020202020204" pitchFamily="34" charset="0"/>
                <a:ea typeface="MS Mincho" panose="02020609040205080304" pitchFamily="49" charset="-128"/>
                <a:cs typeface="Arial" panose="020B0604020202020204" pitchFamily="34" charset="0"/>
              </a:rPr>
            </a:br>
            <a:r>
              <a:rPr lang="de-CH" kern="0" dirty="0" err="1">
                <a:effectLst/>
                <a:latin typeface="Arial" panose="020B0604020202020204" pitchFamily="34" charset="0"/>
                <a:ea typeface="MS Mincho" panose="02020609040205080304" pitchFamily="49" charset="-128"/>
                <a:cs typeface="Arial" panose="020B0604020202020204" pitchFamily="34" charset="0"/>
              </a:rPr>
              <a:t>coercition</a:t>
            </a:r>
            <a:r>
              <a:rPr lang="de-CH" kern="0" dirty="0">
                <a:effectLst/>
                <a:latin typeface="Arial" panose="020B0604020202020204" pitchFamily="34" charset="0"/>
                <a:ea typeface="MS Mincho" panose="02020609040205080304" pitchFamily="49" charset="-128"/>
                <a:cs typeface="Arial" panose="020B0604020202020204" pitchFamily="34" charset="0"/>
              </a:rPr>
              <a:t> </a:t>
            </a:r>
            <a:r>
              <a:rPr lang="de-CH" kern="0" dirty="0" err="1">
                <a:effectLst/>
                <a:latin typeface="Arial" panose="020B0604020202020204" pitchFamily="34" charset="0"/>
                <a:ea typeface="MS Mincho" panose="02020609040205080304" pitchFamily="49" charset="-128"/>
                <a:cs typeface="Arial" panose="020B0604020202020204" pitchFamily="34" charset="0"/>
              </a:rPr>
              <a:t>dans</a:t>
            </a:r>
            <a:r>
              <a:rPr lang="de-CH" kern="0" dirty="0">
                <a:effectLst/>
                <a:latin typeface="Arial" panose="020B0604020202020204" pitchFamily="34" charset="0"/>
                <a:ea typeface="MS Mincho" panose="02020609040205080304" pitchFamily="49" charset="-128"/>
                <a:cs typeface="Arial" panose="020B0604020202020204" pitchFamily="34" charset="0"/>
              </a:rPr>
              <a:t> le cadre d'un placement ?</a:t>
            </a:r>
            <a:endParaRPr lang="de-CH" dirty="0">
              <a:latin typeface="Arial" panose="020B0604020202020204" pitchFamily="34" charset="0"/>
              <a:cs typeface="Arial" panose="020B0604020202020204" pitchFamily="34" charset="0"/>
            </a:endParaRPr>
          </a:p>
        </p:txBody>
      </p:sp>
      <p:pic>
        <p:nvPicPr>
          <p:cNvPr id="4" name="Grafik 3" descr="Ein Bild, das Text, Entwurf, Zeichnung, Clipart enthält.&#10;&#10;Automatisch generierte Beschreibung">
            <a:extLst>
              <a:ext uri="{FF2B5EF4-FFF2-40B4-BE49-F238E27FC236}">
                <a16:creationId xmlns:a16="http://schemas.microsoft.com/office/drawing/2014/main" id="{2EACF5F9-B4D6-9EAD-BE2C-DFB4B704BA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728" y="1829967"/>
            <a:ext cx="7610622" cy="4179194"/>
          </a:xfrm>
          <a:prstGeom prst="rect">
            <a:avLst/>
          </a:prstGeom>
          <a:ln>
            <a:solidFill>
              <a:srgbClr val="CB9904"/>
            </a:solidFill>
          </a:ln>
        </p:spPr>
      </p:pic>
    </p:spTree>
    <p:extLst>
      <p:ext uri="{BB962C8B-B14F-4D97-AF65-F5344CB8AC3E}">
        <p14:creationId xmlns:p14="http://schemas.microsoft.com/office/powerpoint/2010/main" val="3249144129"/>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C68056FA28A140A8C086D4E3855942" ma:contentTypeVersion="14" ma:contentTypeDescription="Crée un document." ma:contentTypeScope="" ma:versionID="95b1bd00eb31f4686df31b174b84088a">
  <xsd:schema xmlns:xsd="http://www.w3.org/2001/XMLSchema" xmlns:xs="http://www.w3.org/2001/XMLSchema" xmlns:p="http://schemas.microsoft.com/office/2006/metadata/properties" xmlns:ns2="287ed6a5-074f-4c58-9953-214a9dfe55c3" xmlns:ns3="8d005af3-36cc-4e83-9a94-e41c6eb5a0e7" targetNamespace="http://schemas.microsoft.com/office/2006/metadata/properties" ma:root="true" ma:fieldsID="2c7d28216411fa43e64b1faea9ddae99" ns2:_="" ns3:_="">
    <xsd:import namespace="287ed6a5-074f-4c58-9953-214a9dfe55c3"/>
    <xsd:import namespace="8d005af3-36cc-4e83-9a94-e41c6eb5a0e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7ed6a5-074f-4c58-9953-214a9dfe55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ce3995b0-7def-46d6-adb5-cc40ea276da1"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d005af3-36cc-4e83-9a94-e41c6eb5a0e7"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75b4cdc-8937-45a1-8744-c4ea1962ee1f}" ma:internalName="TaxCatchAll" ma:showField="CatchAllData" ma:web="8d005af3-36cc-4e83-9a94-e41c6eb5a0e7">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d005af3-36cc-4e83-9a94-e41c6eb5a0e7" xsi:nil="true"/>
    <lcf76f155ced4ddcb4097134ff3c332f xmlns="287ed6a5-074f-4c58-9953-214a9dfe55c3">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3E275A-AA46-430E-8751-E484AF720C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7ed6a5-074f-4c58-9953-214a9dfe55c3"/>
    <ds:schemaRef ds:uri="8d005af3-36cc-4e83-9a94-e41c6eb5a0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A62F47-8E89-4E33-B853-A4583D5FF761}">
  <ds:schemaRefs>
    <ds:schemaRef ds:uri="http://schemas.microsoft.com/office/2006/metadata/properties"/>
    <ds:schemaRef ds:uri="http://schemas.microsoft.com/office/infopath/2007/PartnerControls"/>
    <ds:schemaRef ds:uri="8d005af3-36cc-4e83-9a94-e41c6eb5a0e7"/>
    <ds:schemaRef ds:uri="287ed6a5-074f-4c58-9953-214a9dfe55c3"/>
  </ds:schemaRefs>
</ds:datastoreItem>
</file>

<file path=customXml/itemProps3.xml><?xml version="1.0" encoding="utf-8"?>
<ds:datastoreItem xmlns:ds="http://schemas.openxmlformats.org/officeDocument/2006/customXml" ds:itemID="{3B61A20B-46EB-45C2-A44D-5F59F108E4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678</Words>
  <Application>Microsoft Office PowerPoint</Application>
  <PresentationFormat>Bildschirmpräsentation (4:3)</PresentationFormat>
  <Paragraphs>76</Paragraphs>
  <Slides>9</Slides>
  <Notes>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9</vt:i4>
      </vt:variant>
    </vt:vector>
  </HeadingPairs>
  <TitlesOfParts>
    <vt:vector size="15" baseType="lpstr">
      <vt:lpstr>Aptos</vt:lpstr>
      <vt:lpstr>Aptos Display</vt:lpstr>
      <vt:lpstr>Arial</vt:lpstr>
      <vt:lpstr>Calibri</vt:lpstr>
      <vt:lpstr>Wingdings</vt:lpstr>
      <vt:lpstr>Office</vt:lpstr>
      <vt:lpstr>B.2 Comment se déroule la vie dans le cadre d'une mesure  de coercition /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lpstr>Comment vivait-on sous une mesure de  coercition dans le cadre d'un placement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Utz Hans PH Luzern</dc:creator>
  <cp:keywords>, docId:B3B9D099EEF6E587D9193058955EED46</cp:keywords>
  <cp:lastModifiedBy>Utz Hans PH Luzern</cp:lastModifiedBy>
  <cp:revision>45</cp:revision>
  <dcterms:created xsi:type="dcterms:W3CDTF">2024-04-14T06:19:19Z</dcterms:created>
  <dcterms:modified xsi:type="dcterms:W3CDTF">2024-12-18T06:09:27Z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0x01010026C68056FA28A140A8C086D4E3855942</vt:lpwstr>
  </property>
  <property fmtid="{D5CDD505-2E9C-101B-9397-08002B2CF9AE}" pid="3" name="MediaServiceImageTags">
    <vt:lpwstr/>
  </property>
</Properties>
</file>