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4"/>
    <p:sldMasterId id="2147483672" r:id="rId5"/>
  </p:sldMasterIdLst>
  <p:notesMasterIdLst>
    <p:notesMasterId r:id="rId19"/>
  </p:notesMasterIdLst>
  <p:sldIdLst>
    <p:sldId id="257" r:id="rId6"/>
    <p:sldId id="258" r:id="rId7"/>
    <p:sldId id="270" r:id="rId8"/>
    <p:sldId id="263" r:id="rId9"/>
    <p:sldId id="259" r:id="rId10"/>
    <p:sldId id="260" r:id="rId11"/>
    <p:sldId id="264" r:id="rId12"/>
    <p:sldId id="261" r:id="rId13"/>
    <p:sldId id="267" r:id="rId14"/>
    <p:sldId id="262" r:id="rId15"/>
    <p:sldId id="269" r:id="rId16"/>
    <p:sldId id="265" r:id="rId17"/>
    <p:sldId id="266"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B26C"/>
    <a:srgbClr val="C2A411"/>
    <a:srgbClr val="BFA0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72C71E-191C-47A3-9CD3-605EFD13004E}" v="4" dt="2024-12-17T12:49:34.2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72" autoAdjust="0"/>
    <p:restoredTop sz="84025" autoAdjust="0"/>
  </p:normalViewPr>
  <p:slideViewPr>
    <p:cSldViewPr snapToGrid="0">
      <p:cViewPr varScale="1">
        <p:scale>
          <a:sx n="93" d="100"/>
          <a:sy n="93" d="100"/>
        </p:scale>
        <p:origin x="688"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E2DB2E-A5FD-4EC9-8B6E-E148033B4FBC}" type="datetimeFigureOut">
              <a:rPr lang="de-CH" smtClean="0"/>
              <a:t>17.12.24</a:t>
            </a:fld>
            <a:endParaRPr lang="de-CH"/>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9C9622-F3FF-471C-AE30-67232DD2E1EB}" type="slidenum">
              <a:rPr lang="de-CH" smtClean="0"/>
              <a:t>‹N°›</a:t>
            </a:fld>
            <a:endParaRPr lang="de-CH"/>
          </a:p>
        </p:txBody>
      </p:sp>
    </p:spTree>
    <p:extLst>
      <p:ext uri="{BB962C8B-B14F-4D97-AF65-F5344CB8AC3E}">
        <p14:creationId xmlns:p14="http://schemas.microsoft.com/office/powerpoint/2010/main" val="601645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Il s'agit ici de la visualisation dans son ensemble. Dans les diapositives suivantes, elle est introduite et construite étape par étape. </a:t>
            </a:r>
          </a:p>
        </p:txBody>
      </p:sp>
      <p:sp>
        <p:nvSpPr>
          <p:cNvPr id="4" name="Foliennummernplatzhalter 3"/>
          <p:cNvSpPr>
            <a:spLocks noGrp="1"/>
          </p:cNvSpPr>
          <p:nvPr>
            <p:ph type="sldNum" sz="quarter" idx="5"/>
          </p:nvPr>
        </p:nvSpPr>
        <p:spPr/>
        <p:txBody>
          <a:bodyPr/>
          <a:lstStyle/>
          <a:p>
            <a:fld id="{C49C9622-F3FF-471C-AE30-67232DD2E1EB}" type="slidenum">
              <a:rPr lang="de-CH" smtClean="0"/>
              <a:t>1</a:t>
            </a:fld>
            <a:endParaRPr lang="de-CH"/>
          </a:p>
        </p:txBody>
      </p:sp>
    </p:spTree>
    <p:extLst>
      <p:ext uri="{BB962C8B-B14F-4D97-AF65-F5344CB8AC3E}">
        <p14:creationId xmlns:p14="http://schemas.microsoft.com/office/powerpoint/2010/main" val="553625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L'ensemble de la visualisation se compose de ces éléments. </a:t>
            </a:r>
          </a:p>
        </p:txBody>
      </p:sp>
      <p:sp>
        <p:nvSpPr>
          <p:cNvPr id="4" name="Foliennummernplatzhalter 3"/>
          <p:cNvSpPr>
            <a:spLocks noGrp="1"/>
          </p:cNvSpPr>
          <p:nvPr>
            <p:ph type="sldNum" sz="quarter" idx="5"/>
          </p:nvPr>
        </p:nvSpPr>
        <p:spPr/>
        <p:txBody>
          <a:bodyPr/>
          <a:lstStyle/>
          <a:p>
            <a:fld id="{C49C9622-F3FF-471C-AE30-67232DD2E1EB}" type="slidenum">
              <a:rPr lang="de-CH" smtClean="0"/>
              <a:t>10</a:t>
            </a:fld>
            <a:endParaRPr lang="de-CH"/>
          </a:p>
        </p:txBody>
      </p:sp>
    </p:spTree>
    <p:extLst>
      <p:ext uri="{BB962C8B-B14F-4D97-AF65-F5344CB8AC3E}">
        <p14:creationId xmlns:p14="http://schemas.microsoft.com/office/powerpoint/2010/main" val="3817242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L'ensemble de la visualisation se compose de ces éléments. </a:t>
            </a:r>
          </a:p>
        </p:txBody>
      </p:sp>
      <p:sp>
        <p:nvSpPr>
          <p:cNvPr id="4" name="Foliennummernplatzhalter 3"/>
          <p:cNvSpPr>
            <a:spLocks noGrp="1"/>
          </p:cNvSpPr>
          <p:nvPr>
            <p:ph type="sldNum" sz="quarter" idx="5"/>
          </p:nvPr>
        </p:nvSpPr>
        <p:spPr/>
        <p:txBody>
          <a:bodyPr/>
          <a:lstStyle/>
          <a:p>
            <a:fld id="{C49C9622-F3FF-471C-AE30-67232DD2E1EB}" type="slidenum">
              <a:rPr lang="de-CH" smtClean="0"/>
              <a:t>11</a:t>
            </a:fld>
            <a:endParaRPr lang="de-CH"/>
          </a:p>
        </p:txBody>
      </p:sp>
    </p:spTree>
    <p:extLst>
      <p:ext uri="{BB962C8B-B14F-4D97-AF65-F5344CB8AC3E}">
        <p14:creationId xmlns:p14="http://schemas.microsoft.com/office/powerpoint/2010/main" val="3817242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CH" i="0" dirty="0">
                <a:effectLst/>
                <a:latin typeface="Helvetica" pitchFamily="2" charset="0"/>
              </a:rPr>
              <a:t>Le nombre d’établissements dans lesquels des personnes ont été placées est plus facile à déterminer que le nombre de personnes concernées. La CIE en a recensé 648 entre 1930 et 1981, qui comptaient entre 8’400 et 12’000 places pour jeunes et adultes (ce chiffre ne comprend pas les pouponnières et les foyers pour enfants). Il s’agit pour la plupart d’institutions multifonctionnelles qui accueillent des détenus de droit commun, des </a:t>
            </a:r>
            <a:r>
              <a:rPr lang="fr-CH" i="0" dirty="0" err="1">
                <a:effectLst/>
                <a:latin typeface="Helvetica" pitchFamily="2" charset="0"/>
              </a:rPr>
              <a:t>adolescent·es</a:t>
            </a:r>
            <a:r>
              <a:rPr lang="fr-CH" i="0" dirty="0">
                <a:effectLst/>
                <a:latin typeface="Helvetica" pitchFamily="2" charset="0"/>
              </a:rPr>
              <a:t> en correction, des malades, des pauvres et des personnes soumises à un internement administratif.</a:t>
            </a:r>
          </a:p>
        </p:txBody>
      </p:sp>
      <p:sp>
        <p:nvSpPr>
          <p:cNvPr id="4" name="Foliennummernplatzhalter 3"/>
          <p:cNvSpPr>
            <a:spLocks noGrp="1"/>
          </p:cNvSpPr>
          <p:nvPr>
            <p:ph type="sldNum" sz="quarter" idx="5"/>
          </p:nvPr>
        </p:nvSpPr>
        <p:spPr/>
        <p:txBody>
          <a:bodyPr/>
          <a:lstStyle/>
          <a:p>
            <a:fld id="{C49C9622-F3FF-471C-AE30-67232DD2E1EB}" type="slidenum">
              <a:rPr lang="de-CH" smtClean="0"/>
              <a:t>12</a:t>
            </a:fld>
            <a:endParaRPr lang="de-CH"/>
          </a:p>
        </p:txBody>
      </p:sp>
    </p:spTree>
    <p:extLst>
      <p:ext uri="{BB962C8B-B14F-4D97-AF65-F5344CB8AC3E}">
        <p14:creationId xmlns:p14="http://schemas.microsoft.com/office/powerpoint/2010/main" val="3109436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CH" sz="1800" dirty="0">
                <a:effectLst/>
                <a:latin typeface="ArialMT"/>
              </a:rPr>
              <a:t>Au fil des </a:t>
            </a:r>
            <a:r>
              <a:rPr lang="fr-CH" sz="1800" dirty="0" err="1">
                <a:effectLst/>
                <a:latin typeface="ArialMT"/>
              </a:rPr>
              <a:t>années</a:t>
            </a:r>
            <a:r>
              <a:rPr lang="fr-CH" sz="1800" dirty="0">
                <a:effectLst/>
                <a:latin typeface="ArialMT"/>
              </a:rPr>
              <a:t>, le nombre de personnes </a:t>
            </a:r>
            <a:r>
              <a:rPr lang="fr-CH" sz="1800" dirty="0" err="1">
                <a:effectLst/>
                <a:latin typeface="ArialMT"/>
              </a:rPr>
              <a:t>concernées</a:t>
            </a:r>
            <a:r>
              <a:rPr lang="fr-CH" sz="1800" dirty="0">
                <a:effectLst/>
                <a:latin typeface="ArialMT"/>
              </a:rPr>
              <a:t> par les mesures d’internement administratif a rapidement diminué : Vers 1935, les foyers et les institutions </a:t>
            </a:r>
            <a:r>
              <a:rPr lang="fr-CH" sz="1800" dirty="0" err="1">
                <a:effectLst/>
                <a:latin typeface="ArialMT"/>
              </a:rPr>
              <a:t>étaient</a:t>
            </a:r>
            <a:r>
              <a:rPr lang="fr-CH" sz="1800" dirty="0">
                <a:effectLst/>
                <a:latin typeface="ArialMT"/>
              </a:rPr>
              <a:t> encore </a:t>
            </a:r>
            <a:r>
              <a:rPr lang="fr-CH" sz="1800" dirty="0" err="1">
                <a:effectLst/>
                <a:latin typeface="ArialMT"/>
              </a:rPr>
              <a:t>occupés</a:t>
            </a:r>
            <a:r>
              <a:rPr lang="fr-CH" sz="1800" dirty="0">
                <a:effectLst/>
                <a:latin typeface="ArialMT"/>
              </a:rPr>
              <a:t> pour moitié par des personnes soumises à un internement administratif; ce chiffre passe à 4% en 1980. Le nombre a fortement diminué </a:t>
            </a:r>
            <a:r>
              <a:rPr lang="fr-CH" sz="1800" dirty="0" err="1">
                <a:effectLst/>
                <a:latin typeface="ArialMT"/>
              </a:rPr>
              <a:t>après</a:t>
            </a:r>
            <a:r>
              <a:rPr lang="fr-CH" sz="1800" dirty="0">
                <a:effectLst/>
                <a:latin typeface="ArialMT"/>
              </a:rPr>
              <a:t> la Seconde Guerre mondiale. On peut expliquer cette diminution par le </a:t>
            </a:r>
            <a:r>
              <a:rPr lang="fr-CH" sz="1800" dirty="0" err="1">
                <a:effectLst/>
                <a:latin typeface="ArialMT"/>
              </a:rPr>
              <a:t>développement</a:t>
            </a:r>
            <a:r>
              <a:rPr lang="fr-CH" sz="1800" dirty="0">
                <a:effectLst/>
                <a:latin typeface="ArialMT"/>
              </a:rPr>
              <a:t> de l’</a:t>
            </a:r>
            <a:r>
              <a:rPr lang="fr-CH" sz="1800" dirty="0" err="1">
                <a:effectLst/>
                <a:latin typeface="ArialMT"/>
              </a:rPr>
              <a:t>État</a:t>
            </a:r>
            <a:r>
              <a:rPr lang="fr-CH" sz="1800" dirty="0">
                <a:effectLst/>
                <a:latin typeface="ArialMT"/>
              </a:rPr>
              <a:t> social et la mise en place de mesures d’accompagnement psychosocial. En revanche, le nombre d’admissions dans les </a:t>
            </a:r>
            <a:r>
              <a:rPr lang="fr-CH" sz="1800" dirty="0" err="1">
                <a:effectLst/>
                <a:latin typeface="ArialMT"/>
              </a:rPr>
              <a:t>hôpitaux</a:t>
            </a:r>
            <a:r>
              <a:rPr lang="fr-CH" sz="1800" dirty="0">
                <a:effectLst/>
                <a:latin typeface="ArialMT"/>
              </a:rPr>
              <a:t> psychiatriques a fortement augmenté. </a:t>
            </a:r>
            <a:endParaRPr lang="fr-CH" dirty="0"/>
          </a:p>
          <a:p>
            <a:endParaRPr lang="de-CH" dirty="0"/>
          </a:p>
          <a:p>
            <a:r>
              <a:rPr lang="de-CH" dirty="0" err="1"/>
              <a:t>D’après</a:t>
            </a:r>
            <a:r>
              <a:rPr lang="de-CH" dirty="0"/>
              <a:t> la CIE : Guggisberg Ernst, Dal </a:t>
            </a:r>
            <a:r>
              <a:rPr lang="de-CH" dirty="0" err="1"/>
              <a:t>Molin</a:t>
            </a:r>
            <a:r>
              <a:rPr lang="de-CH" dirty="0"/>
              <a:t> Marco (2019), </a:t>
            </a:r>
            <a:r>
              <a:rPr lang="de-CH" i="1" dirty="0"/>
              <a:t>« Zehntausende » - Zahlen zur administrativen Versorgung und zur Anstaltslandschaft</a:t>
            </a:r>
            <a:r>
              <a:rPr lang="de-CH" dirty="0"/>
              <a:t>. CIE Vol. 6, Chronos Verlag, p. 88, </a:t>
            </a:r>
            <a:r>
              <a:rPr lang="de-CH" dirty="0" err="1"/>
              <a:t>simplifié</a:t>
            </a:r>
            <a:r>
              <a:rPr lang="de-CH" dirty="0"/>
              <a:t>.</a:t>
            </a:r>
            <a:endParaRPr lang="fr-FR" dirty="0"/>
          </a:p>
        </p:txBody>
      </p:sp>
      <p:sp>
        <p:nvSpPr>
          <p:cNvPr id="4" name="Foliennummernplatzhalter 3"/>
          <p:cNvSpPr>
            <a:spLocks noGrp="1"/>
          </p:cNvSpPr>
          <p:nvPr>
            <p:ph type="sldNum" sz="quarter" idx="5"/>
          </p:nvPr>
        </p:nvSpPr>
        <p:spPr/>
        <p:txBody>
          <a:bodyPr/>
          <a:lstStyle/>
          <a:p>
            <a:fld id="{C49C9622-F3FF-471C-AE30-67232DD2E1EB}" type="slidenum">
              <a:rPr lang="de-CH" smtClean="0"/>
              <a:t>13</a:t>
            </a:fld>
            <a:endParaRPr lang="de-CH"/>
          </a:p>
        </p:txBody>
      </p:sp>
    </p:spTree>
    <p:extLst>
      <p:ext uri="{BB962C8B-B14F-4D97-AF65-F5344CB8AC3E}">
        <p14:creationId xmlns:p14="http://schemas.microsoft.com/office/powerpoint/2010/main" val="2107937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Expliquer pas à pas, à l'aide d'exemples, ce que sont les mesures de contrainte, les mesures de coercition à des fins d'assistance et les placements extrafamiliaux (sec. 1). Pour finir,  </a:t>
            </a:r>
            <a:r>
              <a:rPr lang="de-CH" dirty="0" err="1"/>
              <a:t>poser</a:t>
            </a:r>
            <a:r>
              <a:rPr lang="de-CH" dirty="0"/>
              <a:t> la </a:t>
            </a:r>
            <a:r>
              <a:rPr lang="de-CH" dirty="0" err="1"/>
              <a:t>question</a:t>
            </a:r>
            <a:r>
              <a:rPr lang="de-CH" dirty="0"/>
              <a:t> du paradoxe entre </a:t>
            </a:r>
            <a:r>
              <a:rPr lang="de-CH" dirty="0" err="1"/>
              <a:t>pratique</a:t>
            </a:r>
            <a:r>
              <a:rPr lang="de-CH" dirty="0"/>
              <a:t> </a:t>
            </a:r>
            <a:r>
              <a:rPr lang="de-CH" dirty="0" err="1"/>
              <a:t>d’assistance</a:t>
            </a:r>
            <a:r>
              <a:rPr lang="de-CH" dirty="0"/>
              <a:t> et </a:t>
            </a:r>
            <a:r>
              <a:rPr lang="de-CH" dirty="0" err="1"/>
              <a:t>pratique</a:t>
            </a:r>
            <a:r>
              <a:rPr lang="de-CH" dirty="0"/>
              <a:t> de </a:t>
            </a:r>
            <a:r>
              <a:rPr lang="de-CH" dirty="0" err="1"/>
              <a:t>contrainte</a:t>
            </a:r>
            <a:r>
              <a:rPr lang="de-CH" dirty="0"/>
              <a:t>. </a:t>
            </a:r>
          </a:p>
        </p:txBody>
      </p:sp>
      <p:sp>
        <p:nvSpPr>
          <p:cNvPr id="4" name="Foliennummernplatzhalter 3"/>
          <p:cNvSpPr>
            <a:spLocks noGrp="1"/>
          </p:cNvSpPr>
          <p:nvPr>
            <p:ph type="sldNum" sz="quarter" idx="5"/>
          </p:nvPr>
        </p:nvSpPr>
        <p:spPr/>
        <p:txBody>
          <a:bodyPr/>
          <a:lstStyle/>
          <a:p>
            <a:fld id="{C49C9622-F3FF-471C-AE30-67232DD2E1EB}" type="slidenum">
              <a:rPr lang="de-CH" smtClean="0"/>
              <a:t>2</a:t>
            </a:fld>
            <a:endParaRPr lang="de-CH"/>
          </a:p>
        </p:txBody>
      </p:sp>
    </p:spTree>
    <p:extLst>
      <p:ext uri="{BB962C8B-B14F-4D97-AF65-F5344CB8AC3E}">
        <p14:creationId xmlns:p14="http://schemas.microsoft.com/office/powerpoint/2010/main" val="1255642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Voir aussi le document B.3. Contexte</a:t>
            </a:r>
          </a:p>
          <a:p>
            <a:r>
              <a:rPr lang="fr-CH" i="0" dirty="0">
                <a:effectLst/>
                <a:latin typeface="Helvetica" pitchFamily="2" charset="0"/>
              </a:rPr>
              <a:t>Jusque dans l’après-guerre, les procès-verbaux qui justifient les décisions des autorités emploient des termes tels que « </a:t>
            </a:r>
            <a:r>
              <a:rPr lang="fr-CH" i="0" dirty="0" err="1">
                <a:effectLst/>
                <a:latin typeface="Helvetica" pitchFamily="2" charset="0"/>
              </a:rPr>
              <a:t>moeurs</a:t>
            </a:r>
            <a:r>
              <a:rPr lang="fr-CH" i="0" dirty="0">
                <a:effectLst/>
                <a:latin typeface="Helvetica" pitchFamily="2" charset="0"/>
              </a:rPr>
              <a:t> dissolues » et « fainéantise » pour les hommes, de « déviance sexuelle » pour les femmes. Dans l’après-guerre, les mesures de coercition sont principalement motivées par l’« alcoolisme » pour les hommes et le « danger moral » ou une naissance « illégitime » pour les femmes.</a:t>
            </a:r>
          </a:p>
          <a:p>
            <a:endParaRPr lang="fr-FR" dirty="0"/>
          </a:p>
        </p:txBody>
      </p:sp>
      <p:sp>
        <p:nvSpPr>
          <p:cNvPr id="4" name="Espace réservé du numéro de diapositive 3"/>
          <p:cNvSpPr>
            <a:spLocks noGrp="1"/>
          </p:cNvSpPr>
          <p:nvPr>
            <p:ph type="sldNum" sz="quarter" idx="5"/>
          </p:nvPr>
        </p:nvSpPr>
        <p:spPr/>
        <p:txBody>
          <a:bodyPr/>
          <a:lstStyle/>
          <a:p>
            <a:fld id="{C49C9622-F3FF-471C-AE30-67232DD2E1EB}" type="slidenum">
              <a:rPr lang="de-CH" smtClean="0"/>
              <a:t>3</a:t>
            </a:fld>
            <a:endParaRPr lang="de-CH"/>
          </a:p>
        </p:txBody>
      </p:sp>
    </p:spTree>
    <p:extLst>
      <p:ext uri="{BB962C8B-B14F-4D97-AF65-F5344CB8AC3E}">
        <p14:creationId xmlns:p14="http://schemas.microsoft.com/office/powerpoint/2010/main" val="1694168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Déduire de la discussion en classe la conception actuelle : Nécessité des mesures de contrainte / placements extrafamiliaux, mais contrôle des décisions et de la mise en œuvre (sec. 2 : de l'exécution) d'une mesure de contrainte ou d'un placement extrafamilial. </a:t>
            </a:r>
            <a:br>
              <a:rPr lang="de-CH" dirty="0">
                <a:latin typeface="Arial" panose="020B0604020202020204" pitchFamily="34" charset="0"/>
                <a:cs typeface="Arial" panose="020B0604020202020204" pitchFamily="34" charset="0"/>
              </a:rPr>
            </a:br>
            <a:r>
              <a:rPr lang="de-CH" dirty="0">
                <a:latin typeface="Arial" panose="020B0604020202020204" pitchFamily="34" charset="0"/>
                <a:cs typeface="Arial" panose="020B0604020202020204" pitchFamily="34" charset="0"/>
              </a:rPr>
              <a:t>Contrôle des personnes qui prennent les décisions : Possibilité de recours auprès d'un tribunal : séparation des pouvoirs, car la personne qui prend la décision fait partie du pouvoir exécutif et sa décision doit pouvoir être contestée devant un tribunal. </a:t>
            </a:r>
          </a:p>
          <a:p>
            <a:r>
              <a:rPr lang="de-CH" dirty="0">
                <a:latin typeface="Arial" panose="020B0604020202020204" pitchFamily="34" charset="0"/>
                <a:cs typeface="Arial" panose="020B0604020202020204" pitchFamily="34" charset="0"/>
              </a:rPr>
              <a:t>Contrôle de la mise en œuvre : il faut contrôler que la mesure de contrainte / le placement hors du foyer familial se déroule correctement (par exemple, contrôle du lieu d'accueil, personne de contact pour un enfant placé hors du foyer familial, examen périodique pour savoir si la mesure est encore nécessaire)</a:t>
            </a:r>
            <a:r>
              <a:rPr lang="de-CH" dirty="0"/>
              <a:t>.  </a:t>
            </a:r>
          </a:p>
          <a:p>
            <a:endParaRPr lang="de-CH" dirty="0"/>
          </a:p>
        </p:txBody>
      </p:sp>
      <p:sp>
        <p:nvSpPr>
          <p:cNvPr id="4" name="Foliennummernplatzhalter 3"/>
          <p:cNvSpPr>
            <a:spLocks noGrp="1"/>
          </p:cNvSpPr>
          <p:nvPr>
            <p:ph type="sldNum" sz="quarter" idx="5"/>
          </p:nvPr>
        </p:nvSpPr>
        <p:spPr/>
        <p:txBody>
          <a:bodyPr/>
          <a:lstStyle/>
          <a:p>
            <a:fld id="{C49C9622-F3FF-471C-AE30-67232DD2E1EB}" type="slidenum">
              <a:rPr lang="de-CH" smtClean="0"/>
              <a:t>4</a:t>
            </a:fld>
            <a:endParaRPr lang="de-CH"/>
          </a:p>
        </p:txBody>
      </p:sp>
    </p:spTree>
    <p:extLst>
      <p:ext uri="{BB962C8B-B14F-4D97-AF65-F5344CB8AC3E}">
        <p14:creationId xmlns:p14="http://schemas.microsoft.com/office/powerpoint/2010/main" val="22832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800" kern="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Pour le contenu de la loi, voir le fichier B.1 Définitions et B.3 Cadre. </a:t>
            </a:r>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C49C9622-F3FF-471C-AE30-67232DD2E1EB}" type="slidenum">
              <a:rPr lang="de-CH" smtClean="0"/>
              <a:t>5</a:t>
            </a:fld>
            <a:endParaRPr lang="de-CH"/>
          </a:p>
        </p:txBody>
      </p:sp>
    </p:spTree>
    <p:extLst>
      <p:ext uri="{BB962C8B-B14F-4D97-AF65-F5344CB8AC3E}">
        <p14:creationId xmlns:p14="http://schemas.microsoft.com/office/powerpoint/2010/main" val="1660191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C49C9622-F3FF-471C-AE30-67232DD2E1EB}" type="slidenum">
              <a:rPr lang="de-CH" smtClean="0"/>
              <a:t>6</a:t>
            </a:fld>
            <a:endParaRPr lang="de-CH"/>
          </a:p>
        </p:txBody>
      </p:sp>
    </p:spTree>
    <p:extLst>
      <p:ext uri="{BB962C8B-B14F-4D97-AF65-F5344CB8AC3E}">
        <p14:creationId xmlns:p14="http://schemas.microsoft.com/office/powerpoint/2010/main" val="3652359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5"/>
          </p:nvPr>
        </p:nvSpPr>
        <p:spPr/>
        <p:txBody>
          <a:bodyPr/>
          <a:lstStyle/>
          <a:p>
            <a:fld id="{C49C9622-F3FF-471C-AE30-67232DD2E1EB}" type="slidenum">
              <a:rPr lang="de-CH" smtClean="0"/>
              <a:t>7</a:t>
            </a:fld>
            <a:endParaRPr lang="de-CH"/>
          </a:p>
        </p:txBody>
      </p:sp>
    </p:spTree>
    <p:extLst>
      <p:ext uri="{BB962C8B-B14F-4D97-AF65-F5344CB8AC3E}">
        <p14:creationId xmlns:p14="http://schemas.microsoft.com/office/powerpoint/2010/main" val="2922168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Les formes de mesures de coercition à des fins d'assistance et de placements extrafamiliaux se recoupent en partie : Les personnes pouvaient être concernées par plusieurs d'entre elles en même temps (assistance administrative + stérilisation forcée) ou successivement (placement d'abord dans un foyer, puis assistance administrative). </a:t>
            </a:r>
          </a:p>
        </p:txBody>
      </p:sp>
      <p:sp>
        <p:nvSpPr>
          <p:cNvPr id="4" name="Foliennummernplatzhalter 3"/>
          <p:cNvSpPr>
            <a:spLocks noGrp="1"/>
          </p:cNvSpPr>
          <p:nvPr>
            <p:ph type="sldNum" sz="quarter" idx="5"/>
          </p:nvPr>
        </p:nvSpPr>
        <p:spPr/>
        <p:txBody>
          <a:bodyPr/>
          <a:lstStyle/>
          <a:p>
            <a:fld id="{C49C9622-F3FF-471C-AE30-67232DD2E1EB}" type="slidenum">
              <a:rPr lang="de-CH" smtClean="0"/>
              <a:t>8</a:t>
            </a:fld>
            <a:endParaRPr lang="de-CH"/>
          </a:p>
        </p:txBody>
      </p:sp>
    </p:spTree>
    <p:extLst>
      <p:ext uri="{BB962C8B-B14F-4D97-AF65-F5344CB8AC3E}">
        <p14:creationId xmlns:p14="http://schemas.microsoft.com/office/powerpoint/2010/main" val="2397542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latin typeface="Arial" panose="020B0604020202020204" pitchFamily="34" charset="0"/>
                <a:cs typeface="Arial" panose="020B0604020202020204" pitchFamily="34" charset="0"/>
              </a:rPr>
              <a:t>Les effets des mesures de contrainte sans surveillance ni contrôle sont décrits dans la loi et doivent peut-être être partiellement expliqués ; le cas échéant, ils ne doivent pas non plus être expliqués en détail. </a:t>
            </a:r>
          </a:p>
        </p:txBody>
      </p:sp>
      <p:sp>
        <p:nvSpPr>
          <p:cNvPr id="4" name="Foliennummernplatzhalter 3"/>
          <p:cNvSpPr>
            <a:spLocks noGrp="1"/>
          </p:cNvSpPr>
          <p:nvPr>
            <p:ph type="sldNum" sz="quarter" idx="5"/>
          </p:nvPr>
        </p:nvSpPr>
        <p:spPr/>
        <p:txBody>
          <a:bodyPr/>
          <a:lstStyle/>
          <a:p>
            <a:fld id="{C49C9622-F3FF-471C-AE30-67232DD2E1EB}" type="slidenum">
              <a:rPr lang="de-CH" smtClean="0"/>
              <a:t>9</a:t>
            </a:fld>
            <a:endParaRPr lang="de-CH"/>
          </a:p>
        </p:txBody>
      </p:sp>
    </p:spTree>
    <p:extLst>
      <p:ext uri="{BB962C8B-B14F-4D97-AF65-F5344CB8AC3E}">
        <p14:creationId xmlns:p14="http://schemas.microsoft.com/office/powerpoint/2010/main" val="2557228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515694"/>
            <a:ext cx="7772400" cy="556968"/>
          </a:xfrm>
        </p:spPr>
        <p:txBody>
          <a:bodyPr anchor="b">
            <a:normAutofit/>
          </a:bodyPr>
          <a:lstStyle>
            <a:lvl1pPr algn="ctr">
              <a:defRPr sz="36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lvl1pPr>
              <a:defRPr/>
            </a:lvl1pPr>
          </a:lstStyle>
          <a:p>
            <a:fld id="{B421989C-29DE-458B-A9E5-335C74FBD850}" type="datetime1">
              <a:rPr lang="de-CH" smtClean="0"/>
              <a:t>17.12.24</a:t>
            </a:fld>
            <a:endParaRPr lang="de-CH" dirty="0"/>
          </a:p>
        </p:txBody>
      </p:sp>
      <p:sp>
        <p:nvSpPr>
          <p:cNvPr id="5" name="Footer Placeholder 4"/>
          <p:cNvSpPr>
            <a:spLocks noGrp="1"/>
          </p:cNvSpPr>
          <p:nvPr>
            <p:ph type="ftr" sz="quarter" idx="11"/>
          </p:nvPr>
        </p:nvSpPr>
        <p:spPr/>
        <p:txBody>
          <a:bodyPr/>
          <a:lstStyle/>
          <a:p>
            <a:endParaRPr lang="de-CH" dirty="0"/>
          </a:p>
        </p:txBody>
      </p:sp>
      <p:sp>
        <p:nvSpPr>
          <p:cNvPr id="6" name="Slide Number Placeholder 5"/>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4221692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E827019-E172-42B8-9981-FE3B646D4B6C}" type="datetime1">
              <a:rPr lang="de-CH" smtClean="0"/>
              <a:t>17.12.24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339526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B806DE7C-A555-4898-A32B-DE1C0D675443}" type="datetime1">
              <a:rPr lang="de-CH" smtClean="0"/>
              <a:t>17.12.24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25307575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BFC371-2CC9-CCDC-CCC2-0F436E557751}"/>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de-CH"/>
          </a:p>
        </p:txBody>
      </p:sp>
      <p:sp>
        <p:nvSpPr>
          <p:cNvPr id="3" name="Untertitel 2">
            <a:extLst>
              <a:ext uri="{FF2B5EF4-FFF2-40B4-BE49-F238E27FC236}">
                <a16:creationId xmlns:a16="http://schemas.microsoft.com/office/drawing/2014/main" id="{7BE10E6C-BF1F-44AA-9F07-FE5C772B76D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a:p>
        </p:txBody>
      </p:sp>
      <p:sp>
        <p:nvSpPr>
          <p:cNvPr id="4" name="Datumsplatzhalter 3">
            <a:extLst>
              <a:ext uri="{FF2B5EF4-FFF2-40B4-BE49-F238E27FC236}">
                <a16:creationId xmlns:a16="http://schemas.microsoft.com/office/drawing/2014/main" id="{50869661-0C6F-AB81-8AA9-DDAF33B343DA}"/>
              </a:ext>
            </a:extLst>
          </p:cNvPr>
          <p:cNvSpPr>
            <a:spLocks noGrp="1"/>
          </p:cNvSpPr>
          <p:nvPr>
            <p:ph type="dt" sz="half" idx="10"/>
          </p:nvPr>
        </p:nvSpPr>
        <p:spPr/>
        <p:txBody>
          <a:bodyPr/>
          <a:lstStyle/>
          <a:p>
            <a:fld id="{348D301D-328A-4304-9AB5-BFFAC5E2F439}" type="datetime1">
              <a:rPr lang="de-CH" smtClean="0"/>
              <a:t>17.12.24</a:t>
            </a:fld>
            <a:endParaRPr lang="de-CH"/>
          </a:p>
        </p:txBody>
      </p:sp>
      <p:sp>
        <p:nvSpPr>
          <p:cNvPr id="5" name="Fußzeilenplatzhalter 4">
            <a:extLst>
              <a:ext uri="{FF2B5EF4-FFF2-40B4-BE49-F238E27FC236}">
                <a16:creationId xmlns:a16="http://schemas.microsoft.com/office/drawing/2014/main" id="{EC7CD526-D911-7113-82CD-EB5744003788}"/>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8E190855-35BA-D807-88EF-9CF3D371A484}"/>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610309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B08718-6F08-4E32-59D2-FF8071488FC9}"/>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E22131A2-E84B-3818-3E64-07DB0F08882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912105ED-003D-9390-C0B7-9000F1F246B6}"/>
              </a:ext>
            </a:extLst>
          </p:cNvPr>
          <p:cNvSpPr>
            <a:spLocks noGrp="1"/>
          </p:cNvSpPr>
          <p:nvPr>
            <p:ph type="dt" sz="half" idx="10"/>
          </p:nvPr>
        </p:nvSpPr>
        <p:spPr/>
        <p:txBody>
          <a:bodyPr/>
          <a:lstStyle/>
          <a:p>
            <a:fld id="{35093988-A08E-41CA-8602-D342C18B4FA3}" type="datetime1">
              <a:rPr lang="de-CH" smtClean="0"/>
              <a:t>17.12.24</a:t>
            </a:fld>
            <a:endParaRPr lang="de-CH"/>
          </a:p>
        </p:txBody>
      </p:sp>
      <p:sp>
        <p:nvSpPr>
          <p:cNvPr id="5" name="Fußzeilenplatzhalter 4">
            <a:extLst>
              <a:ext uri="{FF2B5EF4-FFF2-40B4-BE49-F238E27FC236}">
                <a16:creationId xmlns:a16="http://schemas.microsoft.com/office/drawing/2014/main" id="{DA8AAE32-658A-3CCC-BF8D-4609EBD087FB}"/>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AA559A3-E667-CDF1-78D8-DE2E10397FBA}"/>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3277422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07D368-3C3F-5F37-4A49-E0BCBABECF2D}"/>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2996E83B-ADD0-2DC2-6ABF-0BF2D08CF906}"/>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657F432-0619-B406-1037-BA70060216D3}"/>
              </a:ext>
            </a:extLst>
          </p:cNvPr>
          <p:cNvSpPr>
            <a:spLocks noGrp="1"/>
          </p:cNvSpPr>
          <p:nvPr>
            <p:ph type="dt" sz="half" idx="10"/>
          </p:nvPr>
        </p:nvSpPr>
        <p:spPr/>
        <p:txBody>
          <a:bodyPr/>
          <a:lstStyle/>
          <a:p>
            <a:fld id="{0ECABB67-300A-4A36-9A19-DB3C25A11DE2}" type="datetime1">
              <a:rPr lang="de-CH" smtClean="0"/>
              <a:t>17.12.24</a:t>
            </a:fld>
            <a:endParaRPr lang="de-CH"/>
          </a:p>
        </p:txBody>
      </p:sp>
      <p:sp>
        <p:nvSpPr>
          <p:cNvPr id="5" name="Fußzeilenplatzhalter 4">
            <a:extLst>
              <a:ext uri="{FF2B5EF4-FFF2-40B4-BE49-F238E27FC236}">
                <a16:creationId xmlns:a16="http://schemas.microsoft.com/office/drawing/2014/main" id="{8C75439F-8F5F-9B4B-1E04-504DC746540E}"/>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4C4A75BE-6AF4-0E7A-3645-6D077962485F}"/>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747324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D5A3A7-419B-2C3B-4743-90383D370C44}"/>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C3750155-74D7-0B13-2987-99012F0F29D4}"/>
              </a:ext>
            </a:extLst>
          </p:cNvPr>
          <p:cNvSpPr>
            <a:spLocks noGrp="1"/>
          </p:cNvSpPr>
          <p:nvPr>
            <p:ph sz="half" idx="1"/>
          </p:nvPr>
        </p:nvSpPr>
        <p:spPr>
          <a:xfrm>
            <a:off x="62865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7450B75E-230A-D3DA-5B4C-73118CB306AF}"/>
              </a:ext>
            </a:extLst>
          </p:cNvPr>
          <p:cNvSpPr>
            <a:spLocks noGrp="1"/>
          </p:cNvSpPr>
          <p:nvPr>
            <p:ph sz="half" idx="2"/>
          </p:nvPr>
        </p:nvSpPr>
        <p:spPr>
          <a:xfrm>
            <a:off x="464820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Datumsplatzhalter 4">
            <a:extLst>
              <a:ext uri="{FF2B5EF4-FFF2-40B4-BE49-F238E27FC236}">
                <a16:creationId xmlns:a16="http://schemas.microsoft.com/office/drawing/2014/main" id="{5D26B351-681A-A907-0F10-5DDD79C765CD}"/>
              </a:ext>
            </a:extLst>
          </p:cNvPr>
          <p:cNvSpPr>
            <a:spLocks noGrp="1"/>
          </p:cNvSpPr>
          <p:nvPr>
            <p:ph type="dt" sz="half" idx="10"/>
          </p:nvPr>
        </p:nvSpPr>
        <p:spPr/>
        <p:txBody>
          <a:bodyPr/>
          <a:lstStyle/>
          <a:p>
            <a:fld id="{40DE3FB6-89B9-40CB-A967-DCF28F335EE4}" type="datetime1">
              <a:rPr lang="de-CH" smtClean="0"/>
              <a:t>17.12.24</a:t>
            </a:fld>
            <a:endParaRPr lang="de-CH"/>
          </a:p>
        </p:txBody>
      </p:sp>
      <p:sp>
        <p:nvSpPr>
          <p:cNvPr id="6" name="Fußzeilenplatzhalter 5">
            <a:extLst>
              <a:ext uri="{FF2B5EF4-FFF2-40B4-BE49-F238E27FC236}">
                <a16:creationId xmlns:a16="http://schemas.microsoft.com/office/drawing/2014/main" id="{9F373BFA-2FE3-9F11-CEBB-14055B9FDA81}"/>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824E7C97-24FD-1D42-A254-34D69365F583}"/>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274861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486A98-788A-2455-020E-5529EA42E6FB}"/>
              </a:ext>
            </a:extLst>
          </p:cNvPr>
          <p:cNvSpPr>
            <a:spLocks noGrp="1"/>
          </p:cNvSpPr>
          <p:nvPr>
            <p:ph type="title"/>
          </p:nvPr>
        </p:nvSpPr>
        <p:spPr>
          <a:xfrm>
            <a:off x="630238" y="365125"/>
            <a:ext cx="7886700" cy="1325563"/>
          </a:xfrm>
        </p:spPr>
        <p:txBody>
          <a:bodyPr/>
          <a:lstStyle/>
          <a:p>
            <a:r>
              <a:rPr lang="de-DE"/>
              <a:t>Mastertitelformat bearbeiten</a:t>
            </a:r>
            <a:endParaRPr lang="de-CH"/>
          </a:p>
        </p:txBody>
      </p:sp>
      <p:sp>
        <p:nvSpPr>
          <p:cNvPr id="3" name="Textplatzhalter 2">
            <a:extLst>
              <a:ext uri="{FF2B5EF4-FFF2-40B4-BE49-F238E27FC236}">
                <a16:creationId xmlns:a16="http://schemas.microsoft.com/office/drawing/2014/main" id="{BED75222-2886-6610-D9BD-CDC9E4397D9D}"/>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5055FDA2-01FE-4092-9FA0-14250144A21D}"/>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AB8C1F6E-3498-5847-D7D4-BC284D249FD9}"/>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5196ABA-31F9-BDFC-AA7F-DCE41D8BFDB6}"/>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6">
            <a:extLst>
              <a:ext uri="{FF2B5EF4-FFF2-40B4-BE49-F238E27FC236}">
                <a16:creationId xmlns:a16="http://schemas.microsoft.com/office/drawing/2014/main" id="{84D88442-76C8-9D6E-0CB2-8D3D751DA82A}"/>
              </a:ext>
            </a:extLst>
          </p:cNvPr>
          <p:cNvSpPr>
            <a:spLocks noGrp="1"/>
          </p:cNvSpPr>
          <p:nvPr>
            <p:ph type="dt" sz="half" idx="10"/>
          </p:nvPr>
        </p:nvSpPr>
        <p:spPr/>
        <p:txBody>
          <a:bodyPr/>
          <a:lstStyle/>
          <a:p>
            <a:fld id="{C38B528C-A56D-4A26-A785-431863629E4A}" type="datetime1">
              <a:rPr lang="de-CH" smtClean="0"/>
              <a:t>17.12.24</a:t>
            </a:fld>
            <a:endParaRPr lang="de-CH"/>
          </a:p>
        </p:txBody>
      </p:sp>
      <p:sp>
        <p:nvSpPr>
          <p:cNvPr id="8" name="Fußzeilenplatzhalter 7">
            <a:extLst>
              <a:ext uri="{FF2B5EF4-FFF2-40B4-BE49-F238E27FC236}">
                <a16:creationId xmlns:a16="http://schemas.microsoft.com/office/drawing/2014/main" id="{DDF57628-5B19-5B31-C2EE-84029AC1E5CD}"/>
              </a:ext>
            </a:extLst>
          </p:cNvPr>
          <p:cNvSpPr>
            <a:spLocks noGrp="1"/>
          </p:cNvSpPr>
          <p:nvPr>
            <p:ph type="ftr" sz="quarter" idx="11"/>
          </p:nvPr>
        </p:nvSpPr>
        <p:spPr/>
        <p:txBody>
          <a:bodyPr/>
          <a:lstStyle/>
          <a:p>
            <a:endParaRPr lang="de-CH"/>
          </a:p>
        </p:txBody>
      </p:sp>
      <p:sp>
        <p:nvSpPr>
          <p:cNvPr id="9" name="Foliennummernplatzhalter 8">
            <a:extLst>
              <a:ext uri="{FF2B5EF4-FFF2-40B4-BE49-F238E27FC236}">
                <a16:creationId xmlns:a16="http://schemas.microsoft.com/office/drawing/2014/main" id="{43C8E6B3-56C7-CA2F-993A-8D771936805F}"/>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3449301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92D4BC-20D0-4E54-A26E-BF870071EBAF}"/>
              </a:ext>
            </a:extLst>
          </p:cNvPr>
          <p:cNvSpPr>
            <a:spLocks noGrp="1"/>
          </p:cNvSpPr>
          <p:nvPr>
            <p:ph type="title"/>
          </p:nvPr>
        </p:nvSpPr>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34909959-4966-9F2E-52A4-45C443897718}"/>
              </a:ext>
            </a:extLst>
          </p:cNvPr>
          <p:cNvSpPr>
            <a:spLocks noGrp="1"/>
          </p:cNvSpPr>
          <p:nvPr>
            <p:ph type="dt" sz="half" idx="10"/>
          </p:nvPr>
        </p:nvSpPr>
        <p:spPr/>
        <p:txBody>
          <a:bodyPr/>
          <a:lstStyle/>
          <a:p>
            <a:fld id="{D3558442-567D-4F1E-B7CF-3B6AAB81E7DC}" type="datetime1">
              <a:rPr lang="de-CH" smtClean="0"/>
              <a:t>17.12.24</a:t>
            </a:fld>
            <a:endParaRPr lang="de-CH"/>
          </a:p>
        </p:txBody>
      </p:sp>
      <p:sp>
        <p:nvSpPr>
          <p:cNvPr id="4" name="Fußzeilenplatzhalter 3">
            <a:extLst>
              <a:ext uri="{FF2B5EF4-FFF2-40B4-BE49-F238E27FC236}">
                <a16:creationId xmlns:a16="http://schemas.microsoft.com/office/drawing/2014/main" id="{1B89A707-099E-E1C3-CCBB-A31358CF7294}"/>
              </a:ext>
            </a:extLst>
          </p:cNvPr>
          <p:cNvSpPr>
            <a:spLocks noGrp="1"/>
          </p:cNvSpPr>
          <p:nvPr>
            <p:ph type="ftr" sz="quarter" idx="11"/>
          </p:nvPr>
        </p:nvSpPr>
        <p:spPr/>
        <p:txBody>
          <a:bodyPr/>
          <a:lstStyle/>
          <a:p>
            <a:endParaRPr lang="de-CH"/>
          </a:p>
        </p:txBody>
      </p:sp>
      <p:sp>
        <p:nvSpPr>
          <p:cNvPr id="5" name="Foliennummernplatzhalter 4">
            <a:extLst>
              <a:ext uri="{FF2B5EF4-FFF2-40B4-BE49-F238E27FC236}">
                <a16:creationId xmlns:a16="http://schemas.microsoft.com/office/drawing/2014/main" id="{AA62D951-F3D6-49F7-AB55-EAF6A313273E}"/>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2251119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6C3E7076-85CF-2E27-5A9C-D8D2518152CC}"/>
              </a:ext>
            </a:extLst>
          </p:cNvPr>
          <p:cNvSpPr>
            <a:spLocks noGrp="1"/>
          </p:cNvSpPr>
          <p:nvPr>
            <p:ph type="dt" sz="half" idx="10"/>
          </p:nvPr>
        </p:nvSpPr>
        <p:spPr/>
        <p:txBody>
          <a:bodyPr/>
          <a:lstStyle/>
          <a:p>
            <a:fld id="{B795F829-8A90-4F0A-B6A6-F7DCFEBF4EB9}" type="datetime1">
              <a:rPr lang="de-CH" smtClean="0"/>
              <a:t>17.12.24</a:t>
            </a:fld>
            <a:endParaRPr lang="de-CH"/>
          </a:p>
        </p:txBody>
      </p:sp>
      <p:sp>
        <p:nvSpPr>
          <p:cNvPr id="3" name="Fußzeilenplatzhalter 2">
            <a:extLst>
              <a:ext uri="{FF2B5EF4-FFF2-40B4-BE49-F238E27FC236}">
                <a16:creationId xmlns:a16="http://schemas.microsoft.com/office/drawing/2014/main" id="{A73267F5-4A19-15A0-230B-F08C2CE6D321}"/>
              </a:ext>
            </a:extLst>
          </p:cNvPr>
          <p:cNvSpPr>
            <a:spLocks noGrp="1"/>
          </p:cNvSpPr>
          <p:nvPr>
            <p:ph type="ftr" sz="quarter" idx="11"/>
          </p:nvPr>
        </p:nvSpPr>
        <p:spPr/>
        <p:txBody>
          <a:bodyPr/>
          <a:lstStyle/>
          <a:p>
            <a:endParaRPr lang="de-CH"/>
          </a:p>
        </p:txBody>
      </p:sp>
      <p:sp>
        <p:nvSpPr>
          <p:cNvPr id="4" name="Foliennummernplatzhalter 3">
            <a:extLst>
              <a:ext uri="{FF2B5EF4-FFF2-40B4-BE49-F238E27FC236}">
                <a16:creationId xmlns:a16="http://schemas.microsoft.com/office/drawing/2014/main" id="{4F7BBD34-9545-9CE8-F6B6-1FDC3A347287}"/>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453988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194B84-1A07-3ACD-F19F-790BB019A021}"/>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EF41FC41-1778-4803-AD0D-F16C58F1766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E0468453-FEEF-DFB0-0634-CF1CE8FF561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A3965B1-4219-4ADB-541A-758464EFC4B4}"/>
              </a:ext>
            </a:extLst>
          </p:cNvPr>
          <p:cNvSpPr>
            <a:spLocks noGrp="1"/>
          </p:cNvSpPr>
          <p:nvPr>
            <p:ph type="dt" sz="half" idx="10"/>
          </p:nvPr>
        </p:nvSpPr>
        <p:spPr/>
        <p:txBody>
          <a:bodyPr/>
          <a:lstStyle/>
          <a:p>
            <a:fld id="{5ACE650C-5180-4AD9-8B3C-150ED8564510}" type="datetime1">
              <a:rPr lang="de-CH" smtClean="0"/>
              <a:t>17.12.24</a:t>
            </a:fld>
            <a:endParaRPr lang="de-CH"/>
          </a:p>
        </p:txBody>
      </p:sp>
      <p:sp>
        <p:nvSpPr>
          <p:cNvPr id="6" name="Fußzeilenplatzhalter 5">
            <a:extLst>
              <a:ext uri="{FF2B5EF4-FFF2-40B4-BE49-F238E27FC236}">
                <a16:creationId xmlns:a16="http://schemas.microsoft.com/office/drawing/2014/main" id="{B6185B6D-4C6F-E8C7-E967-243F4C1EADD2}"/>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862FEC6A-21A1-21D0-631F-741DFE080E24}"/>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091589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365126"/>
          </a:xfrm>
        </p:spPr>
        <p:txBody>
          <a:bodyPr>
            <a:normAutofit/>
          </a:bodyPr>
          <a:lstStyle>
            <a:lvl1pPr algn="ctr">
              <a:defRPr sz="2400">
                <a:latin typeface="Calibri" panose="020F0502020204030204" pitchFamily="34" charset="0"/>
                <a:cs typeface="Calibri" panose="020F0502020204030204" pitchFamily="34" charset="0"/>
              </a:defRPr>
            </a:lvl1pPr>
          </a:lstStyle>
          <a:p>
            <a:r>
              <a:rPr lang="de-DE" dirty="0"/>
              <a:t>Mastertitelformat bearbeiten</a:t>
            </a:r>
            <a:endParaRPr lang="en-US" dirty="0"/>
          </a:p>
        </p:txBody>
      </p:sp>
      <p:sp>
        <p:nvSpPr>
          <p:cNvPr id="4" name="Date Placeholder 3"/>
          <p:cNvSpPr>
            <a:spLocks noGrp="1"/>
          </p:cNvSpPr>
          <p:nvPr>
            <p:ph type="dt" sz="half" idx="10"/>
          </p:nvPr>
        </p:nvSpPr>
        <p:spPr/>
        <p:txBody>
          <a:bodyPr/>
          <a:lstStyle/>
          <a:p>
            <a:fld id="{CA7D288F-6019-4406-B56F-D4CC96859856}" type="datetime1">
              <a:rPr lang="de-CH" smtClean="0"/>
              <a:t>17.12.24</a:t>
            </a:fld>
            <a:endParaRPr lang="de-CH" dirty="0"/>
          </a:p>
        </p:txBody>
      </p:sp>
      <p:sp>
        <p:nvSpPr>
          <p:cNvPr id="5" name="Footer Placeholder 4"/>
          <p:cNvSpPr>
            <a:spLocks noGrp="1"/>
          </p:cNvSpPr>
          <p:nvPr>
            <p:ph type="ftr" sz="quarter" idx="11"/>
          </p:nvPr>
        </p:nvSpPr>
        <p:spPr/>
        <p:txBody>
          <a:bodyPr/>
          <a:lstStyle/>
          <a:p>
            <a:endParaRPr lang="de-CH" dirty="0"/>
          </a:p>
        </p:txBody>
      </p:sp>
      <p:sp>
        <p:nvSpPr>
          <p:cNvPr id="6" name="Slide Number Placeholder 5"/>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2249382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54428B-0CB0-D1EC-A20D-BF92BA468BB1}"/>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B6E99EF1-71EE-9ACC-D371-E6506228C0F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a:extLst>
              <a:ext uri="{FF2B5EF4-FFF2-40B4-BE49-F238E27FC236}">
                <a16:creationId xmlns:a16="http://schemas.microsoft.com/office/drawing/2014/main" id="{D4620599-99D0-19DF-BEB2-010146B111B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499A3A1-268A-D2A3-20CA-DB9B8A7E47F8}"/>
              </a:ext>
            </a:extLst>
          </p:cNvPr>
          <p:cNvSpPr>
            <a:spLocks noGrp="1"/>
          </p:cNvSpPr>
          <p:nvPr>
            <p:ph type="dt" sz="half" idx="10"/>
          </p:nvPr>
        </p:nvSpPr>
        <p:spPr/>
        <p:txBody>
          <a:bodyPr/>
          <a:lstStyle/>
          <a:p>
            <a:fld id="{BE639EC0-180C-45A7-B6CD-9F214EB9D6F6}" type="datetime1">
              <a:rPr lang="de-CH" smtClean="0"/>
              <a:t>17.12.24</a:t>
            </a:fld>
            <a:endParaRPr lang="de-CH"/>
          </a:p>
        </p:txBody>
      </p:sp>
      <p:sp>
        <p:nvSpPr>
          <p:cNvPr id="6" name="Fußzeilenplatzhalter 5">
            <a:extLst>
              <a:ext uri="{FF2B5EF4-FFF2-40B4-BE49-F238E27FC236}">
                <a16:creationId xmlns:a16="http://schemas.microsoft.com/office/drawing/2014/main" id="{1EE138E6-5CD6-33F6-3506-E7588F7B6484}"/>
              </a:ext>
            </a:extLst>
          </p:cNvPr>
          <p:cNvSpPr>
            <a:spLocks noGrp="1"/>
          </p:cNvSpPr>
          <p:nvPr>
            <p:ph type="ftr" sz="quarter" idx="11"/>
          </p:nvPr>
        </p:nvSpPr>
        <p:spPr/>
        <p:txBody>
          <a:bodyPr/>
          <a:lstStyle/>
          <a:p>
            <a:endParaRPr lang="de-CH"/>
          </a:p>
        </p:txBody>
      </p:sp>
      <p:sp>
        <p:nvSpPr>
          <p:cNvPr id="7" name="Foliennummernplatzhalter 6">
            <a:extLst>
              <a:ext uri="{FF2B5EF4-FFF2-40B4-BE49-F238E27FC236}">
                <a16:creationId xmlns:a16="http://schemas.microsoft.com/office/drawing/2014/main" id="{975212A8-F8DE-9DE6-6987-B7C8A0174931}"/>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2329678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9420BE-18EC-F543-D400-6C7AA197FD95}"/>
              </a:ext>
            </a:extLst>
          </p:cNvPr>
          <p:cNvSpPr>
            <a:spLocks noGrp="1"/>
          </p:cNvSpPr>
          <p:nvPr>
            <p:ph type="title"/>
          </p:nvPr>
        </p:nvSpPr>
        <p:spPr/>
        <p:txBody>
          <a:bodyPr/>
          <a:lstStyle/>
          <a:p>
            <a:r>
              <a:rPr lang="de-DE"/>
              <a:t>Mastertitelformat bearbeiten</a:t>
            </a:r>
            <a:endParaRPr lang="de-CH"/>
          </a:p>
        </p:txBody>
      </p:sp>
      <p:sp>
        <p:nvSpPr>
          <p:cNvPr id="3" name="Vertikaler Textplatzhalter 2">
            <a:extLst>
              <a:ext uri="{FF2B5EF4-FFF2-40B4-BE49-F238E27FC236}">
                <a16:creationId xmlns:a16="http://schemas.microsoft.com/office/drawing/2014/main" id="{B80A4205-A9B9-CA06-66CC-C4E5CEB9DDA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875492CB-29CE-3196-DF59-60B74D934B76}"/>
              </a:ext>
            </a:extLst>
          </p:cNvPr>
          <p:cNvSpPr>
            <a:spLocks noGrp="1"/>
          </p:cNvSpPr>
          <p:nvPr>
            <p:ph type="dt" sz="half" idx="10"/>
          </p:nvPr>
        </p:nvSpPr>
        <p:spPr/>
        <p:txBody>
          <a:bodyPr/>
          <a:lstStyle/>
          <a:p>
            <a:fld id="{73F82631-AAEB-490A-8B37-A270D91EB86A}" type="datetime1">
              <a:rPr lang="de-CH" smtClean="0"/>
              <a:t>17.12.24</a:t>
            </a:fld>
            <a:endParaRPr lang="de-CH"/>
          </a:p>
        </p:txBody>
      </p:sp>
      <p:sp>
        <p:nvSpPr>
          <p:cNvPr id="5" name="Fußzeilenplatzhalter 4">
            <a:extLst>
              <a:ext uri="{FF2B5EF4-FFF2-40B4-BE49-F238E27FC236}">
                <a16:creationId xmlns:a16="http://schemas.microsoft.com/office/drawing/2014/main" id="{14AD0022-DC08-575B-144E-702AB7CFAD7D}"/>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19E307FF-1ED8-7F77-9A77-9E99790246CD}"/>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2288464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4C54769-7BD9-E902-4652-859250403502}"/>
              </a:ext>
            </a:extLst>
          </p:cNvPr>
          <p:cNvSpPr>
            <a:spLocks noGrp="1"/>
          </p:cNvSpPr>
          <p:nvPr>
            <p:ph type="title" orient="vert"/>
          </p:nvPr>
        </p:nvSpPr>
        <p:spPr>
          <a:xfrm>
            <a:off x="6543675" y="365125"/>
            <a:ext cx="1971675" cy="5811838"/>
          </a:xfrm>
        </p:spPr>
        <p:txBody>
          <a:bodyPr vert="eaVert"/>
          <a:lstStyle/>
          <a:p>
            <a:r>
              <a:rPr lang="de-DE"/>
              <a:t>Mastertitelformat bearbeiten</a:t>
            </a:r>
            <a:endParaRPr lang="de-CH"/>
          </a:p>
        </p:txBody>
      </p:sp>
      <p:sp>
        <p:nvSpPr>
          <p:cNvPr id="3" name="Vertikaler Textplatzhalter 2">
            <a:extLst>
              <a:ext uri="{FF2B5EF4-FFF2-40B4-BE49-F238E27FC236}">
                <a16:creationId xmlns:a16="http://schemas.microsoft.com/office/drawing/2014/main" id="{5567CBDE-EEA9-6F96-F116-02F20D19E206}"/>
              </a:ext>
            </a:extLst>
          </p:cNvPr>
          <p:cNvSpPr>
            <a:spLocks noGrp="1"/>
          </p:cNvSpPr>
          <p:nvPr>
            <p:ph type="body" orient="vert" idx="1"/>
          </p:nvPr>
        </p:nvSpPr>
        <p:spPr>
          <a:xfrm>
            <a:off x="628650" y="365125"/>
            <a:ext cx="57626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a:extLst>
              <a:ext uri="{FF2B5EF4-FFF2-40B4-BE49-F238E27FC236}">
                <a16:creationId xmlns:a16="http://schemas.microsoft.com/office/drawing/2014/main" id="{290598D6-49B3-D21F-52EE-0A359CBE8A31}"/>
              </a:ext>
            </a:extLst>
          </p:cNvPr>
          <p:cNvSpPr>
            <a:spLocks noGrp="1"/>
          </p:cNvSpPr>
          <p:nvPr>
            <p:ph type="dt" sz="half" idx="10"/>
          </p:nvPr>
        </p:nvSpPr>
        <p:spPr/>
        <p:txBody>
          <a:bodyPr/>
          <a:lstStyle/>
          <a:p>
            <a:fld id="{47F9DC9F-438F-4C19-8B4A-F912F192BB43}" type="datetime1">
              <a:rPr lang="de-CH" smtClean="0"/>
              <a:t>17.12.24</a:t>
            </a:fld>
            <a:endParaRPr lang="de-CH"/>
          </a:p>
        </p:txBody>
      </p:sp>
      <p:sp>
        <p:nvSpPr>
          <p:cNvPr id="5" name="Fußzeilenplatzhalter 4">
            <a:extLst>
              <a:ext uri="{FF2B5EF4-FFF2-40B4-BE49-F238E27FC236}">
                <a16:creationId xmlns:a16="http://schemas.microsoft.com/office/drawing/2014/main" id="{6080601A-285B-B16E-14DB-4CFE2A805E0F}"/>
              </a:ext>
            </a:extLst>
          </p:cNvPr>
          <p:cNvSpPr>
            <a:spLocks noGrp="1"/>
          </p:cNvSpPr>
          <p:nvPr>
            <p:ph type="ftr" sz="quarter" idx="11"/>
          </p:nvPr>
        </p:nvSpPr>
        <p:spPr/>
        <p:txBody>
          <a:bodyPr/>
          <a:lstStyle/>
          <a:p>
            <a:endParaRPr lang="de-CH"/>
          </a:p>
        </p:txBody>
      </p:sp>
      <p:sp>
        <p:nvSpPr>
          <p:cNvPr id="6" name="Foliennummernplatzhalter 5">
            <a:extLst>
              <a:ext uri="{FF2B5EF4-FFF2-40B4-BE49-F238E27FC236}">
                <a16:creationId xmlns:a16="http://schemas.microsoft.com/office/drawing/2014/main" id="{C633C8BF-AF16-03E0-FF3F-6C9B104CB1A7}"/>
              </a:ext>
            </a:extLst>
          </p:cNvPr>
          <p:cNvSpPr>
            <a:spLocks noGrp="1"/>
          </p:cNvSpPr>
          <p:nvPr>
            <p:ph type="sldNum" sz="quarter" idx="12"/>
          </p:nvPr>
        </p:nvSpPr>
        <p:spPr/>
        <p:txBody>
          <a:bodyPr/>
          <a:lstStyle/>
          <a:p>
            <a:fld id="{65CBE0B1-E66F-462C-AAB9-0445742BA33C}" type="slidenum">
              <a:rPr lang="de-CH" smtClean="0"/>
              <a:t>‹N°›</a:t>
            </a:fld>
            <a:endParaRPr lang="de-CH"/>
          </a:p>
        </p:txBody>
      </p:sp>
    </p:spTree>
    <p:extLst>
      <p:ext uri="{BB962C8B-B14F-4D97-AF65-F5344CB8AC3E}">
        <p14:creationId xmlns:p14="http://schemas.microsoft.com/office/powerpoint/2010/main" val="1749289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C104D097-F21F-4B37-858C-C6F05CFA9B9A}" type="datetime1">
              <a:rPr lang="de-CH" smtClean="0"/>
              <a:t>17.12.24</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1948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B996C50C-4439-40C7-B1E1-7C5DC830DA9E}" type="datetime1">
              <a:rPr lang="de-CH" smtClean="0"/>
              <a:t>17.12.24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485276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7DD1347-E643-4B30-9BB3-EF95DA358765}" type="datetime1">
              <a:rPr lang="de-CH" smtClean="0"/>
              <a:t>17.12.24</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1527054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50837F9D-447D-4016-AE85-FE35DBC9F951}" type="datetime1">
              <a:rPr lang="de-CH" smtClean="0"/>
              <a:t>17.12.24</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278138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E0C65-701C-4A3F-AF9F-8FBA54F78185}" type="datetime1">
              <a:rPr lang="de-CH" smtClean="0"/>
              <a:t>17.12.24</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217473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92BB3917-7CC1-4658-AC1D-FE69A93F555A}" type="datetime1">
              <a:rPr lang="de-CH" smtClean="0"/>
              <a:t>17.12.24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47661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3BFAE58-02E6-4575-BA20-7EA58555D35D}" type="datetime1">
              <a:rPr lang="de-CH" smtClean="0"/>
              <a:t>17.12.24</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6B04690-5415-440D-982E-F82DC19B1CE7}" type="slidenum">
              <a:rPr lang="de-CH" smtClean="0"/>
              <a:t>‹N°›</a:t>
            </a:fld>
            <a:endParaRPr lang="de-CH"/>
          </a:p>
        </p:txBody>
      </p:sp>
    </p:spTree>
    <p:extLst>
      <p:ext uri="{BB962C8B-B14F-4D97-AF65-F5344CB8AC3E}">
        <p14:creationId xmlns:p14="http://schemas.microsoft.com/office/powerpoint/2010/main" val="41150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a:t>Modifier le format du titre maître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FE5C74-2358-4B4C-BDE6-1BF75D798777}" type="datetime1">
              <a:rPr lang="de-CH" smtClean="0"/>
              <a:t>17.12.24</a:t>
            </a:fld>
            <a:endParaRPr lang="de-CH"/>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CH"/>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6B04690-5415-440D-982E-F82DC19B1CE7}" type="slidenum">
              <a:rPr lang="de-CH" smtClean="0"/>
              <a:t>‹N°›</a:t>
            </a:fld>
            <a:endParaRPr lang="de-CH"/>
          </a:p>
        </p:txBody>
      </p:sp>
    </p:spTree>
    <p:extLst>
      <p:ext uri="{BB962C8B-B14F-4D97-AF65-F5344CB8AC3E}">
        <p14:creationId xmlns:p14="http://schemas.microsoft.com/office/powerpoint/2010/main" val="3936151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240B9FB-E99F-009E-86CB-F06FAC5A66C9}"/>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Modifier le format du titre maître</a:t>
            </a:r>
            <a:endParaRPr lang="de-CH"/>
          </a:p>
        </p:txBody>
      </p:sp>
      <p:sp>
        <p:nvSpPr>
          <p:cNvPr id="3" name="Textplatzhalter 2">
            <a:extLst>
              <a:ext uri="{FF2B5EF4-FFF2-40B4-BE49-F238E27FC236}">
                <a16:creationId xmlns:a16="http://schemas.microsoft.com/office/drawing/2014/main" id="{04DF9D32-B698-B3AF-21CB-1BB210B045E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Modifier le format du texte maître</a:t>
            </a:r>
          </a:p>
          <a:p>
            <a:pPr lvl="1"/>
            <a:r>
              <a:rPr lang="de-DE"/>
              <a:t>Deuxième niveau</a:t>
            </a:r>
          </a:p>
          <a:p>
            <a:pPr lvl="2"/>
            <a:r>
              <a:rPr lang="de-DE"/>
              <a:t>Troisième niveau</a:t>
            </a:r>
          </a:p>
          <a:p>
            <a:pPr lvl="3"/>
            <a:r>
              <a:rPr lang="de-DE"/>
              <a:t>Quatrième niveau</a:t>
            </a:r>
          </a:p>
          <a:p>
            <a:pPr lvl="4"/>
            <a:r>
              <a:rPr lang="de-DE"/>
              <a:t>Cinquième niveau</a:t>
            </a:r>
            <a:endParaRPr lang="de-CH"/>
          </a:p>
        </p:txBody>
      </p:sp>
      <p:sp>
        <p:nvSpPr>
          <p:cNvPr id="4" name="Datumsplatzhalter 3">
            <a:extLst>
              <a:ext uri="{FF2B5EF4-FFF2-40B4-BE49-F238E27FC236}">
                <a16:creationId xmlns:a16="http://schemas.microsoft.com/office/drawing/2014/main" id="{6932F41A-71B1-8ECC-6C92-F86C5F96DDD9}"/>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583820-1C49-4B7D-89A0-92984141E31C}" type="datetime1">
              <a:rPr lang="de-CH" smtClean="0"/>
              <a:t>17.12.24</a:t>
            </a:fld>
            <a:endParaRPr lang="de-CH"/>
          </a:p>
        </p:txBody>
      </p:sp>
      <p:sp>
        <p:nvSpPr>
          <p:cNvPr id="5" name="Fußzeilenplatzhalter 4">
            <a:extLst>
              <a:ext uri="{FF2B5EF4-FFF2-40B4-BE49-F238E27FC236}">
                <a16:creationId xmlns:a16="http://schemas.microsoft.com/office/drawing/2014/main" id="{C58AF74A-0ED0-23D7-67A6-BA322BAC0C80}"/>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a:extLst>
              <a:ext uri="{FF2B5EF4-FFF2-40B4-BE49-F238E27FC236}">
                <a16:creationId xmlns:a16="http://schemas.microsoft.com/office/drawing/2014/main" id="{C6D996C0-0D5A-951E-2E7C-721F77AD59A9}"/>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CBE0B1-E66F-462C-AAB9-0445742BA33C}" type="slidenum">
              <a:rPr lang="de-CH" smtClean="0"/>
              <a:t>‹N°›</a:t>
            </a:fld>
            <a:endParaRPr lang="de-CH"/>
          </a:p>
        </p:txBody>
      </p:sp>
    </p:spTree>
    <p:extLst>
      <p:ext uri="{BB962C8B-B14F-4D97-AF65-F5344CB8AC3E}">
        <p14:creationId xmlns:p14="http://schemas.microsoft.com/office/powerpoint/2010/main" val="10415856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B35292-8F87-1029-0BDE-F2B7D1722B0F}"/>
              </a:ext>
            </a:extLst>
          </p:cNvPr>
          <p:cNvSpPr>
            <a:spLocks noGrp="1"/>
          </p:cNvSpPr>
          <p:nvPr>
            <p:ph type="ctrTitle"/>
          </p:nvPr>
        </p:nvSpPr>
        <p:spPr>
          <a:xfrm>
            <a:off x="685800" y="136525"/>
            <a:ext cx="7772400" cy="1388708"/>
          </a:xfrm>
        </p:spPr>
        <p:txBody>
          <a:bodyPr>
            <a:noAutofit/>
          </a:bodyPr>
          <a:lstStyle/>
          <a:p>
            <a:r>
              <a:rPr lang="de-CH" sz="2400" kern="0" dirty="0">
                <a:effectLst/>
                <a:latin typeface="Arial" panose="020B0604020202020204" pitchFamily="34" charset="0"/>
                <a:ea typeface="MS Mincho" panose="02020609040205080304" pitchFamily="49" charset="-128"/>
                <a:cs typeface="Arial" panose="020B0604020202020204" pitchFamily="34" charset="0"/>
              </a:rPr>
              <a:t>B.1  </a:t>
            </a:r>
            <a:br>
              <a:rPr lang="de-CH" sz="2400" kern="0" dirty="0">
                <a:effectLst/>
                <a:latin typeface="Arial" panose="020B0604020202020204" pitchFamily="34" charset="0"/>
                <a:ea typeface="MS Mincho" panose="02020609040205080304" pitchFamily="49" charset="-128"/>
                <a:cs typeface="Arial" panose="020B0604020202020204" pitchFamily="34" charset="0"/>
              </a:rPr>
            </a:br>
            <a:r>
              <a:rPr lang="de-CH" sz="2400"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sz="2400" dirty="0">
              <a:latin typeface="Arial" panose="020B0604020202020204" pitchFamily="34" charset="0"/>
              <a:cs typeface="Arial" panose="020B0604020202020204" pitchFamily="34" charset="0"/>
            </a:endParaRPr>
          </a:p>
        </p:txBody>
      </p:sp>
      <p:sp>
        <p:nvSpPr>
          <p:cNvPr id="5" name="Foliennummernplatzhalter 4">
            <a:extLst>
              <a:ext uri="{FF2B5EF4-FFF2-40B4-BE49-F238E27FC236}">
                <a16:creationId xmlns:a16="http://schemas.microsoft.com/office/drawing/2014/main" id="{966F2C0F-64CB-E519-0CE1-75013CF7078E}"/>
              </a:ext>
            </a:extLst>
          </p:cNvPr>
          <p:cNvSpPr>
            <a:spLocks noGrp="1"/>
          </p:cNvSpPr>
          <p:nvPr>
            <p:ph type="sldNum" sz="quarter" idx="12"/>
          </p:nvPr>
        </p:nvSpPr>
        <p:spPr/>
        <p:txBody>
          <a:bodyPr/>
          <a:lstStyle/>
          <a:p>
            <a:fld id="{96B04690-5415-440D-982E-F82DC19B1CE7}" type="slidenum">
              <a:rPr lang="de-CH" smtClean="0"/>
              <a:t>1</a:t>
            </a:fld>
            <a:endParaRPr lang="de-CH"/>
          </a:p>
        </p:txBody>
      </p:sp>
      <p:sp>
        <p:nvSpPr>
          <p:cNvPr id="7" name="Rechteck: abgerundete Ecken 6">
            <a:extLst>
              <a:ext uri="{FF2B5EF4-FFF2-40B4-BE49-F238E27FC236}">
                <a16:creationId xmlns:a16="http://schemas.microsoft.com/office/drawing/2014/main" id="{50EE6D57-58A8-F636-078F-8A173AD3048E}"/>
              </a:ext>
            </a:extLst>
          </p:cNvPr>
          <p:cNvSpPr/>
          <p:nvPr/>
        </p:nvSpPr>
        <p:spPr>
          <a:xfrm>
            <a:off x="4031672" y="294049"/>
            <a:ext cx="1080655" cy="509154"/>
          </a:xfrm>
          <a:prstGeom prst="roundRect">
            <a:avLst>
              <a:gd name="adj" fmla="val 50000"/>
            </a:avLst>
          </a:prstGeom>
          <a:noFill/>
          <a:ln>
            <a:solidFill>
              <a:srgbClr val="DCB2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3" name="Grafik 3" descr="Ein Bild, das Text, Screenshot, Schrift, parallel enthält.&#10;&#10;Automatisch generierte Beschreibung">
            <a:extLst>
              <a:ext uri="{FF2B5EF4-FFF2-40B4-BE49-F238E27FC236}">
                <a16:creationId xmlns:a16="http://schemas.microsoft.com/office/drawing/2014/main" id="{10141C74-05F7-83F2-671B-4AE419261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599" y="1682757"/>
            <a:ext cx="5160819" cy="4644737"/>
          </a:xfrm>
          <a:prstGeom prst="rect">
            <a:avLst/>
          </a:prstGeom>
        </p:spPr>
      </p:pic>
    </p:spTree>
    <p:extLst>
      <p:ext uri="{BB962C8B-B14F-4D97-AF65-F5344CB8AC3E}">
        <p14:creationId xmlns:p14="http://schemas.microsoft.com/office/powerpoint/2010/main" val="110303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41AE708-EA91-C5AD-6BF0-817F1029C058}"/>
              </a:ext>
            </a:extLst>
          </p:cNvPr>
          <p:cNvSpPr>
            <a:spLocks noGrp="1"/>
          </p:cNvSpPr>
          <p:nvPr>
            <p:ph type="sldNum" sz="quarter" idx="12"/>
          </p:nvPr>
        </p:nvSpPr>
        <p:spPr/>
        <p:txBody>
          <a:bodyPr/>
          <a:lstStyle/>
          <a:p>
            <a:fld id="{96B04690-5415-440D-982E-F82DC19B1CE7}" type="slidenum">
              <a:rPr lang="de-CH" smtClean="0"/>
              <a:t>10</a:t>
            </a:fld>
            <a:endParaRPr lang="de-CH"/>
          </a:p>
        </p:txBody>
      </p:sp>
      <p:sp>
        <p:nvSpPr>
          <p:cNvPr id="6" name="Titel 1">
            <a:extLst>
              <a:ext uri="{FF2B5EF4-FFF2-40B4-BE49-F238E27FC236}">
                <a16:creationId xmlns:a16="http://schemas.microsoft.com/office/drawing/2014/main" id="{D6C7FF6F-F381-E671-BF29-EFEE33655F47}"/>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2" name="Grafik 1" descr="Ein Bild, das Text, Screenshot, Schrift, parallel enthält.&#10;&#10;Automatisch generierte Beschreibung">
            <a:extLst>
              <a:ext uri="{FF2B5EF4-FFF2-40B4-BE49-F238E27FC236}">
                <a16:creationId xmlns:a16="http://schemas.microsoft.com/office/drawing/2014/main" id="{F1822977-9A8E-362A-9DF5-F375AC7A56AE}"/>
              </a:ext>
            </a:extLst>
          </p:cNvPr>
          <p:cNvPicPr>
            <a:picLocks noChangeAspect="1"/>
          </p:cNvPicPr>
          <p:nvPr/>
        </p:nvPicPr>
        <p:blipFill rotWithShape="1">
          <a:blip r:embed="rId3">
            <a:extLst>
              <a:ext uri="{28A0092B-C50C-407E-A947-70E740481C1C}">
                <a14:useLocalDpi xmlns:a14="http://schemas.microsoft.com/office/drawing/2010/main" val="0"/>
              </a:ext>
            </a:extLst>
          </a:blip>
          <a:srcRect l="20147" t="12930" b="74658"/>
          <a:stretch/>
        </p:blipFill>
        <p:spPr>
          <a:xfrm>
            <a:off x="2036619" y="2951343"/>
            <a:ext cx="6828850" cy="955314"/>
          </a:xfrm>
          <a:prstGeom prst="rect">
            <a:avLst/>
          </a:prstGeom>
        </p:spPr>
      </p:pic>
      <p:pic>
        <p:nvPicPr>
          <p:cNvPr id="4" name="Grafik 3" descr="Ein Bild, das Text, Screenshot, Schrift, parallel enthält.&#10;&#10;Automatisch generierte Beschreibung">
            <a:extLst>
              <a:ext uri="{FF2B5EF4-FFF2-40B4-BE49-F238E27FC236}">
                <a16:creationId xmlns:a16="http://schemas.microsoft.com/office/drawing/2014/main" id="{7710B4A9-EC17-CC98-25AE-98B79B9C5264}"/>
              </a:ext>
            </a:extLst>
          </p:cNvPr>
          <p:cNvPicPr>
            <a:picLocks noChangeAspect="1"/>
          </p:cNvPicPr>
          <p:nvPr/>
        </p:nvPicPr>
        <p:blipFill rotWithShape="1">
          <a:blip r:embed="rId3">
            <a:extLst>
              <a:ext uri="{28A0092B-C50C-407E-A947-70E740481C1C}">
                <a14:useLocalDpi xmlns:a14="http://schemas.microsoft.com/office/drawing/2010/main" val="0"/>
              </a:ext>
            </a:extLst>
          </a:blip>
          <a:srcRect l="108" t="72377" r="1" b="-1081"/>
          <a:stretch/>
        </p:blipFill>
        <p:spPr>
          <a:xfrm>
            <a:off x="278527" y="3973007"/>
            <a:ext cx="8586942" cy="2220724"/>
          </a:xfrm>
          <a:prstGeom prst="rect">
            <a:avLst/>
          </a:prstGeom>
        </p:spPr>
      </p:pic>
      <p:sp>
        <p:nvSpPr>
          <p:cNvPr id="5" name="Textfeld 4">
            <a:extLst>
              <a:ext uri="{FF2B5EF4-FFF2-40B4-BE49-F238E27FC236}">
                <a16:creationId xmlns:a16="http://schemas.microsoft.com/office/drawing/2014/main" id="{93CAC7CC-F262-A227-0CA4-F1AE228EDDF5}"/>
              </a:ext>
            </a:extLst>
          </p:cNvPr>
          <p:cNvSpPr txBox="1"/>
          <p:nvPr/>
        </p:nvSpPr>
        <p:spPr>
          <a:xfrm>
            <a:off x="471055" y="1791692"/>
            <a:ext cx="8394414" cy="830997"/>
          </a:xfrm>
          <a:prstGeom prst="rect">
            <a:avLst/>
          </a:prstGeom>
          <a:solidFill>
            <a:srgbClr val="DCB26C"/>
          </a:solidFill>
        </p:spPr>
        <p:txBody>
          <a:bodyPr wrap="square" rtlCol="0">
            <a:spAutoFit/>
          </a:bodyPr>
          <a:lstStyle/>
          <a:p>
            <a:pPr algn="ctr"/>
            <a:r>
              <a:rPr lang="de-CH" sz="2400" b="1" dirty="0">
                <a:latin typeface="Arial" panose="020B0604020202020204" pitchFamily="34" charset="0"/>
                <a:cs typeface="Arial" panose="020B0604020202020204" pitchFamily="34" charset="0"/>
              </a:rPr>
              <a:t>Les </a:t>
            </a:r>
            <a:r>
              <a:rPr lang="de-CH" sz="2400" b="1" dirty="0" err="1">
                <a:latin typeface="Arial" panose="020B0604020202020204" pitchFamily="34" charset="0"/>
                <a:cs typeface="Arial" panose="020B0604020202020204" pitchFamily="34" charset="0"/>
              </a:rPr>
              <a:t>mesures</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ont</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été</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ordonnées</a:t>
            </a:r>
            <a:r>
              <a:rPr lang="de-CH" sz="2400" b="1" dirty="0">
                <a:latin typeface="Arial" panose="020B0604020202020204" pitchFamily="34" charset="0"/>
                <a:cs typeface="Arial" panose="020B0604020202020204" pitchFamily="34" charset="0"/>
              </a:rPr>
              <a:t> par des </a:t>
            </a:r>
            <a:r>
              <a:rPr lang="de-CH" sz="2400" b="1" dirty="0" err="1">
                <a:latin typeface="Arial" panose="020B0604020202020204" pitchFamily="34" charset="0"/>
                <a:cs typeface="Arial" panose="020B0604020202020204" pitchFamily="34" charset="0"/>
              </a:rPr>
              <a:t>acteurs</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étatiques</a:t>
            </a:r>
            <a:r>
              <a:rPr lang="de-CH" sz="2400" b="1" dirty="0">
                <a:latin typeface="Arial" panose="020B0604020202020204" pitchFamily="34" charset="0"/>
                <a:cs typeface="Arial" panose="020B0604020202020204" pitchFamily="34" charset="0"/>
              </a:rPr>
              <a:t> et </a:t>
            </a:r>
            <a:r>
              <a:rPr lang="de-CH" sz="2400" b="1" dirty="0" err="1">
                <a:latin typeface="Arial" panose="020B0604020202020204" pitchFamily="34" charset="0"/>
                <a:cs typeface="Arial" panose="020B0604020202020204" pitchFamily="34" charset="0"/>
              </a:rPr>
              <a:t>privés</a:t>
            </a:r>
            <a:r>
              <a:rPr lang="de-CH" sz="2400" b="1" dirty="0">
                <a:latin typeface="Arial" panose="020B0604020202020204" pitchFamily="34" charset="0"/>
                <a:cs typeface="Arial" panose="020B0604020202020204" pitchFamily="34" charset="0"/>
              </a:rPr>
              <a:t> et </a:t>
            </a:r>
            <a:r>
              <a:rPr lang="de-CH" sz="2400" b="1" dirty="0" err="1">
                <a:latin typeface="Arial" panose="020B0604020202020204" pitchFamily="34" charset="0"/>
                <a:cs typeface="Arial" panose="020B0604020202020204" pitchFamily="34" charset="0"/>
              </a:rPr>
              <a:t>visaient</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tous</a:t>
            </a:r>
            <a:r>
              <a:rPr lang="de-CH" sz="2400" b="1" dirty="0">
                <a:latin typeface="Arial" panose="020B0604020202020204" pitchFamily="34" charset="0"/>
                <a:cs typeface="Arial" panose="020B0604020202020204" pitchFamily="34" charset="0"/>
              </a:rPr>
              <a:t> les </a:t>
            </a:r>
            <a:r>
              <a:rPr lang="de-CH" sz="2400" b="1" dirty="0" err="1">
                <a:latin typeface="Arial" panose="020B0604020202020204" pitchFamily="34" charset="0"/>
                <a:cs typeface="Arial" panose="020B0604020202020204" pitchFamily="34" charset="0"/>
              </a:rPr>
              <a:t>groupes</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d’âge</a:t>
            </a:r>
            <a:r>
              <a:rPr lang="de-CH" sz="24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30884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41AE708-EA91-C5AD-6BF0-817F1029C058}"/>
              </a:ext>
            </a:extLst>
          </p:cNvPr>
          <p:cNvSpPr>
            <a:spLocks noGrp="1"/>
          </p:cNvSpPr>
          <p:nvPr>
            <p:ph type="sldNum" sz="quarter" idx="12"/>
          </p:nvPr>
        </p:nvSpPr>
        <p:spPr/>
        <p:txBody>
          <a:bodyPr/>
          <a:lstStyle/>
          <a:p>
            <a:fld id="{96B04690-5415-440D-982E-F82DC19B1CE7}" type="slidenum">
              <a:rPr lang="de-CH" smtClean="0"/>
              <a:t>11</a:t>
            </a:fld>
            <a:endParaRPr lang="de-CH"/>
          </a:p>
        </p:txBody>
      </p:sp>
      <p:sp>
        <p:nvSpPr>
          <p:cNvPr id="6" name="Titel 1">
            <a:extLst>
              <a:ext uri="{FF2B5EF4-FFF2-40B4-BE49-F238E27FC236}">
                <a16:creationId xmlns:a16="http://schemas.microsoft.com/office/drawing/2014/main" id="{D6C7FF6F-F381-E671-BF29-EFEE33655F47}"/>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2" name="Grafik 1" descr="Ein Bild, das Text, Screenshot, Schrift, parallel enthält.&#10;&#10;Automatisch generierte Beschreibung">
            <a:extLst>
              <a:ext uri="{FF2B5EF4-FFF2-40B4-BE49-F238E27FC236}">
                <a16:creationId xmlns:a16="http://schemas.microsoft.com/office/drawing/2014/main" id="{2798A444-C3DF-F3C0-BD33-53757B7DD6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4520" y="1463039"/>
            <a:ext cx="5394960" cy="4855464"/>
          </a:xfrm>
          <a:prstGeom prst="rect">
            <a:avLst/>
          </a:prstGeom>
        </p:spPr>
      </p:pic>
    </p:spTree>
    <p:extLst>
      <p:ext uri="{BB962C8B-B14F-4D97-AF65-F5344CB8AC3E}">
        <p14:creationId xmlns:p14="http://schemas.microsoft.com/office/powerpoint/2010/main" val="2227932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449D711-1A3B-72B2-EAA5-D2ACE8A1AAFD}"/>
              </a:ext>
            </a:extLst>
          </p:cNvPr>
          <p:cNvSpPr>
            <a:spLocks noGrp="1"/>
          </p:cNvSpPr>
          <p:nvPr>
            <p:ph type="sldNum" sz="quarter" idx="12"/>
          </p:nvPr>
        </p:nvSpPr>
        <p:spPr/>
        <p:txBody>
          <a:bodyPr/>
          <a:lstStyle/>
          <a:p>
            <a:fld id="{96B04690-5415-440D-982E-F82DC19B1CE7}" type="slidenum">
              <a:rPr lang="de-CH" smtClean="0"/>
              <a:t>12</a:t>
            </a:fld>
            <a:endParaRPr lang="de-CH"/>
          </a:p>
        </p:txBody>
      </p:sp>
      <p:sp>
        <p:nvSpPr>
          <p:cNvPr id="8" name="Titel 1">
            <a:extLst>
              <a:ext uri="{FF2B5EF4-FFF2-40B4-BE49-F238E27FC236}">
                <a16:creationId xmlns:a16="http://schemas.microsoft.com/office/drawing/2014/main" id="{52A90BE7-9709-9A7D-328F-FDAEAA504569}"/>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2" name="Grafik 6" descr="Ein Bild, das Karte, Text, Atlas enthält.&#10;&#10;Automatisch generierte Beschreibung">
            <a:extLst>
              <a:ext uri="{FF2B5EF4-FFF2-40B4-BE49-F238E27FC236}">
                <a16:creationId xmlns:a16="http://schemas.microsoft.com/office/drawing/2014/main" id="{1F740D3E-5566-E1F3-14A5-7AAE576B61D7}"/>
              </a:ext>
            </a:extLst>
          </p:cNvPr>
          <p:cNvPicPr>
            <a:picLocks noChangeAspect="1"/>
          </p:cNvPicPr>
          <p:nvPr/>
        </p:nvPicPr>
        <p:blipFill>
          <a:blip r:embed="rId3" cstate="print">
            <a:extLst>
              <a:ext uri="{28A0092B-C50C-407E-A947-70E740481C1C}">
                <a14:useLocalDpi xmlns:a14="http://schemas.microsoft.com/office/drawing/2010/main" val="0"/>
              </a:ext>
            </a:extLst>
          </a:blip>
          <a:srcRect t="14874"/>
          <a:stretch>
            <a:fillRect/>
          </a:stretch>
        </p:blipFill>
        <p:spPr bwMode="auto">
          <a:xfrm>
            <a:off x="1571566" y="1704110"/>
            <a:ext cx="5615270" cy="3228108"/>
          </a:xfrm>
          <a:prstGeom prst="rect">
            <a:avLst/>
          </a:prstGeom>
          <a:noFill/>
          <a:ln>
            <a:noFill/>
          </a:ln>
        </p:spPr>
      </p:pic>
      <p:sp>
        <p:nvSpPr>
          <p:cNvPr id="6" name="ZoneTexte 5">
            <a:extLst>
              <a:ext uri="{FF2B5EF4-FFF2-40B4-BE49-F238E27FC236}">
                <a16:creationId xmlns:a16="http://schemas.microsoft.com/office/drawing/2014/main" id="{6D3DC165-2848-3F10-3A09-E9F3C589F4DC}"/>
              </a:ext>
            </a:extLst>
          </p:cNvPr>
          <p:cNvSpPr txBox="1"/>
          <p:nvPr/>
        </p:nvSpPr>
        <p:spPr>
          <a:xfrm>
            <a:off x="628650" y="5140035"/>
            <a:ext cx="7886700" cy="923330"/>
          </a:xfrm>
          <a:prstGeom prst="rect">
            <a:avLst/>
          </a:prstGeom>
          <a:noFill/>
        </p:spPr>
        <p:txBody>
          <a:bodyPr wrap="square">
            <a:spAutoFit/>
          </a:bodyPr>
          <a:lstStyle/>
          <a:p>
            <a:pPr algn="ctr"/>
            <a:r>
              <a:rPr lang="fr-FR" sz="1800" dirty="0">
                <a:effectLst/>
                <a:latin typeface="Arial" panose="020B0604020202020204" pitchFamily="34" charset="0"/>
                <a:ea typeface="MS Mincho" panose="02020609040205080304" pitchFamily="49" charset="-128"/>
                <a:cs typeface="Arial" panose="020B0604020202020204" pitchFamily="34" charset="0"/>
              </a:rPr>
              <a:t>Vue d’ensemble des 648 institutions d’internement administratif </a:t>
            </a:r>
          </a:p>
          <a:p>
            <a:pPr algn="ctr"/>
            <a:r>
              <a:rPr lang="fr-FR" sz="1800" dirty="0">
                <a:effectLst/>
                <a:latin typeface="Arial" panose="020B0604020202020204" pitchFamily="34" charset="0"/>
                <a:ea typeface="MS Mincho" panose="02020609040205080304" pitchFamily="49" charset="-128"/>
                <a:cs typeface="Arial" panose="020B0604020202020204" pitchFamily="34" charset="0"/>
              </a:rPr>
              <a:t>durant la période 1930-1980</a:t>
            </a:r>
            <a:endParaRPr lang="fr-CH" sz="1800" dirty="0">
              <a:effectLst/>
              <a:latin typeface="Arial" panose="020B0604020202020204" pitchFamily="34" charset="0"/>
              <a:ea typeface="MS Mincho" panose="02020609040205080304" pitchFamily="49" charset="-128"/>
              <a:cs typeface="Arial" panose="020B0604020202020204" pitchFamily="34" charset="0"/>
            </a:endParaRPr>
          </a:p>
          <a:p>
            <a:pPr algn="ctr"/>
            <a:r>
              <a:rPr lang="de-CH" sz="18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(Guggisberg &amp; Dal </a:t>
            </a:r>
            <a:r>
              <a:rPr lang="de-CH" sz="1800" dirty="0" err="1">
                <a:solidFill>
                  <a:srgbClr val="000000"/>
                </a:solidFill>
                <a:effectLst/>
                <a:latin typeface="Arial" panose="020B0604020202020204" pitchFamily="34" charset="0"/>
                <a:ea typeface="MS Mincho" panose="02020609040205080304" pitchFamily="49" charset="-128"/>
                <a:cs typeface="Arial" panose="020B0604020202020204" pitchFamily="34" charset="0"/>
              </a:rPr>
              <a:t>Molin</a:t>
            </a:r>
            <a:r>
              <a:rPr lang="de-CH" sz="1800" dirty="0">
                <a:solidFill>
                  <a:srgbClr val="000000"/>
                </a:solidFill>
                <a:effectLst/>
                <a:latin typeface="Arial" panose="020B0604020202020204" pitchFamily="34" charset="0"/>
                <a:ea typeface="MS Mincho" panose="02020609040205080304" pitchFamily="49" charset="-128"/>
                <a:cs typeface="Arial" panose="020B0604020202020204" pitchFamily="34" charset="0"/>
              </a:rPr>
              <a:t>, 2019)</a:t>
            </a:r>
            <a:endParaRPr lang="fr-CH" sz="1800" dirty="0">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761177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AE7E5F60-3681-C1E6-BB11-2E3FFE6A9682}"/>
              </a:ext>
            </a:extLst>
          </p:cNvPr>
          <p:cNvSpPr txBox="1"/>
          <p:nvPr/>
        </p:nvSpPr>
        <p:spPr>
          <a:xfrm>
            <a:off x="920764" y="1389356"/>
            <a:ext cx="7302472" cy="1754326"/>
          </a:xfrm>
          <a:prstGeom prst="rect">
            <a:avLst/>
          </a:prstGeom>
          <a:noFill/>
        </p:spPr>
        <p:txBody>
          <a:bodyPr wrap="square" lIns="91440" tIns="45720" rIns="91440" bIns="45720" rtlCol="0" anchor="t">
            <a:spAutoFit/>
          </a:bodyPr>
          <a:lstStyle/>
          <a:p>
            <a:pPr algn="ctr"/>
            <a:r>
              <a:rPr lang="de-CH" dirty="0" err="1">
                <a:latin typeface="Arial"/>
                <a:ea typeface="+mn-lt"/>
                <a:cs typeface="Arial"/>
              </a:rPr>
              <a:t>Statistique</a:t>
            </a:r>
            <a:r>
              <a:rPr lang="de-CH" dirty="0">
                <a:latin typeface="Arial"/>
                <a:ea typeface="+mn-lt"/>
                <a:cs typeface="Arial"/>
              </a:rPr>
              <a:t> du </a:t>
            </a:r>
            <a:r>
              <a:rPr lang="de-CH" dirty="0" err="1">
                <a:latin typeface="Arial"/>
                <a:ea typeface="+mn-lt"/>
                <a:cs typeface="Arial"/>
              </a:rPr>
              <a:t>nombre</a:t>
            </a:r>
            <a:r>
              <a:rPr lang="de-CH" dirty="0">
                <a:latin typeface="Arial"/>
                <a:ea typeface="+mn-lt"/>
                <a:cs typeface="Arial"/>
              </a:rPr>
              <a:t> </a:t>
            </a:r>
            <a:r>
              <a:rPr lang="de-CH" dirty="0" err="1">
                <a:latin typeface="Arial"/>
                <a:ea typeface="+mn-lt"/>
                <a:cs typeface="Arial"/>
              </a:rPr>
              <a:t>estimé</a:t>
            </a:r>
            <a:r>
              <a:rPr lang="de-CH" dirty="0">
                <a:latin typeface="Arial"/>
                <a:ea typeface="+mn-lt"/>
                <a:cs typeface="Arial"/>
              </a:rPr>
              <a:t> de </a:t>
            </a:r>
            <a:r>
              <a:rPr lang="de-CH" dirty="0" err="1">
                <a:latin typeface="Arial"/>
                <a:ea typeface="+mn-lt"/>
                <a:cs typeface="Arial"/>
              </a:rPr>
              <a:t>personnes</a:t>
            </a:r>
            <a:r>
              <a:rPr lang="de-CH" dirty="0">
                <a:latin typeface="Arial"/>
                <a:ea typeface="+mn-lt"/>
                <a:cs typeface="Arial"/>
              </a:rPr>
              <a:t> </a:t>
            </a:r>
            <a:r>
              <a:rPr lang="de-CH" dirty="0" err="1">
                <a:latin typeface="Arial"/>
                <a:ea typeface="+mn-lt"/>
                <a:cs typeface="Arial"/>
              </a:rPr>
              <a:t>concernées</a:t>
            </a:r>
            <a:r>
              <a:rPr lang="de-CH" dirty="0">
                <a:latin typeface="Arial"/>
                <a:ea typeface="+mn-lt"/>
                <a:cs typeface="Arial"/>
              </a:rPr>
              <a:t> par des </a:t>
            </a:r>
            <a:r>
              <a:rPr lang="de-CH" dirty="0" err="1">
                <a:latin typeface="Arial"/>
                <a:ea typeface="+mn-lt"/>
                <a:cs typeface="Arial"/>
              </a:rPr>
              <a:t>mesures</a:t>
            </a:r>
            <a:r>
              <a:rPr lang="de-CH" dirty="0">
                <a:latin typeface="Arial"/>
                <a:ea typeface="+mn-lt"/>
                <a:cs typeface="Arial"/>
              </a:rPr>
              <a:t> </a:t>
            </a:r>
            <a:r>
              <a:rPr lang="de-CH" dirty="0" err="1">
                <a:latin typeface="Arial"/>
                <a:ea typeface="+mn-lt"/>
                <a:cs typeface="Arial"/>
              </a:rPr>
              <a:t>d’internement</a:t>
            </a:r>
            <a:r>
              <a:rPr lang="de-CH" dirty="0">
                <a:latin typeface="Arial"/>
                <a:ea typeface="+mn-lt"/>
                <a:cs typeface="Arial"/>
              </a:rPr>
              <a:t> </a:t>
            </a:r>
            <a:r>
              <a:rPr lang="de-CH" dirty="0" err="1">
                <a:latin typeface="Arial"/>
                <a:ea typeface="+mn-lt"/>
                <a:cs typeface="Arial"/>
              </a:rPr>
              <a:t>administratif</a:t>
            </a:r>
            <a:r>
              <a:rPr lang="de-CH" dirty="0">
                <a:latin typeface="Arial"/>
                <a:ea typeface="+mn-lt"/>
                <a:cs typeface="Arial"/>
              </a:rPr>
              <a:t> </a:t>
            </a:r>
          </a:p>
          <a:p>
            <a:pPr algn="ctr"/>
            <a:br>
              <a:rPr lang="en-US" dirty="0"/>
            </a:br>
            <a:br>
              <a:rPr lang="en-US" dirty="0"/>
            </a:br>
            <a:endParaRPr lang="en-US" dirty="0">
              <a:latin typeface="Arial"/>
              <a:cs typeface="Arial"/>
            </a:endParaRPr>
          </a:p>
          <a:p>
            <a:pPr algn="ctr"/>
            <a:endParaRPr lang="de-CH" dirty="0">
              <a:latin typeface="Arial" panose="020B0604020202020204" pitchFamily="34" charset="0"/>
              <a:cs typeface="Arial" panose="020B0604020202020204" pitchFamily="34" charset="0"/>
            </a:endParaRPr>
          </a:p>
        </p:txBody>
      </p:sp>
      <p:sp>
        <p:nvSpPr>
          <p:cNvPr id="3" name="Foliennummernplatzhalter 2">
            <a:extLst>
              <a:ext uri="{FF2B5EF4-FFF2-40B4-BE49-F238E27FC236}">
                <a16:creationId xmlns:a16="http://schemas.microsoft.com/office/drawing/2014/main" id="{0A0C0B50-50F6-D283-A627-C7F89C06C89C}"/>
              </a:ext>
            </a:extLst>
          </p:cNvPr>
          <p:cNvSpPr>
            <a:spLocks noGrp="1"/>
          </p:cNvSpPr>
          <p:nvPr>
            <p:ph type="sldNum" sz="quarter" idx="12"/>
          </p:nvPr>
        </p:nvSpPr>
        <p:spPr/>
        <p:txBody>
          <a:bodyPr/>
          <a:lstStyle/>
          <a:p>
            <a:fld id="{96B04690-5415-440D-982E-F82DC19B1CE7}" type="slidenum">
              <a:rPr lang="de-CH" smtClean="0"/>
              <a:t>13</a:t>
            </a:fld>
            <a:endParaRPr lang="de-CH"/>
          </a:p>
        </p:txBody>
      </p:sp>
      <p:sp>
        <p:nvSpPr>
          <p:cNvPr id="8" name="Titel 1">
            <a:extLst>
              <a:ext uri="{FF2B5EF4-FFF2-40B4-BE49-F238E27FC236}">
                <a16:creationId xmlns:a16="http://schemas.microsoft.com/office/drawing/2014/main" id="{555D4FC0-F48A-EDFB-6F17-7ACA1B1E1FA9}"/>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4" name="Image 3">
            <a:extLst>
              <a:ext uri="{FF2B5EF4-FFF2-40B4-BE49-F238E27FC236}">
                <a16:creationId xmlns:a16="http://schemas.microsoft.com/office/drawing/2014/main" id="{5D730FBF-63B1-A93F-038E-6CF6FB57FC19}"/>
              </a:ext>
            </a:extLst>
          </p:cNvPr>
          <p:cNvPicPr>
            <a:picLocks noChangeAspect="1"/>
          </p:cNvPicPr>
          <p:nvPr/>
        </p:nvPicPr>
        <p:blipFill>
          <a:blip r:embed="rId3"/>
          <a:stretch>
            <a:fillRect/>
          </a:stretch>
        </p:blipFill>
        <p:spPr>
          <a:xfrm>
            <a:off x="920764" y="2010932"/>
            <a:ext cx="7467371" cy="4345419"/>
          </a:xfrm>
          <a:prstGeom prst="rect">
            <a:avLst/>
          </a:prstGeom>
        </p:spPr>
      </p:pic>
    </p:spTree>
    <p:extLst>
      <p:ext uri="{BB962C8B-B14F-4D97-AF65-F5344CB8AC3E}">
        <p14:creationId xmlns:p14="http://schemas.microsoft.com/office/powerpoint/2010/main" val="362117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72B2C4-D66E-0488-BABA-DC839849F184}"/>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
        <p:nvSpPr>
          <p:cNvPr id="3" name="Textfeld 2">
            <a:extLst>
              <a:ext uri="{FF2B5EF4-FFF2-40B4-BE49-F238E27FC236}">
                <a16:creationId xmlns:a16="http://schemas.microsoft.com/office/drawing/2014/main" id="{C08E211C-918E-8608-4DD6-4BA611448666}"/>
              </a:ext>
            </a:extLst>
          </p:cNvPr>
          <p:cNvSpPr txBox="1"/>
          <p:nvPr/>
        </p:nvSpPr>
        <p:spPr>
          <a:xfrm>
            <a:off x="739831" y="1963826"/>
            <a:ext cx="6035041" cy="1785104"/>
          </a:xfrm>
          <a:prstGeom prst="rect">
            <a:avLst/>
          </a:prstGeom>
          <a:solidFill>
            <a:srgbClr val="DCB26C"/>
          </a:solidFill>
        </p:spPr>
        <p:txBody>
          <a:bodyPr wrap="square" lIns="91440" tIns="45720" rIns="91440" bIns="45720" rtlCol="0" anchor="t">
            <a:spAutoFit/>
          </a:bodyPr>
          <a:lstStyle/>
          <a:p>
            <a:r>
              <a:rPr lang="de-CH" sz="2200" b="1" dirty="0">
                <a:latin typeface="Arial" panose="020B0604020202020204" pitchFamily="34" charset="0"/>
                <a:cs typeface="Arial" panose="020B0604020202020204" pitchFamily="34" charset="0"/>
              </a:rPr>
              <a:t>Les </a:t>
            </a:r>
            <a:r>
              <a:rPr lang="de-CH" sz="2200" b="1" dirty="0" err="1">
                <a:latin typeface="Arial" panose="020B0604020202020204" pitchFamily="34" charset="0"/>
                <a:cs typeface="Arial" panose="020B0604020202020204" pitchFamily="34" charset="0"/>
              </a:rPr>
              <a:t>mesures</a:t>
            </a:r>
            <a:r>
              <a:rPr lang="de-CH" sz="2200" b="1" dirty="0">
                <a:latin typeface="Arial" panose="020B0604020202020204" pitchFamily="34" charset="0"/>
                <a:cs typeface="Arial" panose="020B0604020202020204" pitchFamily="34" charset="0"/>
              </a:rPr>
              <a:t> de </a:t>
            </a:r>
            <a:r>
              <a:rPr lang="de-CH" sz="2200" b="1" dirty="0" err="1">
                <a:latin typeface="Arial" panose="020B0604020202020204" pitchFamily="34" charset="0"/>
                <a:cs typeface="Arial" panose="020B0604020202020204" pitchFamily="34" charset="0"/>
              </a:rPr>
              <a:t>coercition</a:t>
            </a:r>
            <a:r>
              <a:rPr lang="de-CH" sz="2200" b="1" dirty="0">
                <a:latin typeface="Arial" panose="020B0604020202020204" pitchFamily="34" charset="0"/>
                <a:cs typeface="Arial" panose="020B0604020202020204" pitchFamily="34" charset="0"/>
              </a:rPr>
              <a:t> </a:t>
            </a:r>
            <a:r>
              <a:rPr lang="de-CH" sz="2200" b="1" dirty="0" err="1">
                <a:latin typeface="Arial" panose="020B0604020202020204" pitchFamily="34" charset="0"/>
                <a:cs typeface="Arial" panose="020B0604020202020204" pitchFamily="34" charset="0"/>
              </a:rPr>
              <a:t>sont</a:t>
            </a:r>
            <a:endParaRPr lang="de-CH" sz="2200" b="1" dirty="0">
              <a:latin typeface="Arial" panose="020B0604020202020204" pitchFamily="34" charset="0"/>
              <a:cs typeface="Arial" panose="020B0604020202020204" pitchFamily="34" charset="0"/>
            </a:endParaRPr>
          </a:p>
          <a:p>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basées</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sur</a:t>
            </a:r>
            <a:r>
              <a:rPr lang="de-CH" sz="2200" dirty="0">
                <a:latin typeface="Arial" panose="020B0604020202020204" pitchFamily="34" charset="0"/>
                <a:cs typeface="Arial" panose="020B0604020202020204" pitchFamily="34" charset="0"/>
              </a:rPr>
              <a:t> des </a:t>
            </a:r>
            <a:r>
              <a:rPr lang="de-CH" sz="2200" dirty="0" err="1">
                <a:latin typeface="Arial" panose="020B0604020202020204" pitchFamily="34" charset="0"/>
                <a:cs typeface="Arial" panose="020B0604020202020204" pitchFamily="34" charset="0"/>
              </a:rPr>
              <a:t>lois</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existantes</a:t>
            </a:r>
            <a:endParaRPr lang="de-CH" sz="2200" dirty="0">
              <a:latin typeface="Arial" panose="020B0604020202020204" pitchFamily="34" charset="0"/>
              <a:cs typeface="Arial" panose="020B0604020202020204" pitchFamily="34" charset="0"/>
            </a:endParaRPr>
          </a:p>
          <a:p>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décidées</a:t>
            </a:r>
            <a:r>
              <a:rPr lang="de-CH" sz="2200" dirty="0">
                <a:latin typeface="Arial" panose="020B0604020202020204" pitchFamily="34" charset="0"/>
                <a:cs typeface="Arial" panose="020B0604020202020204" pitchFamily="34" charset="0"/>
              </a:rPr>
              <a:t> par des </a:t>
            </a:r>
            <a:r>
              <a:rPr lang="de-CH" sz="2200" dirty="0" err="1">
                <a:latin typeface="Arial" panose="020B0604020202020204" pitchFamily="34" charset="0"/>
                <a:cs typeface="Arial" panose="020B0604020202020204" pitchFamily="34" charset="0"/>
              </a:rPr>
              <a:t>autorités</a:t>
            </a:r>
            <a:r>
              <a:rPr lang="de-CH" sz="2200" dirty="0">
                <a:latin typeface="Arial" panose="020B0604020202020204" pitchFamily="34" charset="0"/>
                <a:cs typeface="Arial" panose="020B0604020202020204" pitchFamily="34" charset="0"/>
              </a:rPr>
              <a:t> administratives</a:t>
            </a:r>
          </a:p>
          <a:p>
            <a:r>
              <a:rPr lang="de-CH" sz="2200" dirty="0">
                <a:latin typeface="Arial"/>
                <a:cs typeface="Arial"/>
              </a:rPr>
              <a:t>… </a:t>
            </a:r>
            <a:r>
              <a:rPr lang="de-CH" sz="2200" dirty="0" err="1">
                <a:latin typeface="Arial"/>
                <a:cs typeface="Arial"/>
              </a:rPr>
              <a:t>mises</a:t>
            </a:r>
            <a:r>
              <a:rPr lang="de-CH" sz="2200" dirty="0">
                <a:latin typeface="Arial"/>
                <a:cs typeface="Arial"/>
              </a:rPr>
              <a:t> en </a:t>
            </a:r>
            <a:r>
              <a:rPr lang="de-CH" sz="2200" dirty="0" err="1">
                <a:latin typeface="Arial"/>
                <a:cs typeface="Arial"/>
              </a:rPr>
              <a:t>oeuvre</a:t>
            </a:r>
            <a:r>
              <a:rPr lang="de-CH" sz="2200" dirty="0">
                <a:latin typeface="Arial"/>
                <a:cs typeface="Arial"/>
              </a:rPr>
              <a:t> </a:t>
            </a:r>
            <a:r>
              <a:rPr lang="de-CH" sz="2200" dirty="0" err="1">
                <a:latin typeface="Arial"/>
                <a:cs typeface="Arial"/>
              </a:rPr>
              <a:t>dans</a:t>
            </a:r>
            <a:r>
              <a:rPr lang="de-CH" sz="2200" dirty="0">
                <a:latin typeface="Arial"/>
                <a:cs typeface="Arial"/>
              </a:rPr>
              <a:t> des </a:t>
            </a:r>
            <a:r>
              <a:rPr lang="de-CH" sz="2200" dirty="0" err="1">
                <a:latin typeface="Arial"/>
                <a:cs typeface="Arial"/>
              </a:rPr>
              <a:t>institutions</a:t>
            </a:r>
            <a:r>
              <a:rPr lang="de-CH" sz="2200" dirty="0">
                <a:latin typeface="Arial"/>
                <a:cs typeface="Arial"/>
              </a:rPr>
              <a:t> diverses.</a:t>
            </a:r>
          </a:p>
        </p:txBody>
      </p:sp>
      <p:sp>
        <p:nvSpPr>
          <p:cNvPr id="4" name="Textfeld 3">
            <a:extLst>
              <a:ext uri="{FF2B5EF4-FFF2-40B4-BE49-F238E27FC236}">
                <a16:creationId xmlns:a16="http://schemas.microsoft.com/office/drawing/2014/main" id="{E2B82F22-4AF9-C3DE-244E-06CBE6F2A61F}"/>
              </a:ext>
            </a:extLst>
          </p:cNvPr>
          <p:cNvSpPr txBox="1"/>
          <p:nvPr/>
        </p:nvSpPr>
        <p:spPr>
          <a:xfrm>
            <a:off x="739831" y="4098866"/>
            <a:ext cx="6035041" cy="1785104"/>
          </a:xfrm>
          <a:prstGeom prst="rect">
            <a:avLst/>
          </a:prstGeom>
          <a:solidFill>
            <a:srgbClr val="DCB26C"/>
          </a:solidFill>
        </p:spPr>
        <p:txBody>
          <a:bodyPr wrap="square" rtlCol="0">
            <a:spAutoFit/>
          </a:bodyPr>
          <a:lstStyle/>
          <a:p>
            <a:r>
              <a:rPr lang="de-CH" sz="2200" b="1" dirty="0">
                <a:latin typeface="Arial" panose="020B0604020202020204" pitchFamily="34" charset="0"/>
                <a:cs typeface="Arial" panose="020B0604020202020204" pitchFamily="34" charset="0"/>
              </a:rPr>
              <a:t>Les </a:t>
            </a:r>
            <a:r>
              <a:rPr lang="de-CH" sz="2200" b="1" dirty="0" err="1">
                <a:latin typeface="Arial" panose="020B0604020202020204" pitchFamily="34" charset="0"/>
                <a:cs typeface="Arial" panose="020B0604020202020204" pitchFamily="34" charset="0"/>
              </a:rPr>
              <a:t>personnes</a:t>
            </a:r>
            <a:r>
              <a:rPr lang="de-CH" sz="2200" b="1" dirty="0">
                <a:latin typeface="Arial" panose="020B0604020202020204" pitchFamily="34" charset="0"/>
                <a:cs typeface="Arial" panose="020B0604020202020204" pitchFamily="34" charset="0"/>
              </a:rPr>
              <a:t> </a:t>
            </a:r>
            <a:r>
              <a:rPr lang="de-CH" sz="2200" b="1" dirty="0" err="1">
                <a:latin typeface="Arial" panose="020B0604020202020204" pitchFamily="34" charset="0"/>
                <a:cs typeface="Arial" panose="020B0604020202020204" pitchFamily="34" charset="0"/>
              </a:rPr>
              <a:t>concernées</a:t>
            </a:r>
            <a:r>
              <a:rPr lang="de-CH" sz="2200" b="1" dirty="0">
                <a:latin typeface="Arial" panose="020B0604020202020204" pitchFamily="34" charset="0"/>
                <a:cs typeface="Arial" panose="020B0604020202020204" pitchFamily="34" charset="0"/>
              </a:rPr>
              <a:t> </a:t>
            </a:r>
            <a:r>
              <a:rPr lang="de-CH" sz="2200" b="1" dirty="0" err="1">
                <a:latin typeface="Arial" panose="020B0604020202020204" pitchFamily="34" charset="0"/>
                <a:cs typeface="Arial" panose="020B0604020202020204" pitchFamily="34" charset="0"/>
              </a:rPr>
              <a:t>sont</a:t>
            </a:r>
            <a:endParaRPr lang="de-CH" sz="2200"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200" dirty="0">
                <a:latin typeface="Arial" panose="020B0604020202020204" pitchFamily="34" charset="0"/>
                <a:cs typeface="Arial" panose="020B0604020202020204" pitchFamily="34" charset="0"/>
              </a:rPr>
              <a:t>Des </a:t>
            </a:r>
            <a:r>
              <a:rPr lang="de-CH" sz="2200" dirty="0" err="1">
                <a:latin typeface="Arial" panose="020B0604020202020204" pitchFamily="34" charset="0"/>
                <a:cs typeface="Arial" panose="020B0604020202020204" pitchFamily="34" charset="0"/>
              </a:rPr>
              <a:t>familles</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démunies</a:t>
            </a:r>
            <a:r>
              <a:rPr lang="de-CH" sz="2200" dirty="0">
                <a:latin typeface="Arial" panose="020B0604020202020204" pitchFamily="34" charset="0"/>
                <a:cs typeface="Arial" panose="020B0604020202020204" pitchFamily="34" charset="0"/>
              </a:rPr>
              <a:t> et / </a:t>
            </a:r>
            <a:r>
              <a:rPr lang="de-CH" sz="2200" dirty="0" err="1">
                <a:latin typeface="Arial" panose="020B0604020202020204" pitchFamily="34" charset="0"/>
                <a:cs typeface="Arial" panose="020B0604020202020204" pitchFamily="34" charset="0"/>
              </a:rPr>
              <a:t>ou</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dont</a:t>
            </a:r>
            <a:r>
              <a:rPr lang="de-CH" sz="2200" dirty="0">
                <a:latin typeface="Arial" panose="020B0604020202020204" pitchFamily="34" charset="0"/>
                <a:cs typeface="Arial" panose="020B0604020202020204" pitchFamily="34" charset="0"/>
              </a:rPr>
              <a:t> le </a:t>
            </a:r>
            <a:r>
              <a:rPr lang="de-CH" sz="2200" dirty="0" err="1">
                <a:latin typeface="Arial" panose="020B0604020202020204" pitchFamily="34" charset="0"/>
                <a:cs typeface="Arial" panose="020B0604020202020204" pitchFamily="34" charset="0"/>
              </a:rPr>
              <a:t>mode</a:t>
            </a:r>
            <a:r>
              <a:rPr lang="de-CH" sz="2200" dirty="0">
                <a:latin typeface="Arial" panose="020B0604020202020204" pitchFamily="34" charset="0"/>
                <a:cs typeface="Arial" panose="020B0604020202020204" pitchFamily="34" charset="0"/>
              </a:rPr>
              <a:t> de </a:t>
            </a:r>
            <a:r>
              <a:rPr lang="de-CH" sz="2200" dirty="0" err="1">
                <a:latin typeface="Arial" panose="020B0604020202020204" pitchFamily="34" charset="0"/>
                <a:cs typeface="Arial" panose="020B0604020202020204" pitchFamily="34" charset="0"/>
              </a:rPr>
              <a:t>vie</a:t>
            </a:r>
            <a:r>
              <a:rPr lang="de-CH" sz="2200" dirty="0">
                <a:latin typeface="Arial" panose="020B0604020202020204" pitchFamily="34" charset="0"/>
                <a:cs typeface="Arial" panose="020B0604020202020204" pitchFamily="34" charset="0"/>
              </a:rPr>
              <a:t> ne </a:t>
            </a:r>
            <a:r>
              <a:rPr lang="de-CH" sz="2200" dirty="0" err="1">
                <a:latin typeface="Arial" panose="020B0604020202020204" pitchFamily="34" charset="0"/>
                <a:cs typeface="Arial" panose="020B0604020202020204" pitchFamily="34" charset="0"/>
              </a:rPr>
              <a:t>correspond</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pas</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aux</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normes</a:t>
            </a:r>
            <a:r>
              <a:rPr lang="de-CH" sz="2200" dirty="0">
                <a:latin typeface="Arial" panose="020B0604020202020204" pitchFamily="34" charset="0"/>
                <a:cs typeface="Arial" panose="020B0604020202020204" pitchFamily="34" charset="0"/>
              </a:rPr>
              <a:t> de </a:t>
            </a:r>
            <a:r>
              <a:rPr lang="de-CH" sz="2200" dirty="0" err="1">
                <a:latin typeface="Arial" panose="020B0604020202020204" pitchFamily="34" charset="0"/>
                <a:cs typeface="Arial" panose="020B0604020202020204" pitchFamily="34" charset="0"/>
              </a:rPr>
              <a:t>l’époque</a:t>
            </a:r>
            <a:endParaRPr lang="de-CH"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200" dirty="0">
                <a:latin typeface="Arial" panose="020B0604020202020204" pitchFamily="34" charset="0"/>
                <a:cs typeface="Arial" panose="020B0604020202020204" pitchFamily="34" charset="0"/>
              </a:rPr>
              <a:t>Des </a:t>
            </a:r>
            <a:r>
              <a:rPr lang="de-CH" sz="2200" dirty="0" err="1">
                <a:latin typeface="Arial" panose="020B0604020202020204" pitchFamily="34" charset="0"/>
                <a:cs typeface="Arial" panose="020B0604020202020204" pitchFamily="34" charset="0"/>
              </a:rPr>
              <a:t>enfants</a:t>
            </a:r>
            <a:r>
              <a:rPr lang="de-CH" sz="2200" dirty="0">
                <a:latin typeface="Arial" panose="020B0604020202020204" pitchFamily="34" charset="0"/>
                <a:cs typeface="Arial" panose="020B0604020202020204" pitchFamily="34" charset="0"/>
              </a:rPr>
              <a:t>, </a:t>
            </a:r>
            <a:r>
              <a:rPr lang="de-CH" sz="2200" dirty="0" err="1">
                <a:latin typeface="Arial" panose="020B0604020202020204" pitchFamily="34" charset="0"/>
                <a:cs typeface="Arial" panose="020B0604020202020204" pitchFamily="34" charset="0"/>
              </a:rPr>
              <a:t>parfois</a:t>
            </a:r>
            <a:r>
              <a:rPr lang="de-CH" sz="2200" dirty="0">
                <a:latin typeface="Arial" panose="020B0604020202020204" pitchFamily="34" charset="0"/>
                <a:cs typeface="Arial" panose="020B0604020202020204" pitchFamily="34" charset="0"/>
              </a:rPr>
              <a:t> des </a:t>
            </a:r>
            <a:r>
              <a:rPr lang="de-CH" sz="2200" dirty="0" err="1">
                <a:latin typeface="Arial" panose="020B0604020202020204" pitchFamily="34" charset="0"/>
                <a:cs typeface="Arial" panose="020B0604020202020204" pitchFamily="34" charset="0"/>
              </a:rPr>
              <a:t>fratries</a:t>
            </a:r>
            <a:endParaRPr lang="de-CH" sz="2200" b="1" dirty="0">
              <a:latin typeface="Arial" panose="020B0604020202020204" pitchFamily="34" charset="0"/>
              <a:cs typeface="Arial" panose="020B0604020202020204" pitchFamily="34" charset="0"/>
            </a:endParaRPr>
          </a:p>
        </p:txBody>
      </p:sp>
      <p:sp>
        <p:nvSpPr>
          <p:cNvPr id="6" name="Textfeld 5">
            <a:extLst>
              <a:ext uri="{FF2B5EF4-FFF2-40B4-BE49-F238E27FC236}">
                <a16:creationId xmlns:a16="http://schemas.microsoft.com/office/drawing/2014/main" id="{FED39305-5CD1-A974-D0EC-393D6AA8BDA3}"/>
              </a:ext>
            </a:extLst>
          </p:cNvPr>
          <p:cNvSpPr txBox="1"/>
          <p:nvPr/>
        </p:nvSpPr>
        <p:spPr>
          <a:xfrm>
            <a:off x="7208864" y="3698756"/>
            <a:ext cx="1451958" cy="400110"/>
          </a:xfrm>
          <a:prstGeom prst="rect">
            <a:avLst/>
          </a:prstGeom>
          <a:gradFill>
            <a:gsLst>
              <a:gs pos="100000">
                <a:schemeClr val="bg1"/>
              </a:gs>
              <a:gs pos="54000">
                <a:srgbClr val="DCB26C"/>
              </a:gs>
              <a:gs pos="1000">
                <a:srgbClr val="DCB26C"/>
              </a:gs>
            </a:gsLst>
            <a:lin ang="5400000" scaled="1"/>
          </a:gradFill>
        </p:spPr>
        <p:txBody>
          <a:bodyPr wrap="square" rtlCol="0">
            <a:spAutoFit/>
          </a:bodyPr>
          <a:lstStyle/>
          <a:p>
            <a:pPr algn="ctr"/>
            <a:r>
              <a:rPr lang="de-CH" sz="2000" b="1" dirty="0">
                <a:latin typeface="Arial" panose="020B0604020202020204" pitchFamily="34" charset="0"/>
                <a:cs typeface="Arial" panose="020B0604020202020204" pitchFamily="34" charset="0"/>
              </a:rPr>
              <a:t>Paradoxe </a:t>
            </a:r>
          </a:p>
        </p:txBody>
      </p:sp>
      <p:sp>
        <p:nvSpPr>
          <p:cNvPr id="7" name="Textfeld 6">
            <a:extLst>
              <a:ext uri="{FF2B5EF4-FFF2-40B4-BE49-F238E27FC236}">
                <a16:creationId xmlns:a16="http://schemas.microsoft.com/office/drawing/2014/main" id="{447EC8BA-2FCC-C271-C582-770482772654}"/>
              </a:ext>
            </a:extLst>
          </p:cNvPr>
          <p:cNvSpPr txBox="1"/>
          <p:nvPr/>
        </p:nvSpPr>
        <p:spPr>
          <a:xfrm>
            <a:off x="7117423" y="2256214"/>
            <a:ext cx="1634837" cy="1200329"/>
          </a:xfrm>
          <a:prstGeom prst="rect">
            <a:avLst/>
          </a:prstGeom>
          <a:gradFill>
            <a:gsLst>
              <a:gs pos="22000">
                <a:srgbClr val="DCB26C"/>
              </a:gs>
              <a:gs pos="0">
                <a:schemeClr val="bg1"/>
              </a:gs>
              <a:gs pos="100000">
                <a:srgbClr val="DCB26C"/>
              </a:gs>
            </a:gsLst>
            <a:lin ang="5400000" scaled="1"/>
          </a:gradFill>
        </p:spPr>
        <p:txBody>
          <a:bodyPr wrap="square" rtlCol="0">
            <a:spAutoFit/>
          </a:bodyPr>
          <a:lstStyle/>
          <a:p>
            <a:pPr algn="ctr"/>
            <a:r>
              <a:rPr lang="de-CH" b="1" dirty="0" err="1">
                <a:latin typeface="Arial" panose="020B0604020202020204" pitchFamily="34" charset="0"/>
                <a:cs typeface="Arial" panose="020B0604020202020204" pitchFamily="34" charset="0"/>
              </a:rPr>
              <a:t>Pratique</a:t>
            </a:r>
            <a:r>
              <a:rPr lang="de-CH" b="1" dirty="0">
                <a:latin typeface="Arial" panose="020B0604020202020204" pitchFamily="34" charset="0"/>
                <a:cs typeface="Arial" panose="020B0604020202020204" pitchFamily="34" charset="0"/>
              </a:rPr>
              <a:t> </a:t>
            </a:r>
            <a:r>
              <a:rPr lang="de-CH" b="1" dirty="0" err="1">
                <a:latin typeface="Arial" panose="020B0604020202020204" pitchFamily="34" charset="0"/>
                <a:cs typeface="Arial" panose="020B0604020202020204" pitchFamily="34" charset="0"/>
              </a:rPr>
              <a:t>d’assistance</a:t>
            </a:r>
            <a:r>
              <a:rPr lang="de-CH" b="1"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notion</a:t>
            </a:r>
            <a:r>
              <a:rPr lang="de-CH" dirty="0">
                <a:latin typeface="Arial" panose="020B0604020202020204" pitchFamily="34" charset="0"/>
                <a:cs typeface="Arial" panose="020B0604020202020204" pitchFamily="34" charset="0"/>
              </a:rPr>
              <a:t> positive</a:t>
            </a:r>
          </a:p>
        </p:txBody>
      </p:sp>
      <p:sp>
        <p:nvSpPr>
          <p:cNvPr id="8" name="Foliennummernplatzhalter 7">
            <a:extLst>
              <a:ext uri="{FF2B5EF4-FFF2-40B4-BE49-F238E27FC236}">
                <a16:creationId xmlns:a16="http://schemas.microsoft.com/office/drawing/2014/main" id="{1BFB6E66-67FA-FB1E-932E-407E4CF55E20}"/>
              </a:ext>
            </a:extLst>
          </p:cNvPr>
          <p:cNvSpPr>
            <a:spLocks noGrp="1"/>
          </p:cNvSpPr>
          <p:nvPr>
            <p:ph type="sldNum" sz="quarter" idx="12"/>
          </p:nvPr>
        </p:nvSpPr>
        <p:spPr/>
        <p:txBody>
          <a:bodyPr/>
          <a:lstStyle/>
          <a:p>
            <a:fld id="{96B04690-5415-440D-982E-F82DC19B1CE7}" type="slidenum">
              <a:rPr lang="de-CH" smtClean="0"/>
              <a:t>2</a:t>
            </a:fld>
            <a:endParaRPr lang="de-CH"/>
          </a:p>
        </p:txBody>
      </p:sp>
      <p:sp>
        <p:nvSpPr>
          <p:cNvPr id="9" name="Textfeld 6">
            <a:extLst>
              <a:ext uri="{FF2B5EF4-FFF2-40B4-BE49-F238E27FC236}">
                <a16:creationId xmlns:a16="http://schemas.microsoft.com/office/drawing/2014/main" id="{D8DA2945-2993-269C-3FF6-235B4AB76AD8}"/>
              </a:ext>
            </a:extLst>
          </p:cNvPr>
          <p:cNvSpPr txBox="1"/>
          <p:nvPr/>
        </p:nvSpPr>
        <p:spPr>
          <a:xfrm>
            <a:off x="7117424" y="4375421"/>
            <a:ext cx="1634837" cy="1200329"/>
          </a:xfrm>
          <a:prstGeom prst="rect">
            <a:avLst/>
          </a:prstGeom>
          <a:gradFill>
            <a:gsLst>
              <a:gs pos="22000">
                <a:srgbClr val="DCB26C"/>
              </a:gs>
              <a:gs pos="0">
                <a:schemeClr val="bg1"/>
              </a:gs>
              <a:gs pos="100000">
                <a:srgbClr val="DCB26C"/>
              </a:gs>
            </a:gsLst>
            <a:lin ang="5400000" scaled="1"/>
          </a:gradFill>
        </p:spPr>
        <p:txBody>
          <a:bodyPr wrap="square" rtlCol="0">
            <a:spAutoFit/>
          </a:bodyPr>
          <a:lstStyle/>
          <a:p>
            <a:pPr algn="ctr"/>
            <a:r>
              <a:rPr lang="de-CH" b="1" dirty="0" err="1">
                <a:latin typeface="Arial" panose="020B0604020202020204" pitchFamily="34" charset="0"/>
                <a:cs typeface="Arial" panose="020B0604020202020204" pitchFamily="34" charset="0"/>
              </a:rPr>
              <a:t>Pratique</a:t>
            </a:r>
            <a:r>
              <a:rPr lang="de-CH" b="1" dirty="0">
                <a:latin typeface="Arial" panose="020B0604020202020204" pitchFamily="34" charset="0"/>
                <a:cs typeface="Arial" panose="020B0604020202020204" pitchFamily="34" charset="0"/>
              </a:rPr>
              <a:t> de </a:t>
            </a:r>
            <a:r>
              <a:rPr lang="de-CH" b="1" dirty="0" err="1">
                <a:latin typeface="Arial" panose="020B0604020202020204" pitchFamily="34" charset="0"/>
                <a:cs typeface="Arial" panose="020B0604020202020204" pitchFamily="34" charset="0"/>
              </a:rPr>
              <a:t>contrainte</a:t>
            </a:r>
            <a:r>
              <a:rPr lang="de-CH" b="1" dirty="0">
                <a:latin typeface="Arial" panose="020B0604020202020204" pitchFamily="34" charset="0"/>
                <a:cs typeface="Arial" panose="020B0604020202020204" pitchFamily="34" charset="0"/>
              </a:rPr>
              <a:t> : </a:t>
            </a:r>
            <a:r>
              <a:rPr lang="de-CH" dirty="0" err="1">
                <a:latin typeface="Arial" panose="020B0604020202020204" pitchFamily="34" charset="0"/>
                <a:cs typeface="Arial" panose="020B0604020202020204" pitchFamily="34" charset="0"/>
              </a:rPr>
              <a:t>notion</a:t>
            </a:r>
            <a:r>
              <a:rPr lang="de-CH" dirty="0">
                <a:latin typeface="Arial" panose="020B0604020202020204" pitchFamily="34" charset="0"/>
                <a:cs typeface="Arial" panose="020B0604020202020204" pitchFamily="34" charset="0"/>
              </a:rPr>
              <a:t> </a:t>
            </a:r>
            <a:r>
              <a:rPr lang="de-CH" dirty="0" err="1">
                <a:latin typeface="Arial" panose="020B0604020202020204" pitchFamily="34" charset="0"/>
                <a:cs typeface="Arial" panose="020B0604020202020204" pitchFamily="34" charset="0"/>
              </a:rPr>
              <a:t>négative</a:t>
            </a:r>
            <a:endParaRPr lang="de-CH"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4034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bg/>
                                          </p:spTgt>
                                        </p:tgtEl>
                                        <p:attrNameLst>
                                          <p:attrName>style.visibility</p:attrName>
                                        </p:attrNameLst>
                                      </p:cBhvr>
                                      <p:to>
                                        <p:strVal val="visible"/>
                                      </p:to>
                                    </p:set>
                                    <p:animEffect transition="in" filter="fade">
                                      <p:cBhvr>
                                        <p:cTn id="26" dur="500"/>
                                        <p:tgtEl>
                                          <p:spTgt spid="4">
                                            <p:bg/>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uiExpand="1" build="p" animBg="1"/>
      <p:bldP spid="6" grpId="0" animBg="1"/>
      <p:bldP spid="7"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6EF70263-339A-C87D-CB22-CCF5125A961F}"/>
              </a:ext>
            </a:extLst>
          </p:cNvPr>
          <p:cNvSpPr>
            <a:spLocks noGrp="1"/>
          </p:cNvSpPr>
          <p:nvPr>
            <p:ph type="sldNum" sz="quarter" idx="12"/>
          </p:nvPr>
        </p:nvSpPr>
        <p:spPr/>
        <p:txBody>
          <a:bodyPr/>
          <a:lstStyle/>
          <a:p>
            <a:fld id="{96B04690-5415-440D-982E-F82DC19B1CE7}" type="slidenum">
              <a:rPr lang="de-CH" smtClean="0"/>
              <a:t>3</a:t>
            </a:fld>
            <a:endParaRPr lang="de-CH"/>
          </a:p>
        </p:txBody>
      </p:sp>
      <p:sp>
        <p:nvSpPr>
          <p:cNvPr id="4" name="Titel 1">
            <a:extLst>
              <a:ext uri="{FF2B5EF4-FFF2-40B4-BE49-F238E27FC236}">
                <a16:creationId xmlns:a16="http://schemas.microsoft.com/office/drawing/2014/main" id="{25E4A997-5C48-B5E6-B1BB-84B651F01B0B}"/>
              </a:ext>
            </a:extLst>
          </p:cNvPr>
          <p:cNvSpPr>
            <a:spLocks noGrp="1"/>
          </p:cNvSpPr>
          <p:nvPr>
            <p:ph type="title"/>
          </p:nvPr>
        </p:nvSpPr>
        <p:spPr>
          <a:xfrm>
            <a:off x="628650" y="706206"/>
            <a:ext cx="7886700" cy="365126"/>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
        <p:nvSpPr>
          <p:cNvPr id="5" name="Textfeld 4">
            <a:extLst>
              <a:ext uri="{FF2B5EF4-FFF2-40B4-BE49-F238E27FC236}">
                <a16:creationId xmlns:a16="http://schemas.microsoft.com/office/drawing/2014/main" id="{8AE57AD1-989E-4B98-E100-28BAA1CD491C}"/>
              </a:ext>
            </a:extLst>
          </p:cNvPr>
          <p:cNvSpPr txBox="1"/>
          <p:nvPr/>
        </p:nvSpPr>
        <p:spPr>
          <a:xfrm>
            <a:off x="1125200" y="1569719"/>
            <a:ext cx="7390150" cy="4154984"/>
          </a:xfrm>
          <a:prstGeom prst="rect">
            <a:avLst/>
          </a:prstGeom>
          <a:solidFill>
            <a:srgbClr val="DCB26C"/>
          </a:solidFill>
        </p:spPr>
        <p:txBody>
          <a:bodyPr wrap="square" rtlCol="0">
            <a:spAutoFit/>
          </a:bodyPr>
          <a:lstStyle/>
          <a:p>
            <a:r>
              <a:rPr lang="fr-CH" sz="2400" b="1" dirty="0">
                <a:latin typeface="Arial" panose="020B0604020202020204" pitchFamily="34" charset="0"/>
                <a:cs typeface="Arial" panose="020B0604020202020204" pitchFamily="34" charset="0"/>
              </a:rPr>
              <a:t>Facteurs prédominants qui augmentaient </a:t>
            </a:r>
          </a:p>
          <a:p>
            <a:r>
              <a:rPr lang="fr-CH" sz="2400" b="1" dirty="0">
                <a:latin typeface="Arial" panose="020B0604020202020204" pitchFamily="34" charset="0"/>
                <a:cs typeface="Arial" panose="020B0604020202020204" pitchFamily="34" charset="0"/>
              </a:rPr>
              <a:t>le risque de placement :</a:t>
            </a:r>
          </a:p>
          <a:p>
            <a:endParaRPr lang="fr-CH" sz="2400" b="1" dirty="0">
              <a:latin typeface="Arial" panose="020B0604020202020204" pitchFamily="34" charset="0"/>
              <a:cs typeface="Arial" panose="020B0604020202020204" pitchFamily="34" charset="0"/>
            </a:endParaRPr>
          </a:p>
          <a:p>
            <a:r>
              <a:rPr lang="fr-CH" sz="2400" dirty="0">
                <a:latin typeface="Arial" panose="020B0604020202020204" pitchFamily="34" charset="0"/>
                <a:cs typeface="Arial" panose="020B0604020202020204" pitchFamily="34" charset="0"/>
              </a:rPr>
              <a:t>Famille pauvre et démunie</a:t>
            </a:r>
          </a:p>
          <a:p>
            <a:r>
              <a:rPr lang="fr-CH" sz="2400" dirty="0">
                <a:latin typeface="Arial" panose="020B0604020202020204" pitchFamily="34" charset="0"/>
                <a:cs typeface="Arial" panose="020B0604020202020204" pitchFamily="34" charset="0"/>
              </a:rPr>
              <a:t>Naissance hors mariage, mère célibataire</a:t>
            </a:r>
          </a:p>
          <a:p>
            <a:r>
              <a:rPr lang="fr-CH" sz="2400" dirty="0">
                <a:latin typeface="Arial" panose="020B0604020202020204" pitchFamily="34" charset="0"/>
                <a:cs typeface="Arial" panose="020B0604020202020204" pitchFamily="34" charset="0"/>
              </a:rPr>
              <a:t>Maladie de la mère ou des parents</a:t>
            </a:r>
          </a:p>
          <a:p>
            <a:r>
              <a:rPr lang="fr-CH" sz="2400" dirty="0">
                <a:latin typeface="Arial" panose="020B0604020202020204" pitchFamily="34" charset="0"/>
                <a:cs typeface="Arial" panose="020B0604020202020204" pitchFamily="34" charset="0"/>
              </a:rPr>
              <a:t>Conflits avec les parents</a:t>
            </a:r>
          </a:p>
          <a:p>
            <a:r>
              <a:rPr lang="fr-CH" sz="2400" dirty="0">
                <a:latin typeface="Arial" panose="020B0604020202020204" pitchFamily="34" charset="0"/>
                <a:cs typeface="Arial" panose="020B0604020202020204" pitchFamily="34" charset="0"/>
              </a:rPr>
              <a:t>Violence au sein de la famille</a:t>
            </a:r>
          </a:p>
          <a:p>
            <a:r>
              <a:rPr lang="fr-CH" sz="2400" dirty="0">
                <a:latin typeface="Arial" panose="020B0604020202020204" pitchFamily="34" charset="0"/>
                <a:cs typeface="Arial" panose="020B0604020202020204" pitchFamily="34" charset="0"/>
              </a:rPr>
              <a:t>Abandon ou départ d’un des deux parents </a:t>
            </a:r>
          </a:p>
          <a:p>
            <a:r>
              <a:rPr lang="fr-CH" sz="2400" dirty="0">
                <a:latin typeface="Arial" panose="020B0604020202020204" pitchFamily="34" charset="0"/>
                <a:cs typeface="Arial" panose="020B0604020202020204" pitchFamily="34" charset="0"/>
              </a:rPr>
              <a:t>Chômage des parents </a:t>
            </a:r>
          </a:p>
          <a:p>
            <a:r>
              <a:rPr lang="fr-CH" sz="2400" dirty="0">
                <a:latin typeface="Arial" panose="020B0604020202020204" pitchFamily="34" charset="0"/>
                <a:cs typeface="Arial" panose="020B0604020202020204" pitchFamily="34" charset="0"/>
              </a:rPr>
              <a:t>Divorce</a:t>
            </a:r>
          </a:p>
        </p:txBody>
      </p:sp>
    </p:spTree>
    <p:extLst>
      <p:ext uri="{BB962C8B-B14F-4D97-AF65-F5344CB8AC3E}">
        <p14:creationId xmlns:p14="http://schemas.microsoft.com/office/powerpoint/2010/main" val="33207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5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fade">
                                      <p:cBhvr>
                                        <p:cTn id="33" dur="500"/>
                                        <p:tgtEl>
                                          <p:spTgt spid="5">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500"/>
                                        <p:tgtEl>
                                          <p:spTgt spid="5">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Effect transition="in" filter="fade">
                                      <p:cBhvr>
                                        <p:cTn id="43" dur="500"/>
                                        <p:tgtEl>
                                          <p:spTgt spid="5">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
                                            <p:txEl>
                                              <p:pRg st="9" end="9"/>
                                            </p:txEl>
                                          </p:spTgt>
                                        </p:tgtEl>
                                        <p:attrNameLst>
                                          <p:attrName>style.visibility</p:attrName>
                                        </p:attrNameLst>
                                      </p:cBhvr>
                                      <p:to>
                                        <p:strVal val="visible"/>
                                      </p:to>
                                    </p:set>
                                    <p:animEffect transition="in" filter="fade">
                                      <p:cBhvr>
                                        <p:cTn id="48" dur="500"/>
                                        <p:tgtEl>
                                          <p:spTgt spid="5">
                                            <p:txEl>
                                              <p:pRg st="9" end="9"/>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5">
                                            <p:txEl>
                                              <p:pRg st="10" end="10"/>
                                            </p:txEl>
                                          </p:spTgt>
                                        </p:tgtEl>
                                        <p:attrNameLst>
                                          <p:attrName>style.visibility</p:attrName>
                                        </p:attrNameLst>
                                      </p:cBhvr>
                                      <p:to>
                                        <p:strVal val="visible"/>
                                      </p:to>
                                    </p:set>
                                    <p:animEffect transition="in" filter="fade">
                                      <p:cBhvr>
                                        <p:cTn id="53"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E2C0BBC3-7A4F-A400-5604-A9111B7355C8}"/>
              </a:ext>
            </a:extLst>
          </p:cNvPr>
          <p:cNvSpPr txBox="1"/>
          <p:nvPr/>
        </p:nvSpPr>
        <p:spPr>
          <a:xfrm>
            <a:off x="978698" y="1768176"/>
            <a:ext cx="7288449" cy="1323439"/>
          </a:xfrm>
          <a:prstGeom prst="rect">
            <a:avLst/>
          </a:prstGeom>
          <a:gradFill>
            <a:gsLst>
              <a:gs pos="55000">
                <a:srgbClr val="DCB26C">
                  <a:alpha val="70000"/>
                </a:srgbClr>
              </a:gs>
              <a:gs pos="100000">
                <a:schemeClr val="bg1"/>
              </a:gs>
              <a:gs pos="0">
                <a:schemeClr val="bg1"/>
              </a:gs>
              <a:gs pos="0">
                <a:srgbClr val="DCB26C"/>
              </a:gs>
            </a:gsLst>
            <a:lin ang="5400000" scaled="1"/>
          </a:gradFill>
        </p:spPr>
        <p:txBody>
          <a:bodyPr wrap="square" rtlCol="0">
            <a:spAutoFit/>
          </a:bodyPr>
          <a:lstStyle/>
          <a:p>
            <a:pPr algn="ctr"/>
            <a:r>
              <a:rPr lang="de-CH" sz="2000" b="1" dirty="0" err="1">
                <a:latin typeface="Arial" panose="020B0604020202020204" pitchFamily="34" charset="0"/>
                <a:cs typeface="Arial" panose="020B0604020202020204" pitchFamily="34" charset="0"/>
              </a:rPr>
              <a:t>Pratique</a:t>
            </a:r>
            <a:r>
              <a:rPr lang="de-CH" sz="2000" b="1" dirty="0">
                <a:latin typeface="Arial" panose="020B0604020202020204" pitchFamily="34" charset="0"/>
                <a:cs typeface="Arial" panose="020B0604020202020204" pitchFamily="34" charset="0"/>
              </a:rPr>
              <a:t> </a:t>
            </a:r>
            <a:r>
              <a:rPr lang="de-CH" sz="2000" b="1" dirty="0" err="1">
                <a:latin typeface="Arial" panose="020B0604020202020204" pitchFamily="34" charset="0"/>
                <a:cs typeface="Arial" panose="020B0604020202020204" pitchFamily="34" charset="0"/>
              </a:rPr>
              <a:t>d’assistance</a:t>
            </a:r>
            <a:r>
              <a:rPr lang="de-CH" sz="2000" b="1" dirty="0">
                <a:latin typeface="Arial" panose="020B0604020202020204" pitchFamily="34" charset="0"/>
                <a:cs typeface="Arial" panose="020B0604020202020204" pitchFamily="34" charset="0"/>
              </a:rPr>
              <a:t>: </a:t>
            </a:r>
          </a:p>
          <a:p>
            <a:pPr algn="ctr"/>
            <a:r>
              <a:rPr lang="de-CH" sz="2000" dirty="0" err="1">
                <a:latin typeface="Arial" panose="020B0604020202020204" pitchFamily="34" charset="0"/>
                <a:cs typeface="Arial" panose="020B0604020202020204" pitchFamily="34" charset="0"/>
              </a:rPr>
              <a:t>Une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notion</a:t>
            </a:r>
            <a:r>
              <a:rPr lang="de-CH" sz="2000" dirty="0">
                <a:latin typeface="Arial" panose="020B0604020202020204" pitchFamily="34" charset="0"/>
                <a:cs typeface="Arial" panose="020B0604020202020204" pitchFamily="34" charset="0"/>
              </a:rPr>
              <a:t> positive</a:t>
            </a:r>
          </a:p>
          <a:p>
            <a:pPr algn="ctr"/>
            <a:r>
              <a:rPr lang="de-CH" sz="2000" dirty="0" err="1">
                <a:latin typeface="Arial" panose="020B0604020202020204" pitchFamily="34" charset="0"/>
                <a:cs typeface="Arial" panose="020B0604020202020204" pitchFamily="34" charset="0"/>
              </a:rPr>
              <a:t>Les</a:t>
            </a:r>
            <a:r>
              <a:rPr lang="de-CH" sz="2000" dirty="0">
                <a:latin typeface="Arial" panose="020B0604020202020204" pitchFamily="34" charset="0"/>
                <a:cs typeface="Arial" panose="020B0604020202020204" pitchFamily="34" charset="0"/>
              </a:rPr>
              <a:t> mesures de contrainte et le placement hors du foyer familial </a:t>
            </a:r>
            <a:r>
              <a:rPr lang="de-CH" sz="2000" dirty="0" err="1">
                <a:latin typeface="Arial" panose="020B0604020202020204" pitchFamily="34" charset="0"/>
                <a:cs typeface="Arial" panose="020B0604020202020204" pitchFamily="34" charset="0"/>
              </a:rPr>
              <a:t>sont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nécessaires</a:t>
            </a:r>
            <a:r>
              <a:rPr lang="de-CH" sz="2000" dirty="0">
                <a:latin typeface="Arial" panose="020B0604020202020204" pitchFamily="34" charset="0"/>
                <a:cs typeface="Arial" panose="020B0604020202020204" pitchFamily="34" charset="0"/>
              </a:rPr>
              <a:t> dans certaines circonstances ...</a:t>
            </a:r>
          </a:p>
        </p:txBody>
      </p:sp>
      <p:sp>
        <p:nvSpPr>
          <p:cNvPr id="9" name="Textfeld 8">
            <a:extLst>
              <a:ext uri="{FF2B5EF4-FFF2-40B4-BE49-F238E27FC236}">
                <a16:creationId xmlns:a16="http://schemas.microsoft.com/office/drawing/2014/main" id="{EEAD1353-E9C9-391A-1461-895ACE9DBD03}"/>
              </a:ext>
            </a:extLst>
          </p:cNvPr>
          <p:cNvSpPr txBox="1"/>
          <p:nvPr/>
        </p:nvSpPr>
        <p:spPr>
          <a:xfrm>
            <a:off x="978698" y="3604390"/>
            <a:ext cx="7288448" cy="2246769"/>
          </a:xfrm>
          <a:prstGeom prst="rect">
            <a:avLst/>
          </a:prstGeom>
          <a:gradFill>
            <a:gsLst>
              <a:gs pos="36000">
                <a:srgbClr val="DCB26C">
                  <a:alpha val="54000"/>
                </a:srgbClr>
              </a:gs>
              <a:gs pos="0">
                <a:schemeClr val="bg1"/>
              </a:gs>
              <a:gs pos="100000">
                <a:srgbClr val="DCB26C"/>
              </a:gs>
            </a:gsLst>
            <a:lin ang="5400000" scaled="1"/>
          </a:gradFill>
        </p:spPr>
        <p:txBody>
          <a:bodyPr wrap="square" rtlCol="0">
            <a:spAutoFit/>
          </a:bodyPr>
          <a:lstStyle/>
          <a:p>
            <a:pPr algn="ctr"/>
            <a:r>
              <a:rPr lang="de-CH" sz="2000" b="1" dirty="0" err="1">
                <a:latin typeface="Arial" panose="020B0604020202020204" pitchFamily="34" charset="0"/>
                <a:cs typeface="Arial" panose="020B0604020202020204" pitchFamily="34" charset="0"/>
              </a:rPr>
              <a:t>Pratique</a:t>
            </a:r>
            <a:r>
              <a:rPr lang="de-CH" sz="2000" b="1" dirty="0">
                <a:latin typeface="Arial" panose="020B0604020202020204" pitchFamily="34" charset="0"/>
                <a:cs typeface="Arial" panose="020B0604020202020204" pitchFamily="34" charset="0"/>
              </a:rPr>
              <a:t> de </a:t>
            </a:r>
            <a:r>
              <a:rPr lang="de-CH" sz="2000" b="1" dirty="0" err="1">
                <a:latin typeface="Arial" panose="020B0604020202020204" pitchFamily="34" charset="0"/>
                <a:cs typeface="Arial" panose="020B0604020202020204" pitchFamily="34" charset="0"/>
              </a:rPr>
              <a:t>coercition</a:t>
            </a:r>
            <a:r>
              <a:rPr lang="de-CH" sz="2000" b="1" dirty="0">
                <a:latin typeface="Arial" panose="020B0604020202020204" pitchFamily="34" charset="0"/>
                <a:cs typeface="Arial" panose="020B0604020202020204" pitchFamily="34" charset="0"/>
              </a:rPr>
              <a:t> : </a:t>
            </a:r>
          </a:p>
          <a:p>
            <a:pPr algn="ctr"/>
            <a:r>
              <a:rPr lang="de-CH" sz="2000" dirty="0" err="1">
                <a:latin typeface="Arial" panose="020B0604020202020204" pitchFamily="34" charset="0"/>
                <a:cs typeface="Arial" panose="020B0604020202020204" pitchFamily="34" charset="0"/>
              </a:rPr>
              <a:t>Une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notion</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problématique</a:t>
            </a:r>
            <a:endParaRPr lang="de-CH" sz="2000" dirty="0">
              <a:latin typeface="Arial" panose="020B0604020202020204" pitchFamily="34" charset="0"/>
              <a:cs typeface="Arial" panose="020B0604020202020204" pitchFamily="34" charset="0"/>
            </a:endParaRPr>
          </a:p>
          <a:p>
            <a:pPr algn="ctr"/>
            <a:r>
              <a:rPr lang="de-CH" sz="2000" dirty="0">
                <a:latin typeface="Arial" panose="020B0604020202020204" pitchFamily="34" charset="0"/>
                <a:cs typeface="Arial" panose="020B0604020202020204" pitchFamily="34" charset="0"/>
              </a:rPr>
              <a:t>si la </a:t>
            </a:r>
            <a:r>
              <a:rPr lang="de-CH" sz="2000" dirty="0" err="1">
                <a:latin typeface="Arial" panose="020B0604020202020204" pitchFamily="34" charset="0"/>
                <a:cs typeface="Arial" panose="020B0604020202020204" pitchFamily="34" charset="0"/>
              </a:rPr>
              <a:t>décision</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prise</a:t>
            </a:r>
            <a:r>
              <a:rPr lang="de-CH" sz="2000" dirty="0">
                <a:latin typeface="Arial" panose="020B0604020202020204" pitchFamily="34" charset="0"/>
                <a:cs typeface="Arial" panose="020B0604020202020204" pitchFamily="34" charset="0"/>
              </a:rPr>
              <a:t> à </a:t>
            </a:r>
            <a:r>
              <a:rPr lang="de-CH" sz="2000" dirty="0" err="1">
                <a:latin typeface="Arial" panose="020B0604020202020204" pitchFamily="34" charset="0"/>
                <a:cs typeface="Arial" panose="020B0604020202020204" pitchFamily="34" charset="0"/>
              </a:rPr>
              <a:t>cet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égard</a:t>
            </a:r>
            <a:r>
              <a:rPr lang="de-CH" sz="2000" dirty="0">
                <a:latin typeface="Arial" panose="020B0604020202020204" pitchFamily="34" charset="0"/>
                <a:cs typeface="Arial" panose="020B0604020202020204" pitchFamily="34" charset="0"/>
              </a:rPr>
              <a:t> ne </a:t>
            </a:r>
            <a:r>
              <a:rPr lang="de-CH" sz="2000" dirty="0" err="1">
                <a:latin typeface="Arial" panose="020B0604020202020204" pitchFamily="34" charset="0"/>
                <a:cs typeface="Arial" panose="020B0604020202020204" pitchFamily="34" charset="0"/>
              </a:rPr>
              <a:t>peut</a:t>
            </a:r>
            <a:r>
              <a:rPr lang="de-CH" sz="2000" dirty="0">
                <a:latin typeface="Arial" panose="020B0604020202020204" pitchFamily="34" charset="0"/>
                <a:cs typeface="Arial" panose="020B0604020202020204" pitchFamily="34" charset="0"/>
              </a:rPr>
              <a:t> faire </a:t>
            </a:r>
            <a:r>
              <a:rPr lang="de-CH" sz="2000" dirty="0" err="1">
                <a:latin typeface="Arial" panose="020B0604020202020204" pitchFamily="34" charset="0"/>
                <a:cs typeface="Arial" panose="020B0604020202020204" pitchFamily="34" charset="0"/>
              </a:rPr>
              <a:t>l'objet</a:t>
            </a:r>
            <a:r>
              <a:rPr lang="de-CH" sz="2000" dirty="0">
                <a:latin typeface="Arial" panose="020B0604020202020204" pitchFamily="34" charset="0"/>
                <a:cs typeface="Arial" panose="020B0604020202020204" pitchFamily="34" charset="0"/>
              </a:rPr>
              <a:t> </a:t>
            </a:r>
          </a:p>
          <a:p>
            <a:pPr algn="ctr"/>
            <a:r>
              <a:rPr lang="de-CH" sz="2000" dirty="0" err="1">
                <a:latin typeface="Arial" panose="020B0604020202020204" pitchFamily="34" charset="0"/>
                <a:cs typeface="Arial" panose="020B0604020202020204" pitchFamily="34" charset="0"/>
              </a:rPr>
              <a:t>d'un</a:t>
            </a:r>
            <a:r>
              <a:rPr lang="de-CH" sz="2000" dirty="0">
                <a:latin typeface="Arial" panose="020B0604020202020204" pitchFamily="34" charset="0"/>
                <a:cs typeface="Arial" panose="020B0604020202020204" pitchFamily="34" charset="0"/>
              </a:rPr>
              <a:t> recours</a:t>
            </a:r>
          </a:p>
          <a:p>
            <a:pPr algn="ctr"/>
            <a:r>
              <a:rPr lang="de-CH" sz="2000" dirty="0">
                <a:latin typeface="Arial" panose="020B0604020202020204" pitchFamily="34" charset="0"/>
                <a:cs typeface="Arial" panose="020B0604020202020204" pitchFamily="34" charset="0"/>
              </a:rPr>
              <a:t>+</a:t>
            </a:r>
          </a:p>
          <a:p>
            <a:pPr algn="ctr"/>
            <a:r>
              <a:rPr lang="de-CH" sz="2000" dirty="0">
                <a:latin typeface="Arial" panose="020B0604020202020204" pitchFamily="34" charset="0"/>
                <a:cs typeface="Arial" panose="020B0604020202020204" pitchFamily="34" charset="0"/>
              </a:rPr>
              <a:t>si la mise en œuvre d'une mesure de contrainte </a:t>
            </a:r>
          </a:p>
          <a:p>
            <a:pPr algn="ctr"/>
            <a:r>
              <a:rPr lang="de-CH" sz="2000" dirty="0">
                <a:latin typeface="Arial" panose="020B0604020202020204" pitchFamily="34" charset="0"/>
                <a:cs typeface="Arial" panose="020B0604020202020204" pitchFamily="34" charset="0"/>
              </a:rPr>
              <a:t>ou de placement n'est pas contrôlée. </a:t>
            </a:r>
          </a:p>
        </p:txBody>
      </p:sp>
      <p:sp>
        <p:nvSpPr>
          <p:cNvPr id="3" name="Foliennummernplatzhalter 2">
            <a:extLst>
              <a:ext uri="{FF2B5EF4-FFF2-40B4-BE49-F238E27FC236}">
                <a16:creationId xmlns:a16="http://schemas.microsoft.com/office/drawing/2014/main" id="{1F197612-6302-1B7C-DCC5-5F6064363EDB}"/>
              </a:ext>
            </a:extLst>
          </p:cNvPr>
          <p:cNvSpPr>
            <a:spLocks noGrp="1"/>
          </p:cNvSpPr>
          <p:nvPr>
            <p:ph type="sldNum" sz="quarter" idx="12"/>
          </p:nvPr>
        </p:nvSpPr>
        <p:spPr/>
        <p:txBody>
          <a:bodyPr/>
          <a:lstStyle/>
          <a:p>
            <a:fld id="{96B04690-5415-440D-982E-F82DC19B1CE7}" type="slidenum">
              <a:rPr lang="de-CH" smtClean="0"/>
              <a:t>4</a:t>
            </a:fld>
            <a:endParaRPr lang="de-CH"/>
          </a:p>
        </p:txBody>
      </p:sp>
      <p:sp>
        <p:nvSpPr>
          <p:cNvPr id="7" name="Titel 1">
            <a:extLst>
              <a:ext uri="{FF2B5EF4-FFF2-40B4-BE49-F238E27FC236}">
                <a16:creationId xmlns:a16="http://schemas.microsoft.com/office/drawing/2014/main" id="{CD747C5E-CA10-03A4-9609-3DBEFD7A2C3C}"/>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0072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a:extLst>
              <a:ext uri="{FF2B5EF4-FFF2-40B4-BE49-F238E27FC236}">
                <a16:creationId xmlns:a16="http://schemas.microsoft.com/office/drawing/2014/main" id="{5C3009C9-6CC7-5BAB-8D1F-43F73A933883}"/>
              </a:ext>
            </a:extLst>
          </p:cNvPr>
          <p:cNvSpPr txBox="1"/>
          <p:nvPr/>
        </p:nvSpPr>
        <p:spPr>
          <a:xfrm>
            <a:off x="1402685" y="2701713"/>
            <a:ext cx="6505884" cy="707886"/>
          </a:xfrm>
          <a:prstGeom prst="rect">
            <a:avLst/>
          </a:prstGeom>
          <a:solidFill>
            <a:srgbClr val="DCB26C"/>
          </a:solidFill>
        </p:spPr>
        <p:txBody>
          <a:bodyPr wrap="square" rtlCol="0">
            <a:spAutoFit/>
          </a:bodyPr>
          <a:lstStyle/>
          <a:p>
            <a:pPr algn="ctr"/>
            <a:r>
              <a:rPr lang="de-CH" sz="2000" dirty="0">
                <a:latin typeface="Arial" panose="020B0604020202020204" pitchFamily="34" charset="0"/>
                <a:cs typeface="Arial" panose="020B0604020202020204" pitchFamily="34" charset="0"/>
              </a:rPr>
              <a:t>Plus de 10 000 personnes qui ont </a:t>
            </a:r>
            <a:r>
              <a:rPr lang="de-CH" sz="2000" dirty="0" err="1">
                <a:latin typeface="Arial" panose="020B0604020202020204" pitchFamily="34" charset="0"/>
                <a:cs typeface="Arial" panose="020B0604020202020204" pitchFamily="34" charset="0"/>
              </a:rPr>
              <a:t>subi</a:t>
            </a:r>
            <a:r>
              <a:rPr lang="de-CH" sz="2000" dirty="0">
                <a:latin typeface="Arial" panose="020B0604020202020204" pitchFamily="34" charset="0"/>
                <a:cs typeface="Arial" panose="020B0604020202020204" pitchFamily="34" charset="0"/>
              </a:rPr>
              <a:t> </a:t>
            </a:r>
          </a:p>
          <a:p>
            <a:pPr algn="ctr"/>
            <a:r>
              <a:rPr lang="de-CH" sz="2000" dirty="0" err="1">
                <a:latin typeface="Arial" panose="020B0604020202020204" pitchFamily="34" charset="0"/>
                <a:cs typeface="Arial" panose="020B0604020202020204" pitchFamily="34" charset="0"/>
              </a:rPr>
              <a:t>cela</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vivent</a:t>
            </a:r>
            <a:r>
              <a:rPr lang="de-CH" sz="2000" dirty="0">
                <a:latin typeface="Arial" panose="020B0604020202020204" pitchFamily="34" charset="0"/>
                <a:cs typeface="Arial" panose="020B0604020202020204" pitchFamily="34" charset="0"/>
              </a:rPr>
              <a:t> parmi nous. </a:t>
            </a:r>
          </a:p>
        </p:txBody>
      </p:sp>
      <p:sp>
        <p:nvSpPr>
          <p:cNvPr id="7" name="Textfeld 6">
            <a:extLst>
              <a:ext uri="{FF2B5EF4-FFF2-40B4-BE49-F238E27FC236}">
                <a16:creationId xmlns:a16="http://schemas.microsoft.com/office/drawing/2014/main" id="{5BBC9F37-B9F2-39A3-F9F7-0BCAADA24C6C}"/>
              </a:ext>
            </a:extLst>
          </p:cNvPr>
          <p:cNvSpPr txBox="1"/>
          <p:nvPr/>
        </p:nvSpPr>
        <p:spPr>
          <a:xfrm>
            <a:off x="1402685" y="3483275"/>
            <a:ext cx="6505884" cy="1631216"/>
          </a:xfrm>
          <a:prstGeom prst="rect">
            <a:avLst/>
          </a:prstGeom>
          <a:solidFill>
            <a:srgbClr val="DCB26C"/>
          </a:solidFill>
        </p:spPr>
        <p:txBody>
          <a:bodyPr wrap="square" rtlCol="0">
            <a:spAutoFit/>
          </a:bodyPr>
          <a:lstStyle/>
          <a:p>
            <a:pPr algn="ctr"/>
            <a:r>
              <a:rPr lang="de-CH" sz="2000" dirty="0">
                <a:latin typeface="Arial" panose="020B0604020202020204" pitchFamily="34" charset="0"/>
                <a:cs typeface="Arial" panose="020B0604020202020204" pitchFamily="34" charset="0"/>
              </a:rPr>
              <a:t>En 2016, le </a:t>
            </a:r>
            <a:r>
              <a:rPr lang="de-CH" sz="2000" dirty="0" err="1">
                <a:latin typeface="Arial" panose="020B0604020202020204" pitchFamily="34" charset="0"/>
                <a:cs typeface="Arial" panose="020B0604020202020204" pitchFamily="34" charset="0"/>
              </a:rPr>
              <a:t>Parlement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suisse</a:t>
            </a:r>
            <a:r>
              <a:rPr lang="de-CH" sz="2000" dirty="0">
                <a:latin typeface="Arial" panose="020B0604020202020204" pitchFamily="34" charset="0"/>
                <a:cs typeface="Arial" panose="020B0604020202020204" pitchFamily="34" charset="0"/>
              </a:rPr>
              <a:t> a adopté </a:t>
            </a:r>
            <a:r>
              <a:rPr lang="de-CH" sz="2000" dirty="0" err="1">
                <a:latin typeface="Arial" panose="020B0604020202020204" pitchFamily="34" charset="0"/>
                <a:cs typeface="Arial" panose="020B0604020202020204" pitchFamily="34" charset="0"/>
              </a:rPr>
              <a:t>une</a:t>
            </a:r>
            <a:r>
              <a:rPr lang="de-CH" sz="2000" dirty="0">
                <a:latin typeface="Arial" panose="020B0604020202020204" pitchFamily="34" charset="0"/>
                <a:cs typeface="Arial" panose="020B0604020202020204" pitchFamily="34" charset="0"/>
              </a:rPr>
              <a:t> </a:t>
            </a:r>
          </a:p>
          <a:p>
            <a:pPr algn="ctr"/>
            <a:r>
              <a:rPr lang="de-CH" sz="2000" b="1" dirty="0">
                <a:latin typeface="Arial" panose="020B0604020202020204" pitchFamily="34" charset="0"/>
                <a:cs typeface="Arial" panose="020B0604020202020204" pitchFamily="34" charset="0"/>
              </a:rPr>
              <a:t>«Loi</a:t>
            </a:r>
            <a:r>
              <a:rPr lang="fr-CH" sz="2000" b="1" dirty="0">
                <a:latin typeface="Arial" panose="020B0604020202020204" pitchFamily="34" charset="0"/>
                <a:cs typeface="Arial" panose="020B0604020202020204" pitchFamily="34" charset="0"/>
              </a:rPr>
              <a:t> fédérale sur les mesures de coercition </a:t>
            </a:r>
          </a:p>
          <a:p>
            <a:pPr algn="ctr"/>
            <a:r>
              <a:rPr lang="fr-CH" sz="2000" b="1" dirty="0">
                <a:latin typeface="Arial" panose="020B0604020202020204" pitchFamily="34" charset="0"/>
                <a:cs typeface="Arial" panose="020B0604020202020204" pitchFamily="34" charset="0"/>
              </a:rPr>
              <a:t>à des fins d’assistance et les placements </a:t>
            </a:r>
          </a:p>
          <a:p>
            <a:pPr algn="ctr"/>
            <a:r>
              <a:rPr lang="fr-CH" sz="2000" b="1" dirty="0">
                <a:latin typeface="Arial" panose="020B0604020202020204" pitchFamily="34" charset="0"/>
                <a:cs typeface="Arial" panose="020B0604020202020204" pitchFamily="34" charset="0"/>
              </a:rPr>
              <a:t>extrafamiliaux antérieurs à 1981»</a:t>
            </a:r>
            <a:r>
              <a:rPr lang="fr-CH" sz="2000" dirty="0">
                <a:latin typeface="Arial" panose="020B0604020202020204" pitchFamily="34" charset="0"/>
                <a:cs typeface="Arial" panose="020B0604020202020204" pitchFamily="34" charset="0"/>
              </a:rPr>
              <a:t> </a:t>
            </a:r>
          </a:p>
          <a:p>
            <a:pPr algn="ctr"/>
            <a:r>
              <a:rPr lang="fr-CH" sz="2000" dirty="0">
                <a:latin typeface="Arial" panose="020B0604020202020204" pitchFamily="34" charset="0"/>
                <a:cs typeface="Arial" panose="020B0604020202020204" pitchFamily="34" charset="0"/>
              </a:rPr>
              <a:t>(LMCFA). </a:t>
            </a:r>
            <a:r>
              <a:rPr lang="de-CH" sz="2000" dirty="0">
                <a:latin typeface="Arial" panose="020B0604020202020204" pitchFamily="34" charset="0"/>
                <a:cs typeface="Arial" panose="020B0604020202020204" pitchFamily="34" charset="0"/>
              </a:rPr>
              <a:t> </a:t>
            </a:r>
          </a:p>
        </p:txBody>
      </p:sp>
      <p:sp>
        <p:nvSpPr>
          <p:cNvPr id="3" name="Foliennummernplatzhalter 2">
            <a:extLst>
              <a:ext uri="{FF2B5EF4-FFF2-40B4-BE49-F238E27FC236}">
                <a16:creationId xmlns:a16="http://schemas.microsoft.com/office/drawing/2014/main" id="{A7E4BD65-01BC-B413-0E99-0B7298166454}"/>
              </a:ext>
            </a:extLst>
          </p:cNvPr>
          <p:cNvSpPr>
            <a:spLocks noGrp="1"/>
          </p:cNvSpPr>
          <p:nvPr>
            <p:ph type="sldNum" sz="quarter" idx="12"/>
          </p:nvPr>
        </p:nvSpPr>
        <p:spPr/>
        <p:txBody>
          <a:bodyPr/>
          <a:lstStyle/>
          <a:p>
            <a:fld id="{96B04690-5415-440D-982E-F82DC19B1CE7}" type="slidenum">
              <a:rPr lang="de-CH" smtClean="0"/>
              <a:t>5</a:t>
            </a:fld>
            <a:endParaRPr lang="de-CH"/>
          </a:p>
        </p:txBody>
      </p:sp>
      <p:sp>
        <p:nvSpPr>
          <p:cNvPr id="4" name="Textfeld 3">
            <a:extLst>
              <a:ext uri="{FF2B5EF4-FFF2-40B4-BE49-F238E27FC236}">
                <a16:creationId xmlns:a16="http://schemas.microsoft.com/office/drawing/2014/main" id="{371424D4-5BE5-D2B0-FC94-1F3519228F8B}"/>
              </a:ext>
            </a:extLst>
          </p:cNvPr>
          <p:cNvSpPr txBox="1"/>
          <p:nvPr/>
        </p:nvSpPr>
        <p:spPr>
          <a:xfrm>
            <a:off x="1402685" y="1915541"/>
            <a:ext cx="6505884" cy="707886"/>
          </a:xfrm>
          <a:prstGeom prst="rect">
            <a:avLst/>
          </a:prstGeom>
          <a:gradFill>
            <a:gsLst>
              <a:gs pos="52000">
                <a:srgbClr val="DCB26C">
                  <a:alpha val="66000"/>
                </a:srgbClr>
              </a:gs>
              <a:gs pos="0">
                <a:schemeClr val="bg1"/>
              </a:gs>
              <a:gs pos="100000">
                <a:srgbClr val="DCB26C"/>
              </a:gs>
            </a:gsLst>
            <a:lin ang="5400000" scaled="1"/>
          </a:gradFill>
        </p:spPr>
        <p:txBody>
          <a:bodyPr wrap="square" rtlCol="0">
            <a:spAutoFit/>
          </a:bodyPr>
          <a:lstStyle/>
          <a:p>
            <a:pPr algn="ctr"/>
            <a:r>
              <a:rPr lang="de-CH" sz="2000" b="1" dirty="0" err="1">
                <a:latin typeface="Arial" panose="020B0604020202020204" pitchFamily="34" charset="0"/>
                <a:cs typeface="Arial" panose="020B0604020202020204" pitchFamily="34" charset="0"/>
                <a:sym typeface="Wingdings" panose="05000000000000000000" pitchFamily="2" charset="2"/>
              </a:rPr>
              <a:t>Or</a:t>
            </a:r>
            <a:r>
              <a:rPr lang="de-CH" sz="2000" b="1" dirty="0">
                <a:latin typeface="Arial" panose="020B0604020202020204" pitchFamily="34" charset="0"/>
                <a:cs typeface="Arial" panose="020B0604020202020204" pitchFamily="34" charset="0"/>
                <a:sym typeface="Wingdings" panose="05000000000000000000" pitchFamily="2" charset="2"/>
              </a:rPr>
              <a:t>, c</a:t>
            </a:r>
            <a:r>
              <a:rPr lang="de-CH" sz="2000" b="1" dirty="0">
                <a:latin typeface="Arial" panose="020B0604020202020204" pitchFamily="34" charset="0"/>
                <a:cs typeface="Arial" panose="020B0604020202020204" pitchFamily="34" charset="0"/>
              </a:rPr>
              <a:t>’est </a:t>
            </a:r>
            <a:r>
              <a:rPr lang="de-CH" sz="2000" b="1" dirty="0" err="1">
                <a:latin typeface="Arial" panose="020B0604020202020204" pitchFamily="34" charset="0"/>
                <a:cs typeface="Arial" panose="020B0604020202020204" pitchFamily="34" charset="0"/>
              </a:rPr>
              <a:t>exactement</a:t>
            </a:r>
            <a:r>
              <a:rPr lang="de-CH" sz="2000" b="1" dirty="0">
                <a:latin typeface="Arial" panose="020B0604020202020204" pitchFamily="34" charset="0"/>
                <a:cs typeface="Arial" panose="020B0604020202020204" pitchFamily="34" charset="0"/>
              </a:rPr>
              <a:t> </a:t>
            </a:r>
            <a:r>
              <a:rPr lang="de-CH" sz="2000" b="1" dirty="0" err="1">
                <a:latin typeface="Arial" panose="020B0604020202020204" pitchFamily="34" charset="0"/>
                <a:cs typeface="Arial" panose="020B0604020202020204" pitchFamily="34" charset="0"/>
              </a:rPr>
              <a:t>ce</a:t>
            </a:r>
            <a:r>
              <a:rPr lang="de-CH" sz="2000" b="1" dirty="0">
                <a:latin typeface="Arial" panose="020B0604020202020204" pitchFamily="34" charset="0"/>
                <a:cs typeface="Arial" panose="020B0604020202020204" pitchFamily="34" charset="0"/>
              </a:rPr>
              <a:t> </a:t>
            </a:r>
            <a:r>
              <a:rPr lang="de-CH" sz="2000" b="1" dirty="0" err="1">
                <a:latin typeface="Arial" panose="020B0604020202020204" pitchFamily="34" charset="0"/>
                <a:cs typeface="Arial" panose="020B0604020202020204" pitchFamily="34" charset="0"/>
              </a:rPr>
              <a:t>qui</a:t>
            </a:r>
            <a:r>
              <a:rPr lang="de-CH" sz="2000" b="1" dirty="0">
                <a:latin typeface="Arial" panose="020B0604020202020204" pitchFamily="34" charset="0"/>
                <a:cs typeface="Arial" panose="020B0604020202020204" pitchFamily="34" charset="0"/>
              </a:rPr>
              <a:t> </a:t>
            </a:r>
            <a:r>
              <a:rPr lang="de-CH" sz="2000" b="1" dirty="0" err="1">
                <a:latin typeface="Arial" panose="020B0604020202020204" pitchFamily="34" charset="0"/>
                <a:cs typeface="Arial" panose="020B0604020202020204" pitchFamily="34" charset="0"/>
              </a:rPr>
              <a:t>s'est</a:t>
            </a:r>
            <a:r>
              <a:rPr lang="de-CH" sz="2000" b="1" dirty="0">
                <a:latin typeface="Arial" panose="020B0604020202020204" pitchFamily="34" charset="0"/>
                <a:cs typeface="Arial" panose="020B0604020202020204" pitchFamily="34" charset="0"/>
              </a:rPr>
              <a:t> passé </a:t>
            </a:r>
          </a:p>
          <a:p>
            <a:pPr algn="ctr"/>
            <a:r>
              <a:rPr lang="de-CH" sz="2000" b="1" dirty="0">
                <a:latin typeface="Arial" panose="020B0604020202020204" pitchFamily="34" charset="0"/>
                <a:cs typeface="Arial" panose="020B0604020202020204" pitchFamily="34" charset="0"/>
                <a:sym typeface="Wingdings" panose="05000000000000000000" pitchFamily="2" charset="2"/>
              </a:rPr>
              <a:t>en Suisse </a:t>
            </a:r>
            <a:r>
              <a:rPr lang="de-CH" sz="2000" b="1" dirty="0" err="1">
                <a:latin typeface="Arial" panose="020B0604020202020204" pitchFamily="34" charset="0"/>
                <a:cs typeface="Arial" panose="020B0604020202020204" pitchFamily="34" charset="0"/>
              </a:rPr>
              <a:t>jusqu'en</a:t>
            </a:r>
            <a:r>
              <a:rPr lang="de-CH" sz="2000" b="1" dirty="0">
                <a:latin typeface="Arial" panose="020B0604020202020204" pitchFamily="34" charset="0"/>
                <a:cs typeface="Arial" panose="020B0604020202020204" pitchFamily="34" charset="0"/>
              </a:rPr>
              <a:t> 1981. </a:t>
            </a:r>
          </a:p>
        </p:txBody>
      </p:sp>
      <p:sp>
        <p:nvSpPr>
          <p:cNvPr id="10" name="Titel 1">
            <a:extLst>
              <a:ext uri="{FF2B5EF4-FFF2-40B4-BE49-F238E27FC236}">
                <a16:creationId xmlns:a16="http://schemas.microsoft.com/office/drawing/2014/main" id="{26DF8015-FDF5-2752-4061-C30EB16D2068}"/>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
        <p:nvSpPr>
          <p:cNvPr id="2" name="Textfeld 5">
            <a:extLst>
              <a:ext uri="{FF2B5EF4-FFF2-40B4-BE49-F238E27FC236}">
                <a16:creationId xmlns:a16="http://schemas.microsoft.com/office/drawing/2014/main" id="{72DBDADE-1A9E-5B39-E11E-43880B0E2EB8}"/>
              </a:ext>
            </a:extLst>
          </p:cNvPr>
          <p:cNvSpPr txBox="1"/>
          <p:nvPr/>
        </p:nvSpPr>
        <p:spPr>
          <a:xfrm>
            <a:off x="1402685" y="5196615"/>
            <a:ext cx="6505884" cy="400110"/>
          </a:xfrm>
          <a:prstGeom prst="rect">
            <a:avLst/>
          </a:prstGeom>
          <a:solidFill>
            <a:srgbClr val="DCB26C"/>
          </a:solidFill>
        </p:spPr>
        <p:txBody>
          <a:bodyPr wrap="square" rtlCol="0">
            <a:spAutoFit/>
          </a:bodyPr>
          <a:lstStyle/>
          <a:p>
            <a:pPr algn="ctr"/>
            <a:r>
              <a:rPr lang="de-CH" sz="2000" dirty="0">
                <a:latin typeface="Arial" panose="020B0604020202020204" pitchFamily="34" charset="0"/>
                <a:cs typeface="Arial" panose="020B0604020202020204" pitchFamily="34" charset="0"/>
              </a:rPr>
              <a:t>Pour </a:t>
            </a:r>
            <a:r>
              <a:rPr lang="de-CH" sz="2000" dirty="0" err="1">
                <a:latin typeface="Arial" panose="020B0604020202020204" pitchFamily="34" charset="0"/>
                <a:cs typeface="Arial" panose="020B0604020202020204" pitchFamily="34" charset="0"/>
              </a:rPr>
              <a:t>que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cette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injustice</a:t>
            </a:r>
            <a:r>
              <a:rPr lang="de-CH" sz="2000" dirty="0">
                <a:latin typeface="Arial" panose="020B0604020202020204" pitchFamily="34" charset="0"/>
                <a:cs typeface="Arial" panose="020B0604020202020204" pitchFamily="34" charset="0"/>
              </a:rPr>
              <a:t> ne </a:t>
            </a:r>
            <a:r>
              <a:rPr lang="de-CH" sz="2000" dirty="0" err="1">
                <a:latin typeface="Arial" panose="020B0604020202020204" pitchFamily="34" charset="0"/>
                <a:cs typeface="Arial" panose="020B0604020202020204" pitchFamily="34" charset="0"/>
              </a:rPr>
              <a:t>tombe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pas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dans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l'oubli</a:t>
            </a:r>
            <a:r>
              <a:rPr lang="de-CH" sz="2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7919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D5EB92B-1C66-21B7-433C-CC73A1FC4403}"/>
              </a:ext>
            </a:extLst>
          </p:cNvPr>
          <p:cNvSpPr txBox="1"/>
          <p:nvPr/>
        </p:nvSpPr>
        <p:spPr>
          <a:xfrm>
            <a:off x="1485812" y="2022935"/>
            <a:ext cx="6505884" cy="1569660"/>
          </a:xfrm>
          <a:prstGeom prst="rect">
            <a:avLst/>
          </a:prstGeom>
          <a:solidFill>
            <a:srgbClr val="DCB26C"/>
          </a:solidFill>
        </p:spPr>
        <p:txBody>
          <a:bodyPr wrap="square" rtlCol="0">
            <a:spAutoFit/>
          </a:bodyPr>
          <a:lstStyle/>
          <a:p>
            <a:pPr algn="ctr"/>
            <a:r>
              <a:rPr lang="de-CH" sz="2400" dirty="0" err="1">
                <a:latin typeface="Arial" panose="020B0604020202020204" pitchFamily="34" charset="0"/>
                <a:cs typeface="Arial" panose="020B0604020202020204" pitchFamily="34" charset="0"/>
              </a:rPr>
              <a:t>D’après</a:t>
            </a:r>
            <a:r>
              <a:rPr lang="de-CH" sz="2400" dirty="0">
                <a:latin typeface="Arial" panose="020B0604020202020204" pitchFamily="34" charset="0"/>
                <a:cs typeface="Arial" panose="020B0604020202020204" pitchFamily="34" charset="0"/>
              </a:rPr>
              <a:t> </a:t>
            </a:r>
            <a:r>
              <a:rPr lang="de-CH" sz="2400" dirty="0" err="1">
                <a:latin typeface="Arial" panose="020B0604020202020204" pitchFamily="34" charset="0"/>
                <a:cs typeface="Arial" panose="020B0604020202020204" pitchFamily="34" charset="0"/>
              </a:rPr>
              <a:t>cette</a:t>
            </a:r>
            <a:r>
              <a:rPr lang="de-CH" sz="2400" dirty="0">
                <a:latin typeface="Arial" panose="020B0604020202020204" pitchFamily="34" charset="0"/>
                <a:cs typeface="Arial" panose="020B0604020202020204" pitchFamily="34" charset="0"/>
              </a:rPr>
              <a:t> </a:t>
            </a:r>
            <a:r>
              <a:rPr lang="de-CH" sz="2400" dirty="0" err="1">
                <a:latin typeface="Arial" panose="020B0604020202020204" pitchFamily="34" charset="0"/>
                <a:cs typeface="Arial" panose="020B0604020202020204" pitchFamily="34" charset="0"/>
              </a:rPr>
              <a:t>loi</a:t>
            </a:r>
            <a:r>
              <a:rPr lang="de-CH" sz="2400" dirty="0">
                <a:latin typeface="Arial" panose="020B0604020202020204" pitchFamily="34" charset="0"/>
                <a:cs typeface="Arial" panose="020B0604020202020204" pitchFamily="34" charset="0"/>
              </a:rPr>
              <a:t>, </a:t>
            </a:r>
          </a:p>
          <a:p>
            <a:pPr algn="ctr"/>
            <a:r>
              <a:rPr lang="de-CH" sz="2400" dirty="0">
                <a:latin typeface="Arial" panose="020B0604020202020204" pitchFamily="34" charset="0"/>
                <a:cs typeface="Arial" panose="020B0604020202020204" pitchFamily="34" charset="0"/>
              </a:rPr>
              <a:t>la définition des mesures de coercition à des fins d'assistance et des </a:t>
            </a:r>
            <a:r>
              <a:rPr lang="de-CH" sz="2400" dirty="0" err="1">
                <a:latin typeface="Arial" panose="020B0604020202020204" pitchFamily="34" charset="0"/>
                <a:cs typeface="Arial" panose="020B0604020202020204" pitchFamily="34" charset="0"/>
              </a:rPr>
              <a:t>placements</a:t>
            </a:r>
            <a:r>
              <a:rPr lang="de-CH" sz="2400" dirty="0">
                <a:latin typeface="Arial" panose="020B0604020202020204" pitchFamily="34" charset="0"/>
                <a:cs typeface="Arial" panose="020B0604020202020204" pitchFamily="34" charset="0"/>
              </a:rPr>
              <a:t> </a:t>
            </a:r>
            <a:r>
              <a:rPr lang="de-CH" sz="2400" dirty="0" err="1">
                <a:latin typeface="Arial" panose="020B0604020202020204" pitchFamily="34" charset="0"/>
                <a:cs typeface="Arial" panose="020B0604020202020204" pitchFamily="34" charset="0"/>
              </a:rPr>
              <a:t>extrafamiliaux</a:t>
            </a:r>
            <a:r>
              <a:rPr lang="de-CH" sz="2400" dirty="0">
                <a:latin typeface="Arial" panose="020B0604020202020204" pitchFamily="34" charset="0"/>
                <a:cs typeface="Arial" panose="020B0604020202020204" pitchFamily="34" charset="0"/>
              </a:rPr>
              <a:t> : </a:t>
            </a:r>
          </a:p>
        </p:txBody>
      </p:sp>
      <p:sp>
        <p:nvSpPr>
          <p:cNvPr id="4" name="Foliennummernplatzhalter 3">
            <a:extLst>
              <a:ext uri="{FF2B5EF4-FFF2-40B4-BE49-F238E27FC236}">
                <a16:creationId xmlns:a16="http://schemas.microsoft.com/office/drawing/2014/main" id="{464AA9B1-134A-E14B-5EDB-E9F1D60F3B70}"/>
              </a:ext>
            </a:extLst>
          </p:cNvPr>
          <p:cNvSpPr>
            <a:spLocks noGrp="1"/>
          </p:cNvSpPr>
          <p:nvPr>
            <p:ph type="sldNum" sz="quarter" idx="12"/>
          </p:nvPr>
        </p:nvSpPr>
        <p:spPr/>
        <p:txBody>
          <a:bodyPr/>
          <a:lstStyle/>
          <a:p>
            <a:fld id="{96B04690-5415-440D-982E-F82DC19B1CE7}" type="slidenum">
              <a:rPr lang="de-CH" smtClean="0"/>
              <a:t>6</a:t>
            </a:fld>
            <a:endParaRPr lang="de-CH"/>
          </a:p>
        </p:txBody>
      </p:sp>
      <p:sp>
        <p:nvSpPr>
          <p:cNvPr id="8" name="Titel 1">
            <a:extLst>
              <a:ext uri="{FF2B5EF4-FFF2-40B4-BE49-F238E27FC236}">
                <a16:creationId xmlns:a16="http://schemas.microsoft.com/office/drawing/2014/main" id="{EA607B09-0EB9-D6AC-2276-9DE62AFE7C4C}"/>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
        <p:nvSpPr>
          <p:cNvPr id="9" name="Textfeld 8">
            <a:extLst>
              <a:ext uri="{FF2B5EF4-FFF2-40B4-BE49-F238E27FC236}">
                <a16:creationId xmlns:a16="http://schemas.microsoft.com/office/drawing/2014/main" id="{3ADB13F7-6FD3-70B3-A03F-EBFF6E7213C3}"/>
              </a:ext>
            </a:extLst>
          </p:cNvPr>
          <p:cNvSpPr txBox="1"/>
          <p:nvPr/>
        </p:nvSpPr>
        <p:spPr>
          <a:xfrm>
            <a:off x="1485812" y="3774143"/>
            <a:ext cx="6505884" cy="1200329"/>
          </a:xfrm>
          <a:prstGeom prst="rect">
            <a:avLst/>
          </a:prstGeom>
          <a:solidFill>
            <a:srgbClr val="DCB26C"/>
          </a:solidFill>
        </p:spPr>
        <p:txBody>
          <a:bodyPr wrap="square" lIns="91440" tIns="45720" rIns="91440" bIns="45720" rtlCol="0" anchor="t">
            <a:spAutoFit/>
          </a:bodyPr>
          <a:lstStyle/>
          <a:p>
            <a:pPr algn="ctr"/>
            <a:r>
              <a:rPr lang="de-CH" sz="2400" b="1" dirty="0">
                <a:latin typeface="Arial"/>
                <a:cs typeface="Arial"/>
              </a:rPr>
              <a:t>Des </a:t>
            </a:r>
            <a:r>
              <a:rPr lang="de-CH" sz="2400" b="1" dirty="0" err="1">
                <a:latin typeface="Arial"/>
                <a:cs typeface="Arial"/>
              </a:rPr>
              <a:t>mesures</a:t>
            </a:r>
            <a:r>
              <a:rPr lang="de-CH" sz="2400" b="1" dirty="0">
                <a:latin typeface="Arial"/>
                <a:cs typeface="Arial"/>
              </a:rPr>
              <a:t> </a:t>
            </a:r>
            <a:r>
              <a:rPr lang="de-CH" sz="2400" b="1" dirty="0" err="1">
                <a:latin typeface="Arial"/>
                <a:cs typeface="Arial"/>
              </a:rPr>
              <a:t>prises</a:t>
            </a:r>
            <a:r>
              <a:rPr lang="de-CH" sz="2400" b="1" dirty="0">
                <a:latin typeface="Arial"/>
                <a:cs typeface="Arial"/>
              </a:rPr>
              <a:t> au </a:t>
            </a:r>
            <a:r>
              <a:rPr lang="de-CH" sz="2400" b="1" dirty="0" err="1">
                <a:latin typeface="Arial"/>
                <a:cs typeface="Arial"/>
              </a:rPr>
              <a:t>nom</a:t>
            </a:r>
            <a:r>
              <a:rPr lang="de-CH" sz="2400" b="1" dirty="0">
                <a:latin typeface="Arial"/>
                <a:cs typeface="Arial"/>
              </a:rPr>
              <a:t> de </a:t>
            </a:r>
            <a:r>
              <a:rPr lang="de-CH" sz="2400" b="1" dirty="0" err="1">
                <a:latin typeface="Arial"/>
                <a:cs typeface="Arial"/>
              </a:rPr>
              <a:t>l'assistance</a:t>
            </a:r>
            <a:endParaRPr lang="de-CH" sz="2400" b="1" dirty="0">
              <a:latin typeface="Arial"/>
              <a:cs typeface="Arial"/>
            </a:endParaRPr>
          </a:p>
          <a:p>
            <a:pPr algn="ctr"/>
            <a:r>
              <a:rPr lang="de-CH" sz="2400" b="1" dirty="0" err="1">
                <a:latin typeface="Arial" panose="020B0604020202020204" pitchFamily="34" charset="0"/>
                <a:cs typeface="Arial" panose="020B0604020202020204" pitchFamily="34" charset="0"/>
              </a:rPr>
              <a:t>associées</a:t>
            </a:r>
            <a:r>
              <a:rPr lang="de-CH" sz="2400" b="1" dirty="0">
                <a:latin typeface="Arial" panose="020B0604020202020204" pitchFamily="34" charset="0"/>
                <a:cs typeface="Arial" panose="020B0604020202020204" pitchFamily="34" charset="0"/>
              </a:rPr>
              <a:t> à la </a:t>
            </a:r>
            <a:r>
              <a:rPr lang="de-CH" sz="2400" b="1" dirty="0" err="1">
                <a:latin typeface="Arial" panose="020B0604020202020204" pitchFamily="34" charset="0"/>
                <a:cs typeface="Arial" panose="020B0604020202020204" pitchFamily="34" charset="0"/>
              </a:rPr>
              <a:t>contrainte</a:t>
            </a:r>
            <a:endParaRPr lang="de-CH" sz="2400" b="1" dirty="0">
              <a:latin typeface="Arial" panose="020B0604020202020204" pitchFamily="34" charset="0"/>
              <a:cs typeface="Arial" panose="020B0604020202020204" pitchFamily="34" charset="0"/>
            </a:endParaRPr>
          </a:p>
          <a:p>
            <a:pPr algn="ctr"/>
            <a:r>
              <a:rPr lang="de-CH" sz="2400" b="1" dirty="0">
                <a:latin typeface="Arial"/>
                <a:cs typeface="Arial"/>
              </a:rPr>
              <a:t> </a:t>
            </a:r>
            <a:r>
              <a:rPr lang="de-CH" sz="2400" b="1" dirty="0" err="1">
                <a:latin typeface="Arial" panose="020B0604020202020204" pitchFamily="34" charset="0"/>
                <a:cs typeface="Arial" panose="020B0604020202020204" pitchFamily="34" charset="0"/>
              </a:rPr>
              <a:t>sans</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possibilité</a:t>
            </a:r>
            <a:r>
              <a:rPr lang="de-CH" sz="2400" b="1" dirty="0">
                <a:latin typeface="Arial" panose="020B0604020202020204" pitchFamily="34" charset="0"/>
                <a:cs typeface="Arial" panose="020B0604020202020204" pitchFamily="34" charset="0"/>
              </a:rPr>
              <a:t> de </a:t>
            </a:r>
            <a:r>
              <a:rPr lang="de-CH" sz="2400" b="1" dirty="0" err="1">
                <a:latin typeface="Arial" panose="020B0604020202020204" pitchFamily="34" charset="0"/>
                <a:cs typeface="Arial" panose="020B0604020202020204" pitchFamily="34" charset="0"/>
              </a:rPr>
              <a:t>contrôle</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judiciaire</a:t>
            </a:r>
            <a:r>
              <a:rPr lang="de-CH" sz="2400" b="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04793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CB4EBC7A-BAA9-E6F3-257B-4D2B72C36EC6}"/>
              </a:ext>
            </a:extLst>
          </p:cNvPr>
          <p:cNvSpPr>
            <a:spLocks noGrp="1"/>
          </p:cNvSpPr>
          <p:nvPr>
            <p:ph type="sldNum" sz="quarter" idx="12"/>
          </p:nvPr>
        </p:nvSpPr>
        <p:spPr/>
        <p:txBody>
          <a:bodyPr/>
          <a:lstStyle/>
          <a:p>
            <a:fld id="{96B04690-5415-440D-982E-F82DC19B1CE7}" type="slidenum">
              <a:rPr lang="de-CH" smtClean="0"/>
              <a:t>7</a:t>
            </a:fld>
            <a:endParaRPr lang="de-CH"/>
          </a:p>
        </p:txBody>
      </p:sp>
      <p:sp>
        <p:nvSpPr>
          <p:cNvPr id="9" name="Titel 1">
            <a:extLst>
              <a:ext uri="{FF2B5EF4-FFF2-40B4-BE49-F238E27FC236}">
                <a16:creationId xmlns:a16="http://schemas.microsoft.com/office/drawing/2014/main" id="{E5BA51DD-EFDE-B6F3-457F-2ACE098B3DC4}"/>
              </a:ext>
            </a:extLst>
          </p:cNvPr>
          <p:cNvSpPr>
            <a:spLocks noGrp="1"/>
          </p:cNvSpPr>
          <p:nvPr>
            <p:ph type="title"/>
          </p:nvPr>
        </p:nvSpPr>
        <p:spPr>
          <a:xfrm>
            <a:off x="628650" y="33203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sp>
        <p:nvSpPr>
          <p:cNvPr id="4" name="ZoneTexte 3">
            <a:extLst>
              <a:ext uri="{FF2B5EF4-FFF2-40B4-BE49-F238E27FC236}">
                <a16:creationId xmlns:a16="http://schemas.microsoft.com/office/drawing/2014/main" id="{2498F2BD-6737-3B05-4E8B-37BD3A351FD0}"/>
              </a:ext>
            </a:extLst>
          </p:cNvPr>
          <p:cNvSpPr txBox="1"/>
          <p:nvPr/>
        </p:nvSpPr>
        <p:spPr>
          <a:xfrm>
            <a:off x="733006" y="2027396"/>
            <a:ext cx="7677988" cy="4093428"/>
          </a:xfrm>
          <a:prstGeom prst="rect">
            <a:avLst/>
          </a:prstGeom>
          <a:noFill/>
        </p:spPr>
        <p:txBody>
          <a:bodyPr wrap="square" lIns="91440" tIns="45720" rIns="91440" bIns="45720" anchor="t">
            <a:spAutoFit/>
          </a:bodyPr>
          <a:lstStyle/>
          <a:p>
            <a:endParaRPr lang="de-CH" sz="2000" dirty="0">
              <a:latin typeface="Arial" panose="020B0604020202020204" pitchFamily="34" charset="0"/>
              <a:cs typeface="Arial" panose="020B0604020202020204" pitchFamily="34" charset="0"/>
            </a:endParaRPr>
          </a:p>
          <a:p>
            <a:endParaRPr lang="de-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000" dirty="0">
                <a:latin typeface="Arial" panose="020B0604020202020204" pitchFamily="34" charset="0"/>
                <a:cs typeface="Arial" panose="020B0604020202020204" pitchFamily="34" charset="0"/>
              </a:rPr>
              <a:t>Les «</a:t>
            </a:r>
            <a:r>
              <a:rPr lang="de-CH" sz="2000" dirty="0" err="1">
                <a:latin typeface="Arial" panose="020B0604020202020204" pitchFamily="34" charset="0"/>
                <a:cs typeface="Arial" panose="020B0604020202020204" pitchFamily="34" charset="0"/>
              </a:rPr>
              <a:t>personnes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concernées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sont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celles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qui</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ont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subi</a:t>
            </a:r>
            <a:r>
              <a:rPr lang="de-CH" sz="2000" dirty="0">
                <a:latin typeface="Arial" panose="020B0604020202020204" pitchFamily="34" charset="0"/>
                <a:cs typeface="Arial" panose="020B0604020202020204" pitchFamily="34" charset="0"/>
              </a:rPr>
              <a:t> de </a:t>
            </a:r>
            <a:r>
              <a:rPr lang="de-CH" sz="2000" dirty="0" err="1">
                <a:latin typeface="Arial" panose="020B0604020202020204" pitchFamily="34" charset="0"/>
                <a:cs typeface="Arial" panose="020B0604020202020204" pitchFamily="34" charset="0"/>
              </a:rPr>
              <a:t>telles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mesures</a:t>
            </a:r>
            <a:r>
              <a:rPr lang="de-CH" sz="2000" dirty="0">
                <a:latin typeface="Arial" panose="020B0604020202020204" pitchFamily="34" charset="0"/>
                <a:cs typeface="Arial" panose="020B0604020202020204" pitchFamily="34" charset="0"/>
              </a:rPr>
              <a:t> de </a:t>
            </a:r>
            <a:r>
              <a:rPr lang="de-CH" sz="2000" dirty="0" err="1">
                <a:latin typeface="Arial" panose="020B0604020202020204" pitchFamily="34" charset="0"/>
                <a:cs typeface="Arial" panose="020B0604020202020204" pitchFamily="34" charset="0"/>
              </a:rPr>
              <a:t>coercition</a:t>
            </a:r>
            <a:r>
              <a:rPr lang="de-CH" sz="2000" dirty="0">
                <a:latin typeface="Arial" panose="020B0604020202020204" pitchFamily="34" charset="0"/>
                <a:cs typeface="Arial" panose="020B0604020202020204" pitchFamily="34" charset="0"/>
              </a:rPr>
              <a:t>. </a:t>
            </a:r>
          </a:p>
          <a:p>
            <a:endParaRPr lang="de-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000" dirty="0">
                <a:latin typeface="Arial" panose="020B0604020202020204" pitchFamily="34" charset="0"/>
                <a:cs typeface="Arial" panose="020B0604020202020204" pitchFamily="34" charset="0"/>
              </a:rPr>
              <a:t>Le </a:t>
            </a:r>
            <a:r>
              <a:rPr lang="de-CH" sz="2000" dirty="0" err="1">
                <a:latin typeface="Arial" panose="020B0604020202020204" pitchFamily="34" charset="0"/>
                <a:cs typeface="Arial" panose="020B0604020202020204" pitchFamily="34" charset="0"/>
              </a:rPr>
              <a:t>terme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victime</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désigne</a:t>
            </a:r>
            <a:r>
              <a:rPr lang="de-CH" sz="2000" dirty="0">
                <a:latin typeface="Arial" panose="020B0604020202020204" pitchFamily="34" charset="0"/>
                <a:cs typeface="Arial" panose="020B0604020202020204" pitchFamily="34" charset="0"/>
              </a:rPr>
              <a:t> les </a:t>
            </a:r>
            <a:r>
              <a:rPr lang="de-CH" sz="2000" dirty="0" err="1">
                <a:latin typeface="Arial" panose="020B0604020202020204" pitchFamily="34" charset="0"/>
                <a:cs typeface="Arial" panose="020B0604020202020204" pitchFamily="34" charset="0"/>
              </a:rPr>
              <a:t>personnes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concernées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qui</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ont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subi</a:t>
            </a:r>
            <a:r>
              <a:rPr lang="de-CH" sz="2000" dirty="0">
                <a:latin typeface="Arial" panose="020B0604020202020204" pitchFamily="34" charset="0"/>
                <a:cs typeface="Arial" panose="020B0604020202020204" pitchFamily="34" charset="0"/>
              </a:rPr>
              <a:t> de </a:t>
            </a:r>
            <a:r>
              <a:rPr lang="de-CH" sz="2000" dirty="0" err="1">
                <a:latin typeface="Arial" panose="020B0604020202020204" pitchFamily="34" charset="0"/>
                <a:cs typeface="Arial" panose="020B0604020202020204" pitchFamily="34" charset="0"/>
              </a:rPr>
              <a:t>graves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atteintes</a:t>
            </a:r>
            <a:r>
              <a:rPr lang="de-CH" sz="2000" dirty="0">
                <a:latin typeface="Arial" panose="020B0604020202020204" pitchFamily="34" charset="0"/>
                <a:cs typeface="Arial" panose="020B0604020202020204" pitchFamily="34" charset="0"/>
              </a:rPr>
              <a:t> à </a:t>
            </a:r>
            <a:r>
              <a:rPr lang="de-CH" sz="2000" dirty="0" err="1">
                <a:latin typeface="Arial" panose="020B0604020202020204" pitchFamily="34" charset="0"/>
                <a:cs typeface="Arial" panose="020B0604020202020204" pitchFamily="34" charset="0"/>
              </a:rPr>
              <a:t>leur</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intégrité</a:t>
            </a:r>
            <a:r>
              <a:rPr lang="de-CH" sz="2000" dirty="0">
                <a:latin typeface="Arial" panose="020B0604020202020204" pitchFamily="34" charset="0"/>
                <a:cs typeface="Arial" panose="020B0604020202020204" pitchFamily="34" charset="0"/>
              </a:rPr>
              <a:t>. </a:t>
            </a:r>
          </a:p>
          <a:p>
            <a:endParaRPr lang="de-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000" dirty="0">
                <a:latin typeface="Arial"/>
                <a:cs typeface="Arial"/>
              </a:rPr>
              <a:t>Mais de </a:t>
            </a:r>
            <a:r>
              <a:rPr lang="de-CH" sz="2000" dirty="0" err="1">
                <a:latin typeface="Arial"/>
                <a:cs typeface="Arial"/>
              </a:rPr>
              <a:t>nombreuses</a:t>
            </a:r>
            <a:r>
              <a:rPr lang="de-CH" sz="2000" dirty="0">
                <a:latin typeface="Arial"/>
                <a:cs typeface="Arial"/>
              </a:rPr>
              <a:t> </a:t>
            </a:r>
            <a:r>
              <a:rPr lang="de-CH" sz="2000" dirty="0" err="1">
                <a:latin typeface="Arial"/>
                <a:cs typeface="Arial"/>
              </a:rPr>
              <a:t>personnes</a:t>
            </a:r>
            <a:r>
              <a:rPr lang="de-CH" sz="2000" dirty="0">
                <a:latin typeface="Arial"/>
                <a:cs typeface="Arial"/>
              </a:rPr>
              <a:t> </a:t>
            </a:r>
            <a:r>
              <a:rPr lang="de-CH" sz="2000" dirty="0" err="1">
                <a:latin typeface="Arial"/>
                <a:cs typeface="Arial"/>
              </a:rPr>
              <a:t>concernées</a:t>
            </a:r>
            <a:r>
              <a:rPr lang="de-CH" sz="2000" dirty="0">
                <a:latin typeface="Arial"/>
                <a:cs typeface="Arial"/>
              </a:rPr>
              <a:t> </a:t>
            </a:r>
            <a:r>
              <a:rPr lang="de-CH" sz="2000" dirty="0" err="1">
                <a:latin typeface="Arial"/>
                <a:cs typeface="Arial"/>
              </a:rPr>
              <a:t>refusent</a:t>
            </a:r>
            <a:r>
              <a:rPr lang="de-CH" sz="2000" dirty="0">
                <a:latin typeface="Arial"/>
                <a:cs typeface="Arial"/>
              </a:rPr>
              <a:t> le </a:t>
            </a:r>
            <a:r>
              <a:rPr lang="de-CH" sz="2000" dirty="0" err="1">
                <a:latin typeface="Arial"/>
                <a:cs typeface="Arial"/>
              </a:rPr>
              <a:t>terme</a:t>
            </a:r>
            <a:r>
              <a:rPr lang="de-CH" sz="2000" dirty="0">
                <a:latin typeface="Arial"/>
                <a:cs typeface="Arial"/>
              </a:rPr>
              <a:t> de "</a:t>
            </a:r>
            <a:r>
              <a:rPr lang="de-CH" sz="2000" dirty="0" err="1">
                <a:latin typeface="Arial"/>
                <a:cs typeface="Arial"/>
              </a:rPr>
              <a:t>victime</a:t>
            </a:r>
            <a:r>
              <a:rPr lang="de-CH" sz="2000" dirty="0">
                <a:latin typeface="Arial"/>
                <a:cs typeface="Arial"/>
              </a:rPr>
              <a:t>" et </a:t>
            </a:r>
            <a:r>
              <a:rPr lang="de-CH" sz="2000" dirty="0" err="1">
                <a:latin typeface="Arial"/>
                <a:cs typeface="Arial"/>
              </a:rPr>
              <a:t>certaines</a:t>
            </a:r>
            <a:r>
              <a:rPr lang="de-CH" sz="2000" dirty="0">
                <a:latin typeface="Arial"/>
                <a:cs typeface="Arial"/>
              </a:rPr>
              <a:t> se </a:t>
            </a:r>
            <a:r>
              <a:rPr lang="de-CH" sz="2000" dirty="0" err="1">
                <a:latin typeface="Arial"/>
                <a:cs typeface="Arial"/>
              </a:rPr>
              <a:t>désignent</a:t>
            </a:r>
            <a:r>
              <a:rPr lang="de-CH" sz="2000" dirty="0">
                <a:latin typeface="Arial"/>
                <a:cs typeface="Arial"/>
              </a:rPr>
              <a:t> comme «</a:t>
            </a:r>
            <a:r>
              <a:rPr lang="de-CH" sz="2000" dirty="0" err="1">
                <a:latin typeface="Arial"/>
                <a:cs typeface="Arial"/>
              </a:rPr>
              <a:t>survivantes</a:t>
            </a:r>
            <a:r>
              <a:rPr lang="de-CH" sz="2000" dirty="0">
                <a:latin typeface="Arial"/>
                <a:cs typeface="Arial"/>
              </a:rPr>
              <a:t>». </a:t>
            </a:r>
          </a:p>
          <a:p>
            <a:endParaRPr lang="de-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CH" sz="2000" dirty="0">
                <a:latin typeface="Arial" panose="020B0604020202020204" pitchFamily="34" charset="0"/>
                <a:cs typeface="Arial" panose="020B0604020202020204" pitchFamily="34" charset="0"/>
              </a:rPr>
              <a:t>Dans le </a:t>
            </a:r>
            <a:r>
              <a:rPr lang="de-CH" sz="2000" dirty="0" err="1">
                <a:latin typeface="Arial" panose="020B0604020202020204" pitchFamily="34" charset="0"/>
                <a:cs typeface="Arial" panose="020B0604020202020204" pitchFamily="34" charset="0"/>
              </a:rPr>
              <a:t>média</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éducatif</a:t>
            </a:r>
            <a:r>
              <a:rPr lang="de-CH" sz="2000" dirty="0">
                <a:latin typeface="Arial" panose="020B0604020202020204" pitchFamily="34" charset="0"/>
                <a:cs typeface="Arial" panose="020B0604020202020204" pitchFamily="34" charset="0"/>
              </a:rPr>
              <a:t>, le </a:t>
            </a:r>
            <a:r>
              <a:rPr lang="de-CH" sz="2000" dirty="0" err="1">
                <a:latin typeface="Arial" panose="020B0604020202020204" pitchFamily="34" charset="0"/>
                <a:cs typeface="Arial" panose="020B0604020202020204" pitchFamily="34" charset="0"/>
              </a:rPr>
              <a:t>terme</a:t>
            </a:r>
            <a:r>
              <a:rPr lang="de-CH" sz="2000" dirty="0">
                <a:latin typeface="Arial" panose="020B0604020202020204" pitchFamily="34" charset="0"/>
                <a:cs typeface="Arial" panose="020B0604020202020204" pitchFamily="34" charset="0"/>
              </a:rPr>
              <a:t> de «</a:t>
            </a:r>
            <a:r>
              <a:rPr lang="de-CH" sz="2000" dirty="0" err="1">
                <a:latin typeface="Arial" panose="020B0604020202020204" pitchFamily="34" charset="0"/>
                <a:cs typeface="Arial" panose="020B0604020202020204" pitchFamily="34" charset="0"/>
              </a:rPr>
              <a:t>témoin</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est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utilisé</a:t>
            </a:r>
            <a:r>
              <a:rPr lang="de-CH" sz="2000" dirty="0">
                <a:latin typeface="Arial" panose="020B0604020202020204" pitchFamily="34" charset="0"/>
                <a:cs typeface="Arial" panose="020B0604020202020204" pitchFamily="34" charset="0"/>
              </a:rPr>
              <a:t> pour les </a:t>
            </a:r>
            <a:r>
              <a:rPr lang="de-CH" sz="2000" dirty="0" err="1">
                <a:latin typeface="Arial" panose="020B0604020202020204" pitchFamily="34" charset="0"/>
                <a:cs typeface="Arial" panose="020B0604020202020204" pitchFamily="34" charset="0"/>
              </a:rPr>
              <a:t>cinq</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personnes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concernées</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qui</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racontent</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leur</a:t>
            </a:r>
            <a:r>
              <a:rPr lang="de-CH" sz="2000" dirty="0">
                <a:latin typeface="Arial" panose="020B0604020202020204" pitchFamily="34" charset="0"/>
                <a:cs typeface="Arial" panose="020B0604020202020204" pitchFamily="34" charset="0"/>
              </a:rPr>
              <a:t> </a:t>
            </a:r>
            <a:r>
              <a:rPr lang="de-CH" sz="2000" dirty="0" err="1">
                <a:latin typeface="Arial" panose="020B0604020202020204" pitchFamily="34" charset="0"/>
                <a:cs typeface="Arial" panose="020B0604020202020204" pitchFamily="34" charset="0"/>
              </a:rPr>
              <a:t>histoire</a:t>
            </a:r>
            <a:r>
              <a:rPr lang="de-CH" sz="2000" dirty="0">
                <a:latin typeface="Arial" panose="020B0604020202020204" pitchFamily="34" charset="0"/>
                <a:cs typeface="Arial" panose="020B0604020202020204" pitchFamily="34" charset="0"/>
              </a:rPr>
              <a:t>. </a:t>
            </a:r>
          </a:p>
        </p:txBody>
      </p:sp>
      <p:sp>
        <p:nvSpPr>
          <p:cNvPr id="6" name="Textfeld 2">
            <a:extLst>
              <a:ext uri="{FF2B5EF4-FFF2-40B4-BE49-F238E27FC236}">
                <a16:creationId xmlns:a16="http://schemas.microsoft.com/office/drawing/2014/main" id="{4EA731D5-A978-AEDC-D8B3-12E0B08AAAF6}"/>
              </a:ext>
            </a:extLst>
          </p:cNvPr>
          <p:cNvSpPr txBox="1"/>
          <p:nvPr/>
        </p:nvSpPr>
        <p:spPr>
          <a:xfrm>
            <a:off x="971404" y="1665476"/>
            <a:ext cx="7439590" cy="707886"/>
          </a:xfrm>
          <a:prstGeom prst="rect">
            <a:avLst/>
          </a:prstGeom>
          <a:solidFill>
            <a:srgbClr val="DCB26C"/>
          </a:solidFill>
        </p:spPr>
        <p:txBody>
          <a:bodyPr wrap="square" rtlCol="0">
            <a:spAutoFit/>
          </a:bodyPr>
          <a:lstStyle/>
          <a:p>
            <a:pPr algn="ctr"/>
            <a:r>
              <a:rPr lang="de-CH" sz="2000" b="1" dirty="0">
                <a:latin typeface="Arial"/>
                <a:cs typeface="Arial"/>
              </a:rPr>
              <a:t>La </a:t>
            </a:r>
            <a:r>
              <a:rPr lang="de-CH" sz="2000" b="1" dirty="0" err="1">
                <a:latin typeface="Arial"/>
                <a:cs typeface="Arial"/>
              </a:rPr>
              <a:t>loi</a:t>
            </a:r>
            <a:r>
              <a:rPr lang="de-CH" sz="2000" b="1" dirty="0">
                <a:latin typeface="Arial"/>
                <a:cs typeface="Arial"/>
              </a:rPr>
              <a:t> </a:t>
            </a:r>
            <a:r>
              <a:rPr lang="de-CH" sz="2000" b="1" dirty="0" err="1">
                <a:latin typeface="Arial"/>
                <a:cs typeface="Arial"/>
              </a:rPr>
              <a:t>distingue</a:t>
            </a:r>
            <a:r>
              <a:rPr lang="de-CH" sz="2000" b="1" dirty="0">
                <a:latin typeface="Arial"/>
                <a:cs typeface="Arial"/>
              </a:rPr>
              <a:t> «</a:t>
            </a:r>
            <a:r>
              <a:rPr lang="de-CH" sz="2000" b="1" dirty="0" err="1">
                <a:latin typeface="Arial"/>
                <a:cs typeface="Arial"/>
              </a:rPr>
              <a:t>victimes</a:t>
            </a:r>
            <a:r>
              <a:rPr lang="de-CH" sz="2000" b="1" dirty="0">
                <a:latin typeface="Arial"/>
                <a:cs typeface="Arial"/>
              </a:rPr>
              <a:t>» et </a:t>
            </a:r>
          </a:p>
          <a:p>
            <a:pPr algn="ctr"/>
            <a:r>
              <a:rPr lang="de-CH" sz="2000" b="1" dirty="0">
                <a:latin typeface="Arial"/>
                <a:cs typeface="Arial"/>
              </a:rPr>
              <a:t>«</a:t>
            </a:r>
            <a:r>
              <a:rPr lang="de-CH" sz="2000" b="1" dirty="0" err="1">
                <a:latin typeface="Arial"/>
                <a:cs typeface="Arial"/>
              </a:rPr>
              <a:t>personnes</a:t>
            </a:r>
            <a:r>
              <a:rPr lang="de-CH" sz="2000" b="1" dirty="0">
                <a:latin typeface="Arial"/>
                <a:cs typeface="Arial"/>
              </a:rPr>
              <a:t> </a:t>
            </a:r>
            <a:r>
              <a:rPr lang="de-CH" sz="2000" b="1" dirty="0" err="1">
                <a:latin typeface="Arial"/>
                <a:cs typeface="Arial"/>
              </a:rPr>
              <a:t>concernées</a:t>
            </a:r>
            <a:r>
              <a:rPr lang="de-CH" sz="2000" b="1" dirty="0">
                <a:latin typeface="Arial"/>
                <a:cs typeface="Arial"/>
              </a:rPr>
              <a:t>».</a:t>
            </a:r>
          </a:p>
        </p:txBody>
      </p:sp>
    </p:spTree>
    <p:extLst>
      <p:ext uri="{BB962C8B-B14F-4D97-AF65-F5344CB8AC3E}">
        <p14:creationId xmlns:p14="http://schemas.microsoft.com/office/powerpoint/2010/main" val="266782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33CDC118-220B-7500-86C4-4F50AC8D346E}"/>
              </a:ext>
            </a:extLst>
          </p:cNvPr>
          <p:cNvSpPr txBox="1"/>
          <p:nvPr/>
        </p:nvSpPr>
        <p:spPr>
          <a:xfrm>
            <a:off x="1623040" y="1991762"/>
            <a:ext cx="5897919" cy="461665"/>
          </a:xfrm>
          <a:prstGeom prst="rect">
            <a:avLst/>
          </a:prstGeom>
          <a:solidFill>
            <a:srgbClr val="DCB26C"/>
          </a:solidFill>
        </p:spPr>
        <p:txBody>
          <a:bodyPr wrap="square" rtlCol="0">
            <a:spAutoFit/>
          </a:bodyPr>
          <a:lstStyle/>
          <a:p>
            <a:pPr algn="ctr"/>
            <a:r>
              <a:rPr lang="de-CH" sz="2400" b="1" dirty="0" err="1">
                <a:latin typeface="Arial" panose="020B0604020202020204" pitchFamily="34" charset="0"/>
                <a:cs typeface="Arial" panose="020B0604020202020204" pitchFamily="34" charset="0"/>
              </a:rPr>
              <a:t>Concrètement</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ce</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sont</a:t>
            </a:r>
            <a:r>
              <a:rPr lang="de-CH" sz="2400" b="1" dirty="0">
                <a:latin typeface="Arial" panose="020B0604020202020204" pitchFamily="34" charset="0"/>
                <a:cs typeface="Arial" panose="020B0604020202020204" pitchFamily="34" charset="0"/>
              </a:rPr>
              <a:t> des…</a:t>
            </a:r>
          </a:p>
        </p:txBody>
      </p:sp>
      <p:sp>
        <p:nvSpPr>
          <p:cNvPr id="3" name="Foliennummernplatzhalter 2">
            <a:extLst>
              <a:ext uri="{FF2B5EF4-FFF2-40B4-BE49-F238E27FC236}">
                <a16:creationId xmlns:a16="http://schemas.microsoft.com/office/drawing/2014/main" id="{0EE5D8C4-1B31-E5D3-1157-F426E3FDA383}"/>
              </a:ext>
            </a:extLst>
          </p:cNvPr>
          <p:cNvSpPr>
            <a:spLocks noGrp="1"/>
          </p:cNvSpPr>
          <p:nvPr>
            <p:ph type="sldNum" sz="quarter" idx="12"/>
          </p:nvPr>
        </p:nvSpPr>
        <p:spPr/>
        <p:txBody>
          <a:bodyPr/>
          <a:lstStyle/>
          <a:p>
            <a:fld id="{96B04690-5415-440D-982E-F82DC19B1CE7}" type="slidenum">
              <a:rPr lang="de-CH" smtClean="0"/>
              <a:t>8</a:t>
            </a:fld>
            <a:endParaRPr lang="de-CH"/>
          </a:p>
        </p:txBody>
      </p:sp>
      <p:sp>
        <p:nvSpPr>
          <p:cNvPr id="7" name="Titel 1">
            <a:extLst>
              <a:ext uri="{FF2B5EF4-FFF2-40B4-BE49-F238E27FC236}">
                <a16:creationId xmlns:a16="http://schemas.microsoft.com/office/drawing/2014/main" id="{98E5D4F6-F48B-3AC4-25D0-29C6B8D7AD09}"/>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6" name="Grafik 1" descr="Ein Bild, das Text, Screenshot, Schrift, parallel enthält.&#10;&#10;Automatisch generierte Beschreibung">
            <a:extLst>
              <a:ext uri="{FF2B5EF4-FFF2-40B4-BE49-F238E27FC236}">
                <a16:creationId xmlns:a16="http://schemas.microsoft.com/office/drawing/2014/main" id="{23B5E098-0173-32D7-371F-BB0BF418F203}"/>
              </a:ext>
            </a:extLst>
          </p:cNvPr>
          <p:cNvPicPr>
            <a:picLocks noChangeAspect="1"/>
          </p:cNvPicPr>
          <p:nvPr/>
        </p:nvPicPr>
        <p:blipFill rotWithShape="1">
          <a:blip r:embed="rId3">
            <a:extLst>
              <a:ext uri="{28A0092B-C50C-407E-A947-70E740481C1C}">
                <a14:useLocalDpi xmlns:a14="http://schemas.microsoft.com/office/drawing/2010/main" val="0"/>
              </a:ext>
            </a:extLst>
          </a:blip>
          <a:srcRect l="20147" t="12930" b="74658"/>
          <a:stretch/>
        </p:blipFill>
        <p:spPr>
          <a:xfrm>
            <a:off x="826625" y="2841624"/>
            <a:ext cx="7490750" cy="1097913"/>
          </a:xfrm>
          <a:prstGeom prst="rect">
            <a:avLst/>
          </a:prstGeom>
        </p:spPr>
      </p:pic>
    </p:spTree>
    <p:extLst>
      <p:ext uri="{BB962C8B-B14F-4D97-AF65-F5344CB8AC3E}">
        <p14:creationId xmlns:p14="http://schemas.microsoft.com/office/powerpoint/2010/main" val="3647788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33CDC118-220B-7500-86C4-4F50AC8D346E}"/>
              </a:ext>
            </a:extLst>
          </p:cNvPr>
          <p:cNvSpPr txBox="1"/>
          <p:nvPr/>
        </p:nvSpPr>
        <p:spPr>
          <a:xfrm>
            <a:off x="1309957" y="1776208"/>
            <a:ext cx="6505884" cy="461665"/>
          </a:xfrm>
          <a:prstGeom prst="rect">
            <a:avLst/>
          </a:prstGeom>
          <a:solidFill>
            <a:srgbClr val="DCB26C"/>
          </a:solidFill>
        </p:spPr>
        <p:txBody>
          <a:bodyPr wrap="square" rtlCol="0">
            <a:spAutoFit/>
          </a:bodyPr>
          <a:lstStyle/>
          <a:p>
            <a:pPr algn="ctr"/>
            <a:r>
              <a:rPr lang="de-CH" sz="2400" b="1" dirty="0">
                <a:latin typeface="Arial" panose="020B0604020202020204" pitchFamily="34" charset="0"/>
                <a:cs typeface="Arial" panose="020B0604020202020204" pitchFamily="34" charset="0"/>
              </a:rPr>
              <a:t>Les </a:t>
            </a:r>
            <a:r>
              <a:rPr lang="de-CH" sz="2400" b="1" dirty="0" err="1">
                <a:latin typeface="Arial" panose="020B0604020202020204" pitchFamily="34" charset="0"/>
                <a:cs typeface="Arial" panose="020B0604020202020204" pitchFamily="34" charset="0"/>
              </a:rPr>
              <a:t>mesures</a:t>
            </a:r>
            <a:r>
              <a:rPr lang="de-CH" sz="2400" b="1" dirty="0">
                <a:latin typeface="Arial" panose="020B0604020202020204" pitchFamily="34" charset="0"/>
                <a:cs typeface="Arial" panose="020B0604020202020204" pitchFamily="34" charset="0"/>
              </a:rPr>
              <a:t> </a:t>
            </a:r>
            <a:r>
              <a:rPr lang="de-CH" sz="2400" b="1" dirty="0" err="1">
                <a:latin typeface="Arial" panose="020B0604020202020204" pitchFamily="34" charset="0"/>
                <a:cs typeface="Arial" panose="020B0604020202020204" pitchFamily="34" charset="0"/>
              </a:rPr>
              <a:t>pouvaient</a:t>
            </a:r>
            <a:r>
              <a:rPr lang="de-CH" sz="2400" b="1" dirty="0">
                <a:latin typeface="Arial" panose="020B0604020202020204" pitchFamily="34" charset="0"/>
                <a:cs typeface="Arial" panose="020B0604020202020204" pitchFamily="34" charset="0"/>
              </a:rPr>
              <a:t> être </a:t>
            </a:r>
            <a:r>
              <a:rPr lang="de-CH" sz="2400" b="1" dirty="0" err="1">
                <a:latin typeface="Arial" panose="020B0604020202020204" pitchFamily="34" charset="0"/>
                <a:cs typeface="Arial" panose="020B0604020202020204" pitchFamily="34" charset="0"/>
              </a:rPr>
              <a:t>associées</a:t>
            </a:r>
            <a:r>
              <a:rPr lang="de-CH" sz="2400" b="1" dirty="0">
                <a:latin typeface="Arial" panose="020B0604020202020204" pitchFamily="34" charset="0"/>
                <a:cs typeface="Arial" panose="020B0604020202020204" pitchFamily="34" charset="0"/>
              </a:rPr>
              <a:t> à …</a:t>
            </a:r>
          </a:p>
        </p:txBody>
      </p:sp>
      <p:sp>
        <p:nvSpPr>
          <p:cNvPr id="3" name="Foliennummernplatzhalter 2">
            <a:extLst>
              <a:ext uri="{FF2B5EF4-FFF2-40B4-BE49-F238E27FC236}">
                <a16:creationId xmlns:a16="http://schemas.microsoft.com/office/drawing/2014/main" id="{0EE5D8C4-1B31-E5D3-1157-F426E3FDA383}"/>
              </a:ext>
            </a:extLst>
          </p:cNvPr>
          <p:cNvSpPr>
            <a:spLocks noGrp="1"/>
          </p:cNvSpPr>
          <p:nvPr>
            <p:ph type="sldNum" sz="quarter" idx="12"/>
          </p:nvPr>
        </p:nvSpPr>
        <p:spPr/>
        <p:txBody>
          <a:bodyPr/>
          <a:lstStyle/>
          <a:p>
            <a:fld id="{96B04690-5415-440D-982E-F82DC19B1CE7}" type="slidenum">
              <a:rPr lang="de-CH" smtClean="0"/>
              <a:t>9</a:t>
            </a:fld>
            <a:endParaRPr lang="de-CH"/>
          </a:p>
        </p:txBody>
      </p:sp>
      <p:sp>
        <p:nvSpPr>
          <p:cNvPr id="8" name="Titel 1">
            <a:extLst>
              <a:ext uri="{FF2B5EF4-FFF2-40B4-BE49-F238E27FC236}">
                <a16:creationId xmlns:a16="http://schemas.microsoft.com/office/drawing/2014/main" id="{37C6BAC4-7129-AE5B-C55C-23916713503B}"/>
              </a:ext>
            </a:extLst>
          </p:cNvPr>
          <p:cNvSpPr>
            <a:spLocks noGrp="1"/>
          </p:cNvSpPr>
          <p:nvPr>
            <p:ph type="title"/>
          </p:nvPr>
        </p:nvSpPr>
        <p:spPr>
          <a:xfrm>
            <a:off x="628650" y="365126"/>
            <a:ext cx="7886700" cy="1097913"/>
          </a:xfrm>
        </p:spPr>
        <p:txBody>
          <a:bodyPr>
            <a:noAutofit/>
          </a:bodyPr>
          <a:lstStyle/>
          <a:p>
            <a:r>
              <a:rPr lang="de-CH" kern="0" dirty="0">
                <a:effectLst/>
                <a:latin typeface="Arial" panose="020B0604020202020204" pitchFamily="34" charset="0"/>
                <a:ea typeface="MS Mincho" panose="02020609040205080304" pitchFamily="49" charset="-128"/>
                <a:cs typeface="Arial" panose="020B0604020202020204" pitchFamily="34" charset="0"/>
              </a:rPr>
              <a:t>Mesures de coercition à des fins d'assistance et placements extrafamiliaux : De quoi s'agit-il ?</a:t>
            </a:r>
            <a:endParaRPr lang="de-CH" dirty="0">
              <a:latin typeface="Arial" panose="020B0604020202020204" pitchFamily="34" charset="0"/>
              <a:cs typeface="Arial" panose="020B0604020202020204" pitchFamily="34" charset="0"/>
            </a:endParaRPr>
          </a:p>
        </p:txBody>
      </p:sp>
      <p:pic>
        <p:nvPicPr>
          <p:cNvPr id="2" name="Grafik 1" descr="Ein Bild, das Text, Screenshot, Schrift, parallel enthält.&#10;&#10;Automatisch generierte Beschreibung">
            <a:extLst>
              <a:ext uri="{FF2B5EF4-FFF2-40B4-BE49-F238E27FC236}">
                <a16:creationId xmlns:a16="http://schemas.microsoft.com/office/drawing/2014/main" id="{4F455294-E659-A92B-C40F-0ED744C332C3}"/>
              </a:ext>
            </a:extLst>
          </p:cNvPr>
          <p:cNvPicPr>
            <a:picLocks noChangeAspect="1"/>
          </p:cNvPicPr>
          <p:nvPr/>
        </p:nvPicPr>
        <p:blipFill rotWithShape="1">
          <a:blip r:embed="rId3">
            <a:extLst>
              <a:ext uri="{28A0092B-C50C-407E-A947-70E740481C1C}">
                <a14:useLocalDpi xmlns:a14="http://schemas.microsoft.com/office/drawing/2010/main" val="0"/>
              </a:ext>
            </a:extLst>
          </a:blip>
          <a:srcRect l="21948" t="25356" b="29401"/>
          <a:stretch/>
        </p:blipFill>
        <p:spPr>
          <a:xfrm>
            <a:off x="1309957" y="2408381"/>
            <a:ext cx="6524086" cy="3403600"/>
          </a:xfrm>
          <a:prstGeom prst="rect">
            <a:avLst/>
          </a:prstGeom>
        </p:spPr>
      </p:pic>
    </p:spTree>
    <p:extLst>
      <p:ext uri="{BB962C8B-B14F-4D97-AF65-F5344CB8AC3E}">
        <p14:creationId xmlns:p14="http://schemas.microsoft.com/office/powerpoint/2010/main" val="323736518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d005af3-36cc-4e83-9a94-e41c6eb5a0e7" xsi:nil="true"/>
    <lcf76f155ced4ddcb4097134ff3c332f xmlns="287ed6a5-074f-4c58-9953-214a9dfe55c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6C68056FA28A140A8C086D4E3855942" ma:contentTypeVersion="14" ma:contentTypeDescription="Crée un document." ma:contentTypeScope="" ma:versionID="95b1bd00eb31f4686df31b174b84088a">
  <xsd:schema xmlns:xsd="http://www.w3.org/2001/XMLSchema" xmlns:xs="http://www.w3.org/2001/XMLSchema" xmlns:p="http://schemas.microsoft.com/office/2006/metadata/properties" xmlns:ns2="287ed6a5-074f-4c58-9953-214a9dfe55c3" xmlns:ns3="8d005af3-36cc-4e83-9a94-e41c6eb5a0e7" targetNamespace="http://schemas.microsoft.com/office/2006/metadata/properties" ma:root="true" ma:fieldsID="2c7d28216411fa43e64b1faea9ddae99" ns2:_="" ns3:_="">
    <xsd:import namespace="287ed6a5-074f-4c58-9953-214a9dfe55c3"/>
    <xsd:import namespace="8d005af3-36cc-4e83-9a94-e41c6eb5a0e7"/>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7ed6a5-074f-4c58-9953-214a9dfe55c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ce3995b0-7def-46d6-adb5-cc40ea276da1"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d005af3-36cc-4e83-9a94-e41c6eb5a0e7"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75b4cdc-8937-45a1-8744-c4ea1962ee1f}" ma:internalName="TaxCatchAll" ma:showField="CatchAllData" ma:web="8d005af3-36cc-4e83-9a94-e41c6eb5a0e7">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B9BFB4-1757-460F-9ED2-C0195FCBC863}">
  <ds:schemaRefs>
    <ds:schemaRef ds:uri="http://schemas.microsoft.com/office/2006/metadata/properties"/>
    <ds:schemaRef ds:uri="http://schemas.microsoft.com/office/infopath/2007/PartnerControls"/>
    <ds:schemaRef ds:uri="8d005af3-36cc-4e83-9a94-e41c6eb5a0e7"/>
    <ds:schemaRef ds:uri="287ed6a5-074f-4c58-9953-214a9dfe55c3"/>
  </ds:schemaRefs>
</ds:datastoreItem>
</file>

<file path=customXml/itemProps2.xml><?xml version="1.0" encoding="utf-8"?>
<ds:datastoreItem xmlns:ds="http://schemas.openxmlformats.org/officeDocument/2006/customXml" ds:itemID="{EECD9EAD-2103-4FEF-9E26-3D6DF922C3F4}">
  <ds:schemaRefs>
    <ds:schemaRef ds:uri="http://schemas.microsoft.com/sharepoint/v3/contenttype/forms"/>
  </ds:schemaRefs>
</ds:datastoreItem>
</file>

<file path=customXml/itemProps3.xml><?xml version="1.0" encoding="utf-8"?>
<ds:datastoreItem xmlns:ds="http://schemas.openxmlformats.org/officeDocument/2006/customXml" ds:itemID="{4BED85B9-598B-47E6-8B7B-B9BCAA0434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7ed6a5-074f-4c58-9953-214a9dfe55c3"/>
    <ds:schemaRef ds:uri="8d005af3-36cc-4e83-9a94-e41c6eb5a0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1796</TotalTime>
  <Words>1316</Words>
  <Application>Microsoft Macintosh PowerPoint</Application>
  <PresentationFormat>Affichage à l'écran (4:3)</PresentationFormat>
  <Paragraphs>119</Paragraphs>
  <Slides>13</Slides>
  <Notes>13</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13</vt:i4>
      </vt:variant>
    </vt:vector>
  </HeadingPairs>
  <TitlesOfParts>
    <vt:vector size="22" baseType="lpstr">
      <vt:lpstr>Aptos</vt:lpstr>
      <vt:lpstr>Aptos Display</vt:lpstr>
      <vt:lpstr>Arial</vt:lpstr>
      <vt:lpstr>ArialMT</vt:lpstr>
      <vt:lpstr>Calibri</vt:lpstr>
      <vt:lpstr>Calibri Light</vt:lpstr>
      <vt:lpstr>Helvetica</vt:lpstr>
      <vt:lpstr>Office</vt:lpstr>
      <vt:lpstr>Benutzerdefiniertes Design</vt:lpstr>
      <vt:lpstr>B.1   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lpstr>Mesures de coercition à des fins d'assistance et placements extrafamiliaux : De quoi s'agit-il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Utz Hans PH Luzern</dc:creator>
  <cp:keywords>, docId:7A2E91B3B1F7438DFD2ADF77C6A606B2</cp:keywords>
  <cp:lastModifiedBy>Laure Gadrat</cp:lastModifiedBy>
  <cp:revision>92</cp:revision>
  <dcterms:created xsi:type="dcterms:W3CDTF">2024-04-14T06:19:19Z</dcterms:created>
  <dcterms:modified xsi:type="dcterms:W3CDTF">2024-12-17T19:38:51Z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0x01010026C68056FA28A140A8C086D4E3855942</vt:lpwstr>
  </property>
  <property fmtid="{D5CDD505-2E9C-101B-9397-08002B2CF9AE}" pid="3" name="MediaServiceImageTags">
    <vt:lpwstr/>
  </property>
</Properties>
</file>