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7" r:id="rId2"/>
    <p:sldId id="258" r:id="rId3"/>
    <p:sldId id="260" r:id="rId4"/>
    <p:sldId id="261" r:id="rId5"/>
    <p:sldId id="262"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A664"/>
    <a:srgbClr val="EED8B7"/>
    <a:srgbClr val="DDDC00"/>
    <a:srgbClr val="94C0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85" autoAdjust="0"/>
    <p:restoredTop sz="78727" autoAdjust="0"/>
  </p:normalViewPr>
  <p:slideViewPr>
    <p:cSldViewPr snapToGrid="0">
      <p:cViewPr>
        <p:scale>
          <a:sx n="50" d="100"/>
          <a:sy n="50" d="100"/>
        </p:scale>
        <p:origin x="2430" y="8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9FF1A5-BBDE-4DD3-9643-526FAD4454A1}" type="datetimeFigureOut">
              <a:rPr lang="de-CH" smtClean="0"/>
              <a:t>18.12.2024</a:t>
            </a:fld>
            <a:endParaRPr lang="de-CH"/>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Modifier le format du texte maître</a:t>
            </a:r>
          </a:p>
          <a:p>
            <a:pPr lvl="1"/>
            <a:r>
              <a:rPr lang="de-DE"/>
              <a:t>Deuxième niveau</a:t>
            </a:r>
          </a:p>
          <a:p>
            <a:pPr lvl="2"/>
            <a:r>
              <a:rPr lang="de-DE"/>
              <a:t>Troisième niveau</a:t>
            </a:r>
          </a:p>
          <a:p>
            <a:pPr lvl="3"/>
            <a:r>
              <a:rPr lang="de-DE"/>
              <a:t>Quatrième niveau</a:t>
            </a:r>
          </a:p>
          <a:p>
            <a:pPr lvl="4"/>
            <a:r>
              <a:rPr lang="de-DE"/>
              <a:t>Cinquième niveau</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7DC97A-72F8-45EB-8D83-54DCFBD2216E}" type="slidenum">
              <a:rPr lang="de-CH" smtClean="0"/>
              <a:t>‹Nr.›</a:t>
            </a:fld>
            <a:endParaRPr lang="de-CH"/>
          </a:p>
        </p:txBody>
      </p:sp>
    </p:spTree>
    <p:extLst>
      <p:ext uri="{BB962C8B-B14F-4D97-AF65-F5344CB8AC3E}">
        <p14:creationId xmlns:p14="http://schemas.microsoft.com/office/powerpoint/2010/main" val="2093669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a:latin typeface="Arial" panose="020B0604020202020204" pitchFamily="34" charset="0"/>
                <a:cs typeface="Arial" panose="020B0604020202020204" pitchFamily="34" charset="0"/>
              </a:rPr>
              <a:t>Il s'agit ici de la visualisation dans son ensemble. Dans les diapositives suivantes, elle est introduite et construite étape par étape. </a:t>
            </a:r>
          </a:p>
          <a:p>
            <a:r>
              <a:rPr lang="de-CH" dirty="0">
                <a:latin typeface="Arial" panose="020B0604020202020204" pitchFamily="34" charset="0"/>
                <a:cs typeface="Arial" panose="020B0604020202020204" pitchFamily="34" charset="0"/>
              </a:rPr>
              <a:t>La présentation ne comprend que les étapes les plus importantes. Elle montre que si des critiques isolées ont une longue tradition, le problème des mesures de coercition à des fins d'assistance et des placements </a:t>
            </a:r>
            <a:r>
              <a:rPr lang="de-CH" dirty="0" err="1">
                <a:latin typeface="Arial" panose="020B0604020202020204" pitchFamily="34" charset="0"/>
                <a:cs typeface="Arial" panose="020B0604020202020204" pitchFamily="34" charset="0"/>
              </a:rPr>
              <a:t>extrafamiliaux</a:t>
            </a:r>
            <a:r>
              <a:rPr lang="de-CH" dirty="0">
                <a:latin typeface="Arial" panose="020B0604020202020204" pitchFamily="34" charset="0"/>
                <a:cs typeface="Arial" panose="020B0604020202020204" pitchFamily="34" charset="0"/>
              </a:rPr>
              <a:t> a </a:t>
            </a:r>
            <a:r>
              <a:rPr lang="de-CH" dirty="0" err="1">
                <a:latin typeface="Arial" panose="020B0604020202020204" pitchFamily="34" charset="0"/>
                <a:cs typeface="Arial" panose="020B0604020202020204" pitchFamily="34" charset="0"/>
              </a:rPr>
              <a:t>longtemps</a:t>
            </a:r>
            <a:r>
              <a:rPr lang="de-CH" dirty="0">
                <a:latin typeface="Arial" panose="020B0604020202020204" pitchFamily="34" charset="0"/>
                <a:cs typeface="Arial" panose="020B0604020202020204" pitchFamily="34" charset="0"/>
              </a:rPr>
              <a:t> été pris en compte en tant que problème d'une minorité et de groupes marginaux. La présentation articule la visualisation en quatre étapes : «</a:t>
            </a:r>
            <a:r>
              <a:rPr lang="de-CH" dirty="0" err="1">
                <a:latin typeface="Arial" panose="020B0604020202020204" pitchFamily="34" charset="0"/>
                <a:cs typeface="Arial" panose="020B0604020202020204" pitchFamily="34" charset="0"/>
              </a:rPr>
              <a:t>mettre</a:t>
            </a:r>
            <a:r>
              <a:rPr lang="de-CH" dirty="0">
                <a:latin typeface="Arial" panose="020B0604020202020204" pitchFamily="34" charset="0"/>
                <a:cs typeface="Arial" panose="020B0604020202020204" pitchFamily="34" charset="0"/>
              </a:rPr>
              <a:t> en </a:t>
            </a:r>
            <a:r>
              <a:rPr lang="de-CH" dirty="0" err="1">
                <a:latin typeface="Arial" panose="020B0604020202020204" pitchFamily="34" charset="0"/>
                <a:cs typeface="Arial" panose="020B0604020202020204" pitchFamily="34" charset="0"/>
              </a:rPr>
              <a:t>garde</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arrêter</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reconnaître</a:t>
            </a:r>
            <a:r>
              <a:rPr lang="de-CH" dirty="0">
                <a:latin typeface="Arial" panose="020B0604020202020204" pitchFamily="34" charset="0"/>
                <a:cs typeface="Arial" panose="020B0604020202020204" pitchFamily="34" charset="0"/>
              </a:rPr>
              <a:t>».</a:t>
            </a:r>
          </a:p>
        </p:txBody>
      </p:sp>
      <p:sp>
        <p:nvSpPr>
          <p:cNvPr id="4" name="Foliennummernplatzhalter 3"/>
          <p:cNvSpPr>
            <a:spLocks noGrp="1"/>
          </p:cNvSpPr>
          <p:nvPr>
            <p:ph type="sldNum" sz="quarter" idx="5"/>
          </p:nvPr>
        </p:nvSpPr>
        <p:spPr/>
        <p:txBody>
          <a:bodyPr/>
          <a:lstStyle/>
          <a:p>
            <a:fld id="{ED7DC97A-72F8-45EB-8D83-54DCFBD2216E}" type="slidenum">
              <a:rPr lang="de-CH" smtClean="0"/>
              <a:t>1</a:t>
            </a:fld>
            <a:endParaRPr lang="de-CH"/>
          </a:p>
        </p:txBody>
      </p:sp>
    </p:spTree>
    <p:extLst>
      <p:ext uri="{BB962C8B-B14F-4D97-AF65-F5344CB8AC3E}">
        <p14:creationId xmlns:p14="http://schemas.microsoft.com/office/powerpoint/2010/main" val="3133023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Les mises en garde contre les mesures de contrainte et les placements incontrôlés remontent déjà au 19e siècle. En 1837, le pasteur Albert </a:t>
            </a:r>
            <a:r>
              <a:rPr lang="de-CH" dirty="0" err="1">
                <a:latin typeface="Arial" panose="020B0604020202020204" pitchFamily="34" charset="0"/>
                <a:cs typeface="Arial" panose="020B0604020202020204" pitchFamily="34" charset="0"/>
              </a:rPr>
              <a:t>Bitzius</a:t>
            </a:r>
            <a:r>
              <a:rPr lang="de-CH" dirty="0">
                <a:latin typeface="Arial" panose="020B0604020202020204" pitchFamily="34" charset="0"/>
                <a:cs typeface="Arial" panose="020B0604020202020204" pitchFamily="34" charset="0"/>
              </a:rPr>
              <a:t> dénonçait, sous le nom de Jeremias Gotthelf, la vente aux enchères des enfants placés dans son </a:t>
            </a:r>
            <a:r>
              <a:rPr lang="de-CH" dirty="0" err="1">
                <a:latin typeface="Arial" panose="020B0604020202020204" pitchFamily="34" charset="0"/>
                <a:cs typeface="Arial" panose="020B0604020202020204" pitchFamily="34" charset="0"/>
              </a:rPr>
              <a:t>roman</a:t>
            </a:r>
            <a:r>
              <a:rPr lang="de-CH" dirty="0">
                <a:latin typeface="Arial" panose="020B0604020202020204" pitchFamily="34" charset="0"/>
                <a:cs typeface="Arial" panose="020B0604020202020204" pitchFamily="34" charset="0"/>
              </a:rPr>
              <a:t> </a:t>
            </a:r>
            <a:r>
              <a:rPr lang="fr-CH" i="1" dirty="0"/>
              <a:t>Le Miroir des paysans</a:t>
            </a:r>
            <a:r>
              <a:rPr lang="de-CH" dirty="0">
                <a:latin typeface="Arial" panose="020B0604020202020204" pitchFamily="34" charset="0"/>
                <a:cs typeface="Arial" panose="020B0604020202020204" pitchFamily="34" charset="0"/>
              </a:rPr>
              <a:t> ; Carl Albert Loosli, qui avait lui-même grandi dans un établissement, parlait même de «</a:t>
            </a:r>
            <a:r>
              <a:rPr lang="de-CH" dirty="0" err="1">
                <a:latin typeface="Arial" panose="020B0604020202020204" pitchFamily="34" charset="0"/>
                <a:cs typeface="Arial" panose="020B0604020202020204" pitchFamily="34" charset="0"/>
              </a:rPr>
              <a:t>camps</a:t>
            </a:r>
            <a:r>
              <a:rPr lang="de-CH" dirty="0">
                <a:latin typeface="Arial" panose="020B0604020202020204" pitchFamily="34" charset="0"/>
                <a:cs typeface="Arial" panose="020B0604020202020204" pitchFamily="34" charset="0"/>
              </a:rPr>
              <a:t> de </a:t>
            </a:r>
            <a:r>
              <a:rPr lang="de-CH" dirty="0" err="1">
                <a:latin typeface="Arial" panose="020B0604020202020204" pitchFamily="34" charset="0"/>
                <a:cs typeface="Arial" panose="020B0604020202020204" pitchFamily="34" charset="0"/>
              </a:rPr>
              <a:t>concentration</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suisses</a:t>
            </a:r>
            <a:r>
              <a:rPr lang="de-CH" dirty="0">
                <a:latin typeface="Arial" panose="020B0604020202020204" pitchFamily="34" charset="0"/>
                <a:cs typeface="Arial" panose="020B0604020202020204" pitchFamily="34" charset="0"/>
              </a:rPr>
              <a:t>» en 1939 ; les </a:t>
            </a:r>
            <a:r>
              <a:rPr lang="fr-CH" sz="1800" kern="0" dirty="0">
                <a:effectLst/>
                <a:latin typeface="Times New Roman" panose="02020603050405020304" pitchFamily="18" charset="0"/>
                <a:ea typeface="MS Mincho" panose="02020609040205080304" pitchFamily="49" charset="-128"/>
              </a:rPr>
              <a:t>articles du journal </a:t>
            </a:r>
            <a:r>
              <a:rPr lang="fr-CH" sz="1800" i="1" kern="0" dirty="0">
                <a:effectLst/>
                <a:latin typeface="Times New Roman" panose="02020603050405020304" pitchFamily="18" charset="0"/>
                <a:ea typeface="MS Mincho" panose="02020609040205080304" pitchFamily="49" charset="-128"/>
              </a:rPr>
              <a:t>Le Bonjour </a:t>
            </a:r>
            <a:r>
              <a:rPr lang="fr-CH" sz="1800" kern="0" dirty="0">
                <a:effectLst/>
                <a:latin typeface="Times New Roman" panose="02020603050405020304" pitchFamily="18" charset="0"/>
                <a:ea typeface="MS Mincho" panose="02020609040205080304" pitchFamily="49" charset="-128"/>
              </a:rPr>
              <a:t>de Jacques Roland</a:t>
            </a:r>
            <a:r>
              <a:rPr lang="fr-CH" dirty="0">
                <a:effectLst/>
              </a:rPr>
              <a:t> </a:t>
            </a:r>
            <a:r>
              <a:rPr lang="de-CH" dirty="0" err="1">
                <a:effectLst/>
                <a:latin typeface="Arial" panose="020B0604020202020204" pitchFamily="34" charset="0"/>
                <a:cs typeface="Arial" panose="020B0604020202020204" pitchFamily="34" charset="0"/>
              </a:rPr>
              <a:t>dès</a:t>
            </a:r>
            <a:r>
              <a:rPr lang="de-CH" dirty="0">
                <a:effectLst/>
                <a:latin typeface="Arial" panose="020B0604020202020204" pitchFamily="34" charset="0"/>
                <a:cs typeface="Arial" panose="020B0604020202020204" pitchFamily="34" charset="0"/>
              </a:rPr>
              <a:t> la fin des </a:t>
            </a:r>
            <a:r>
              <a:rPr lang="de-CH" dirty="0" err="1">
                <a:effectLst/>
                <a:latin typeface="Arial" panose="020B0604020202020204" pitchFamily="34" charset="0"/>
                <a:cs typeface="Arial" panose="020B0604020202020204" pitchFamily="34" charset="0"/>
              </a:rPr>
              <a:t>années</a:t>
            </a:r>
            <a:r>
              <a:rPr lang="de-CH" dirty="0">
                <a:effectLst/>
                <a:latin typeface="Arial" panose="020B0604020202020204" pitchFamily="34" charset="0"/>
                <a:cs typeface="Arial" panose="020B0604020202020204" pitchFamily="34" charset="0"/>
              </a:rPr>
              <a:t> 50 ;</a:t>
            </a:r>
            <a:r>
              <a:rPr lang="de-CH" dirty="0">
                <a:latin typeface="Arial" panose="020B0604020202020204" pitchFamily="34" charset="0"/>
                <a:cs typeface="Arial" panose="020B0604020202020204" pitchFamily="34" charset="0"/>
              </a:rPr>
              <a:t> Hans Caprez a commencé à dénoncer les agissements de l'œuvre d'entraide de Pro Juventute « Les </a:t>
            </a:r>
            <a:r>
              <a:rPr lang="de-CH" dirty="0" err="1">
                <a:latin typeface="Arial" panose="020B0604020202020204" pitchFamily="34" charset="0"/>
                <a:cs typeface="Arial" panose="020B0604020202020204" pitchFamily="34" charset="0"/>
              </a:rPr>
              <a:t>Enfants</a:t>
            </a:r>
            <a:r>
              <a:rPr lang="de-CH" dirty="0">
                <a:latin typeface="Arial" panose="020B0604020202020204" pitchFamily="34" charset="0"/>
                <a:cs typeface="Arial" panose="020B0604020202020204" pitchFamily="34" charset="0"/>
              </a:rPr>
              <a:t> de la </a:t>
            </a:r>
            <a:r>
              <a:rPr lang="de-CH" dirty="0" err="1">
                <a:latin typeface="Arial" panose="020B0604020202020204" pitchFamily="34" charset="0"/>
                <a:cs typeface="Arial" panose="020B0604020202020204" pitchFamily="34" charset="0"/>
              </a:rPr>
              <a:t>grand</a:t>
            </a:r>
            <a:r>
              <a:rPr lang="de-CH" dirty="0">
                <a:latin typeface="Arial" panose="020B0604020202020204" pitchFamily="34" charset="0"/>
                <a:cs typeface="Arial" panose="020B0604020202020204" pitchFamily="34" charset="0"/>
              </a:rPr>
              <a:t>-route », ce qui a conduit à sa disparition. Une mesure de politique extérieure, à savoir la ratification de la Convention européenne des droits de l'homme après l'introduction du droit de vote des femmes (auparavant, cela n'aurait été possible qu'avec des réserves), a également contraint la Confédération à agir. La </a:t>
            </a:r>
            <a:r>
              <a:rPr lang="de-CH" dirty="0" err="1">
                <a:latin typeface="Arial" panose="020B0604020202020204" pitchFamily="34" charset="0"/>
                <a:cs typeface="Arial" panose="020B0604020202020204" pitchFamily="34" charset="0"/>
              </a:rPr>
              <a:t>ratification</a:t>
            </a:r>
            <a:r>
              <a:rPr lang="de-CH" dirty="0">
                <a:latin typeface="Arial" panose="020B0604020202020204" pitchFamily="34" charset="0"/>
                <a:cs typeface="Arial" panose="020B0604020202020204" pitchFamily="34" charset="0"/>
              </a:rPr>
              <a:t> de la CIDE (1989) en 1997 a </a:t>
            </a:r>
            <a:r>
              <a:rPr lang="de-CH" dirty="0" err="1">
                <a:latin typeface="Arial" panose="020B0604020202020204" pitchFamily="34" charset="0"/>
                <a:cs typeface="Arial" panose="020B0604020202020204" pitchFamily="34" charset="0"/>
              </a:rPr>
              <a:t>entériné</a:t>
            </a:r>
            <a:r>
              <a:rPr lang="de-CH" dirty="0">
                <a:latin typeface="Arial" panose="020B0604020202020204" pitchFamily="34" charset="0"/>
                <a:cs typeface="Arial" panose="020B0604020202020204" pitchFamily="34" charset="0"/>
              </a:rPr>
              <a:t> le </a:t>
            </a:r>
            <a:r>
              <a:rPr lang="de-CH" dirty="0" err="1">
                <a:latin typeface="Arial" panose="020B0604020202020204" pitchFamily="34" charset="0"/>
                <a:cs typeface="Arial" panose="020B0604020202020204" pitchFamily="34" charset="0"/>
              </a:rPr>
              <a:t>respect</a:t>
            </a:r>
            <a:r>
              <a:rPr lang="de-CH" dirty="0">
                <a:latin typeface="Arial" panose="020B0604020202020204" pitchFamily="34" charset="0"/>
                <a:cs typeface="Arial" panose="020B0604020202020204" pitchFamily="34" charset="0"/>
              </a:rPr>
              <a:t> des </a:t>
            </a:r>
            <a:r>
              <a:rPr lang="de-CH" dirty="0" err="1">
                <a:latin typeface="Arial" panose="020B0604020202020204" pitchFamily="34" charset="0"/>
                <a:cs typeface="Arial" panose="020B0604020202020204" pitchFamily="34" charset="0"/>
              </a:rPr>
              <a:t>droits</a:t>
            </a:r>
            <a:r>
              <a:rPr lang="de-CH" dirty="0">
                <a:latin typeface="Arial" panose="020B0604020202020204" pitchFamily="34" charset="0"/>
                <a:cs typeface="Arial" panose="020B0604020202020204" pitchFamily="34" charset="0"/>
              </a:rPr>
              <a:t> de </a:t>
            </a:r>
            <a:r>
              <a:rPr lang="de-CH" dirty="0" err="1">
                <a:latin typeface="Arial" panose="020B0604020202020204" pitchFamily="34" charset="0"/>
                <a:cs typeface="Arial" panose="020B0604020202020204" pitchFamily="34" charset="0"/>
              </a:rPr>
              <a:t>l’enfant</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dans</a:t>
            </a:r>
            <a:r>
              <a:rPr lang="de-CH" dirty="0">
                <a:latin typeface="Arial" panose="020B0604020202020204" pitchFamily="34" charset="0"/>
                <a:cs typeface="Arial" panose="020B0604020202020204" pitchFamily="34" charset="0"/>
              </a:rPr>
              <a:t> la </a:t>
            </a:r>
            <a:r>
              <a:rPr lang="de-CH" dirty="0" err="1">
                <a:latin typeface="Arial" panose="020B0604020202020204" pitchFamily="34" charset="0"/>
                <a:cs typeface="Arial" panose="020B0604020202020204" pitchFamily="34" charset="0"/>
              </a:rPr>
              <a:t>législation</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suisse</a:t>
            </a:r>
            <a:r>
              <a:rPr lang="de-CH" dirty="0">
                <a:latin typeface="Arial" panose="020B0604020202020204" pitchFamily="34" charset="0"/>
                <a:cs typeface="Arial" panose="020B0604020202020204" pitchFamily="34" charset="0"/>
              </a:rPr>
              <a:t>.</a:t>
            </a:r>
          </a:p>
        </p:txBody>
      </p:sp>
      <p:sp>
        <p:nvSpPr>
          <p:cNvPr id="4" name="Foliennummernplatzhalter 3"/>
          <p:cNvSpPr>
            <a:spLocks noGrp="1"/>
          </p:cNvSpPr>
          <p:nvPr>
            <p:ph type="sldNum" sz="quarter" idx="5"/>
          </p:nvPr>
        </p:nvSpPr>
        <p:spPr/>
        <p:txBody>
          <a:bodyPr/>
          <a:lstStyle/>
          <a:p>
            <a:fld id="{ED7DC97A-72F8-45EB-8D83-54DCFBD2216E}" type="slidenum">
              <a:rPr lang="de-CH" smtClean="0"/>
              <a:t>2</a:t>
            </a:fld>
            <a:endParaRPr lang="de-CH"/>
          </a:p>
        </p:txBody>
      </p:sp>
    </p:spTree>
    <p:extLst>
      <p:ext uri="{BB962C8B-B14F-4D97-AF65-F5344CB8AC3E}">
        <p14:creationId xmlns:p14="http://schemas.microsoft.com/office/powerpoint/2010/main" val="4090685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Avec </a:t>
            </a:r>
            <a:r>
              <a:rPr lang="de-CH" dirty="0" err="1">
                <a:latin typeface="Arial" panose="020B0604020202020204" pitchFamily="34" charset="0"/>
                <a:cs typeface="Arial" panose="020B0604020202020204" pitchFamily="34" charset="0"/>
              </a:rPr>
              <a:t>l'ordonnance</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sur</a:t>
            </a:r>
            <a:r>
              <a:rPr lang="de-CH" dirty="0">
                <a:latin typeface="Arial" panose="020B0604020202020204" pitchFamily="34" charset="0"/>
                <a:cs typeface="Arial" panose="020B0604020202020204" pitchFamily="34" charset="0"/>
              </a:rPr>
              <a:t> le </a:t>
            </a:r>
            <a:r>
              <a:rPr lang="de-CH" dirty="0" err="1">
                <a:latin typeface="Arial" panose="020B0604020202020204" pitchFamily="34" charset="0"/>
                <a:cs typeface="Arial" panose="020B0604020202020204" pitchFamily="34" charset="0"/>
              </a:rPr>
              <a:t>placement</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d'enfants</a:t>
            </a:r>
            <a:r>
              <a:rPr lang="de-CH" dirty="0">
                <a:latin typeface="Arial" panose="020B0604020202020204" pitchFamily="34" charset="0"/>
                <a:cs typeface="Arial" panose="020B0604020202020204" pitchFamily="34" charset="0"/>
              </a:rPr>
              <a:t> (OPE), que le Conseil fédéral a fait entrer en vigueur de sa propre compétence en 1978, le contrôle des placements hors du foyer familial est également devenu obligatoire pour les cantons et les communes, même si sa mise en œuvre a été plus ou moins conséquente. La révision du Code civil en 1981 a réglementé le contrôle et la possibilité de contester les mesures de contrainte et la nouvelle révision en 2013 l'obligation d'avoir des autorités de tutelle professionnelles plutôt que non professionnelles et composées de membres de partis politiques (autorités de protection de l'enfant et de l'adulte, APEA). </a:t>
            </a:r>
          </a:p>
          <a:p>
            <a:r>
              <a:rPr lang="de-CH" dirty="0">
                <a:latin typeface="Arial" panose="020B0604020202020204" pitchFamily="34" charset="0"/>
                <a:cs typeface="Arial" panose="020B0604020202020204" pitchFamily="34" charset="0"/>
              </a:rPr>
              <a:t>L'impulsion pour cet arrêt des mesures de coercition à des fins d'assistance et des placements extrafamiliaux sans possibilité de contestation et de contrôle est venue de la discussion sur la ratification de la Convention européenne des droits de l'homme (CEDH) et des alternatives, comme le traitement médical, l'ouverture des établissements, également la question des coûts.   </a:t>
            </a:r>
          </a:p>
        </p:txBody>
      </p:sp>
      <p:sp>
        <p:nvSpPr>
          <p:cNvPr id="4" name="Foliennummernplatzhalter 3"/>
          <p:cNvSpPr>
            <a:spLocks noGrp="1"/>
          </p:cNvSpPr>
          <p:nvPr>
            <p:ph type="sldNum" sz="quarter" idx="5"/>
          </p:nvPr>
        </p:nvSpPr>
        <p:spPr/>
        <p:txBody>
          <a:bodyPr/>
          <a:lstStyle/>
          <a:p>
            <a:fld id="{ED7DC97A-72F8-45EB-8D83-54DCFBD2216E}" type="slidenum">
              <a:rPr lang="de-CH" smtClean="0"/>
              <a:t>3</a:t>
            </a:fld>
            <a:endParaRPr lang="de-CH"/>
          </a:p>
        </p:txBody>
      </p:sp>
    </p:spTree>
    <p:extLst>
      <p:ext uri="{BB962C8B-B14F-4D97-AF65-F5344CB8AC3E}">
        <p14:creationId xmlns:p14="http://schemas.microsoft.com/office/powerpoint/2010/main" val="2013722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Des excuses ponctuelles concernant l'œuvre </a:t>
            </a:r>
            <a:r>
              <a:rPr lang="de-CH" dirty="0" err="1">
                <a:latin typeface="Arial" panose="020B0604020202020204" pitchFamily="34" charset="0"/>
                <a:cs typeface="Arial" panose="020B0604020202020204" pitchFamily="34" charset="0"/>
              </a:rPr>
              <a:t>d'entraide</a:t>
            </a:r>
            <a:r>
              <a:rPr lang="de-CH" dirty="0">
                <a:latin typeface="Arial" panose="020B0604020202020204" pitchFamily="34" charset="0"/>
                <a:cs typeface="Arial" panose="020B0604020202020204" pitchFamily="34" charset="0"/>
              </a:rPr>
              <a:t> « Les </a:t>
            </a:r>
            <a:r>
              <a:rPr lang="de-CH" dirty="0" err="1">
                <a:latin typeface="Arial" panose="020B0604020202020204" pitchFamily="34" charset="0"/>
                <a:cs typeface="Arial" panose="020B0604020202020204" pitchFamily="34" charset="0"/>
              </a:rPr>
              <a:t>Enfants</a:t>
            </a:r>
            <a:r>
              <a:rPr lang="de-CH" dirty="0">
                <a:latin typeface="Arial" panose="020B0604020202020204" pitchFamily="34" charset="0"/>
                <a:cs typeface="Arial" panose="020B0604020202020204" pitchFamily="34" charset="0"/>
              </a:rPr>
              <a:t> de la </a:t>
            </a:r>
            <a:r>
              <a:rPr lang="de-CH" dirty="0" err="1">
                <a:latin typeface="Arial" panose="020B0604020202020204" pitchFamily="34" charset="0"/>
                <a:cs typeface="Arial" panose="020B0604020202020204" pitchFamily="34" charset="0"/>
              </a:rPr>
              <a:t>grand</a:t>
            </a:r>
            <a:r>
              <a:rPr lang="de-CH" dirty="0">
                <a:latin typeface="Arial" panose="020B0604020202020204" pitchFamily="34" charset="0"/>
                <a:cs typeface="Arial" panose="020B0604020202020204" pitchFamily="34" charset="0"/>
              </a:rPr>
              <a:t>-route » (1986) et les femmes non délinquantes enfermées dans l'établissement pour femmes de Hindelbank (2010) ont été suivies en 2013 par des excuses générales du Conseil fédéral, puis en 2014 par une loi fédérale sur la réhabilitation des personnes concernées, qui a été complétée en 2017, sous la pression de l'initiative sur la réparation, par la </a:t>
            </a:r>
            <a:r>
              <a:rPr lang="de-CH" sz="1800" dirty="0">
                <a:effectLst/>
                <a:latin typeface="Arial" panose="020B0604020202020204" pitchFamily="34" charset="0"/>
                <a:ea typeface="MS Mincho" panose="02020609040205080304" pitchFamily="49" charset="-128"/>
                <a:cs typeface="Arial" panose="020B0604020202020204" pitchFamily="34" charset="0"/>
              </a:rPr>
              <a:t>« </a:t>
            </a:r>
            <a:r>
              <a:rPr lang="de-CH" sz="18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Loi fédérale sur le traitement des mesures de coercition à des fins d'assistance et des placements extrafamiliaux antérieurs à 1981 » (LMCFA).  Elle accordait aux personnes concernées une contribution de solidarité de 25 000 francs. </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ED7DC97A-72F8-45EB-8D83-54DCFBD2216E}" type="slidenum">
              <a:rPr lang="de-CH" smtClean="0"/>
              <a:t>4</a:t>
            </a:fld>
            <a:endParaRPr lang="de-CH"/>
          </a:p>
        </p:txBody>
      </p:sp>
    </p:spTree>
    <p:extLst>
      <p:ext uri="{BB962C8B-B14F-4D97-AF65-F5344CB8AC3E}">
        <p14:creationId xmlns:p14="http://schemas.microsoft.com/office/powerpoint/2010/main" val="2047518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La </a:t>
            </a:r>
            <a:r>
              <a:rPr lang="de-CH" dirty="0" err="1">
                <a:latin typeface="Arial" panose="020B0604020202020204" pitchFamily="34" charset="0"/>
                <a:cs typeface="Arial" panose="020B0604020202020204" pitchFamily="34" charset="0"/>
              </a:rPr>
              <a:t>discussion</a:t>
            </a:r>
            <a:r>
              <a:rPr lang="de-CH" dirty="0">
                <a:latin typeface="Arial" panose="020B0604020202020204" pitchFamily="34" charset="0"/>
                <a:cs typeface="Arial" panose="020B0604020202020204" pitchFamily="34" charset="0"/>
              </a:rPr>
              <a:t> sur une réhabilitation complète se poursuit. En effet, les personnes concernées ainsi que la commission indépendante </a:t>
            </a:r>
            <a:r>
              <a:rPr lang="de-CH" dirty="0" err="1">
                <a:latin typeface="Arial" panose="020B0604020202020204" pitchFamily="34" charset="0"/>
                <a:cs typeface="Arial" panose="020B0604020202020204" pitchFamily="34" charset="0"/>
              </a:rPr>
              <a:t>d'experts</a:t>
            </a:r>
            <a:r>
              <a:rPr lang="de-CH" dirty="0">
                <a:latin typeface="Arial" panose="020B0604020202020204" pitchFamily="34" charset="0"/>
                <a:cs typeface="Arial" panose="020B0604020202020204" pitchFamily="34" charset="0"/>
              </a:rPr>
              <a:t> (CIE) </a:t>
            </a:r>
            <a:r>
              <a:rPr lang="de-CH" dirty="0" err="1">
                <a:latin typeface="Arial" panose="020B0604020202020204" pitchFamily="34" charset="0"/>
                <a:cs typeface="Arial" panose="020B0604020202020204" pitchFamily="34" charset="0"/>
              </a:rPr>
              <a:t>font</a:t>
            </a:r>
            <a:r>
              <a:rPr lang="de-CH" dirty="0">
                <a:latin typeface="Arial" panose="020B0604020202020204" pitchFamily="34" charset="0"/>
                <a:cs typeface="Arial" panose="020B0604020202020204" pitchFamily="34" charset="0"/>
              </a:rPr>
              <a:t> valoir que pour la plupart des personnes concernées, 25 000 francs n'ont même pas permis de compenser le préjudice matériel, et encore moins d'obtenir une réparation morale. Ils demandent par exemple une rente adaptée individuellement, le soutien de la mise à jour par les personnes concernées elles-mêmes, l'accès à des formations et à des manifestations culturelles qui n'étaient pas ouvertes aux personnes concernées ou un soutien en matière de mobilité, comme par exemple un abonnement général des CFF.  Les impulsions données par le Projet national de </a:t>
            </a:r>
            <a:r>
              <a:rPr lang="de-CH" dirty="0" err="1">
                <a:latin typeface="Arial" panose="020B0604020202020204" pitchFamily="34" charset="0"/>
                <a:cs typeface="Arial" panose="020B0604020202020204" pitchFamily="34" charset="0"/>
              </a:rPr>
              <a:t>recherche</a:t>
            </a:r>
            <a:r>
              <a:rPr lang="de-CH" dirty="0">
                <a:latin typeface="Arial" panose="020B0604020202020204" pitchFamily="34" charset="0"/>
                <a:cs typeface="Arial" panose="020B0604020202020204" pitchFamily="34" charset="0"/>
              </a:rPr>
              <a:t> 76 "Assistance et </a:t>
            </a:r>
            <a:r>
              <a:rPr lang="de-CH" dirty="0" err="1">
                <a:latin typeface="Arial" panose="020B0604020202020204" pitchFamily="34" charset="0"/>
                <a:cs typeface="Arial" panose="020B0604020202020204" pitchFamily="34" charset="0"/>
              </a:rPr>
              <a:t>coercition</a:t>
            </a:r>
            <a:r>
              <a:rPr lang="de-CH" dirty="0">
                <a:latin typeface="Arial" panose="020B0604020202020204" pitchFamily="34" charset="0"/>
                <a:cs typeface="Arial" panose="020B0604020202020204" pitchFamily="34" charset="0"/>
              </a:rPr>
              <a:t>" visent à poursuivre la recherche afin de rendre à l'avenir les mesures de coercition à des fins d'assistance et les placements </a:t>
            </a:r>
            <a:r>
              <a:rPr lang="de-CH" dirty="0" err="1">
                <a:latin typeface="Arial" panose="020B0604020202020204" pitchFamily="34" charset="0"/>
                <a:cs typeface="Arial" panose="020B0604020202020204" pitchFamily="34" charset="0"/>
              </a:rPr>
              <a:t>extrafamiliaux</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respectueux</a:t>
            </a:r>
            <a:r>
              <a:rPr lang="de-CH" dirty="0">
                <a:latin typeface="Arial" panose="020B0604020202020204" pitchFamily="34" charset="0"/>
                <a:cs typeface="Arial" panose="020B0604020202020204" pitchFamily="34" charset="0"/>
              </a:rPr>
              <a:t> des droits humains. </a:t>
            </a:r>
          </a:p>
          <a:p>
            <a:r>
              <a:rPr lang="de-CH" dirty="0">
                <a:latin typeface="Arial" panose="020B0604020202020204" pitchFamily="34" charset="0"/>
                <a:cs typeface="Arial" panose="020B0604020202020204" pitchFamily="34" charset="0"/>
              </a:rPr>
              <a:t>Comment d'autres mesures pourraient-elles être </a:t>
            </a:r>
            <a:r>
              <a:rPr lang="de-CH" dirty="0" err="1">
                <a:latin typeface="Arial" panose="020B0604020202020204" pitchFamily="34" charset="0"/>
                <a:cs typeface="Arial" panose="020B0604020202020204" pitchFamily="34" charset="0"/>
              </a:rPr>
              <a:t>conçues</a:t>
            </a:r>
            <a:r>
              <a:rPr lang="de-CH" dirty="0">
                <a:latin typeface="Arial" panose="020B0604020202020204" pitchFamily="34" charset="0"/>
                <a:cs typeface="Arial" panose="020B0604020202020204" pitchFamily="34" charset="0"/>
              </a:rPr>
              <a:t> ? Cette question peut être posée aux élèves à la suite de leur </a:t>
            </a:r>
            <a:r>
              <a:rPr lang="de-CH" dirty="0" err="1">
                <a:latin typeface="Arial" panose="020B0604020202020204" pitchFamily="34" charset="0"/>
                <a:cs typeface="Arial" panose="020B0604020202020204" pitchFamily="34" charset="0"/>
              </a:rPr>
              <a:t>étude</a:t>
            </a:r>
            <a:r>
              <a:rPr lang="de-CH" dirty="0">
                <a:latin typeface="Arial" panose="020B0604020202020204" pitchFamily="34" charset="0"/>
                <a:cs typeface="Arial" panose="020B0604020202020204" pitchFamily="34" charset="0"/>
              </a:rPr>
              <a:t> du </a:t>
            </a:r>
            <a:r>
              <a:rPr lang="de-CH" dirty="0" err="1">
                <a:latin typeface="Arial" panose="020B0604020202020204" pitchFamily="34" charset="0"/>
                <a:cs typeface="Arial" panose="020B0604020202020204" pitchFamily="34" charset="0"/>
              </a:rPr>
              <a:t>média</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éducatif</a:t>
            </a:r>
            <a:r>
              <a:rPr lang="de-CH" dirty="0">
                <a:latin typeface="Arial" panose="020B0604020202020204" pitchFamily="34" charset="0"/>
                <a:cs typeface="Arial" panose="020B0604020202020204" pitchFamily="34" charset="0"/>
              </a:rPr>
              <a:t>.</a:t>
            </a:r>
          </a:p>
        </p:txBody>
      </p:sp>
      <p:sp>
        <p:nvSpPr>
          <p:cNvPr id="4" name="Foliennummernplatzhalter 3"/>
          <p:cNvSpPr>
            <a:spLocks noGrp="1"/>
          </p:cNvSpPr>
          <p:nvPr>
            <p:ph type="sldNum" sz="quarter" idx="5"/>
          </p:nvPr>
        </p:nvSpPr>
        <p:spPr/>
        <p:txBody>
          <a:bodyPr/>
          <a:lstStyle/>
          <a:p>
            <a:fld id="{ED7DC97A-72F8-45EB-8D83-54DCFBD2216E}" type="slidenum">
              <a:rPr lang="de-CH" smtClean="0"/>
              <a:t>5</a:t>
            </a:fld>
            <a:endParaRPr lang="de-CH"/>
          </a:p>
        </p:txBody>
      </p:sp>
    </p:spTree>
    <p:extLst>
      <p:ext uri="{BB962C8B-B14F-4D97-AF65-F5344CB8AC3E}">
        <p14:creationId xmlns:p14="http://schemas.microsoft.com/office/powerpoint/2010/main" val="2955135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515694"/>
            <a:ext cx="7772400" cy="556968"/>
          </a:xfrm>
        </p:spPr>
        <p:txBody>
          <a:bodyPr anchor="b">
            <a:normAutofit/>
          </a:bodyPr>
          <a:lstStyle>
            <a:lvl1pPr algn="ctr">
              <a:defRPr sz="3600">
                <a:latin typeface="Calibri" panose="020F0502020204030204" pitchFamily="34" charset="0"/>
                <a:cs typeface="Calibri" panose="020F0502020204030204" pitchFamily="34" charset="0"/>
              </a:defRPr>
            </a:lvl1pPr>
          </a:lstStyle>
          <a:p>
            <a:r>
              <a:rPr lang="de-DE" dirty="0"/>
              <a:t>Mastertitelformat bearbeiten</a:t>
            </a:r>
            <a:endParaRPr lang="en-US" dirty="0"/>
          </a:p>
        </p:txBody>
      </p:sp>
      <p:sp>
        <p:nvSpPr>
          <p:cNvPr id="4" name="Date Placeholder 3"/>
          <p:cNvSpPr>
            <a:spLocks noGrp="1"/>
          </p:cNvSpPr>
          <p:nvPr>
            <p:ph type="dt" sz="half" idx="10"/>
          </p:nvPr>
        </p:nvSpPr>
        <p:spPr/>
        <p:txBody>
          <a:bodyPr/>
          <a:lstStyle>
            <a:lvl1pPr>
              <a:defRPr/>
            </a:lvl1pPr>
          </a:lstStyle>
          <a:p>
            <a:r>
              <a:rPr lang="de-CH" dirty="0"/>
              <a:t>www.fuersorge-zwang.ch</a:t>
            </a:r>
          </a:p>
        </p:txBody>
      </p:sp>
      <p:sp>
        <p:nvSpPr>
          <p:cNvPr id="5" name="Footer Placeholder 4"/>
          <p:cNvSpPr>
            <a:spLocks noGrp="1"/>
          </p:cNvSpPr>
          <p:nvPr>
            <p:ph type="ftr" sz="quarter" idx="11"/>
          </p:nvPr>
        </p:nvSpPr>
        <p:spPr/>
        <p:txBody>
          <a:bodyPr/>
          <a:lstStyle/>
          <a:p>
            <a:r>
              <a:rPr lang="de-CH" dirty="0"/>
              <a:t>B.1 Begriffe</a:t>
            </a:r>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221692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2DE1474-EEFB-495A-A54F-52C026F89B92}" type="datetimeFigureOut">
              <a:rPr lang="de-CH" smtClean="0"/>
              <a:t>18.12.2024</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339526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2DE1474-EEFB-495A-A54F-52C026F89B92}" type="datetimeFigureOut">
              <a:rPr lang="de-CH" smtClean="0"/>
              <a:t>18.12.2024</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530757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365126"/>
          </a:xfrm>
        </p:spPr>
        <p:txBody>
          <a:bodyPr>
            <a:normAutofit/>
          </a:bodyPr>
          <a:lstStyle>
            <a:lvl1pPr algn="ctr">
              <a:defRPr sz="2400">
                <a:latin typeface="Calibri" panose="020F0502020204030204" pitchFamily="34" charset="0"/>
                <a:cs typeface="Calibri" panose="020F0502020204030204" pitchFamily="34" charset="0"/>
              </a:defRPr>
            </a:lvl1pPr>
          </a:lstStyle>
          <a:p>
            <a:r>
              <a:rPr lang="de-DE" dirty="0"/>
              <a:t>Mastertitelformat bearbeiten</a:t>
            </a:r>
            <a:endParaRPr lang="en-US" dirty="0"/>
          </a:p>
        </p:txBody>
      </p:sp>
      <p:sp>
        <p:nvSpPr>
          <p:cNvPr id="4" name="Date Placeholder 3"/>
          <p:cNvSpPr>
            <a:spLocks noGrp="1"/>
          </p:cNvSpPr>
          <p:nvPr>
            <p:ph type="dt" sz="half" idx="10"/>
          </p:nvPr>
        </p:nvSpPr>
        <p:spPr/>
        <p:txBody>
          <a:bodyPr/>
          <a:lstStyle/>
          <a:p>
            <a:r>
              <a:rPr lang="de-CH" dirty="0"/>
              <a:t>www.fuersorge-zwang.ch</a:t>
            </a:r>
          </a:p>
        </p:txBody>
      </p:sp>
      <p:sp>
        <p:nvSpPr>
          <p:cNvPr id="5" name="Footer Placeholder 4"/>
          <p:cNvSpPr>
            <a:spLocks noGrp="1"/>
          </p:cNvSpPr>
          <p:nvPr>
            <p:ph type="ftr" sz="quarter" idx="11"/>
          </p:nvPr>
        </p:nvSpPr>
        <p:spPr/>
        <p:txBody>
          <a:bodyPr/>
          <a:lstStyle/>
          <a:p>
            <a:r>
              <a:rPr lang="de-CH" dirty="0"/>
              <a:t>B.1 Begriffe</a:t>
            </a:r>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24938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E2DE1474-EEFB-495A-A54F-52C026F89B92}" type="datetimeFigureOut">
              <a:rPr lang="de-CH" smtClean="0"/>
              <a:t>18.12.2024</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1948352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E2DE1474-EEFB-495A-A54F-52C026F89B92}" type="datetimeFigureOut">
              <a:rPr lang="de-CH" smtClean="0"/>
              <a:t>18.12.2024</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85276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E2DE1474-EEFB-495A-A54F-52C026F89B92}" type="datetimeFigureOut">
              <a:rPr lang="de-CH" smtClean="0"/>
              <a:t>18.12.2024</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1527054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E2DE1474-EEFB-495A-A54F-52C026F89B92}" type="datetimeFigureOut">
              <a:rPr lang="de-CH" smtClean="0"/>
              <a:t>18.12.2024</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78138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DE1474-EEFB-495A-A54F-52C026F89B92}" type="datetimeFigureOut">
              <a:rPr lang="de-CH" smtClean="0"/>
              <a:t>18.12.2024</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174738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E2DE1474-EEFB-495A-A54F-52C026F89B92}" type="datetimeFigureOut">
              <a:rPr lang="de-CH" smtClean="0"/>
              <a:t>18.12.2024</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76617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E2DE1474-EEFB-495A-A54F-52C026F89B92}" type="datetimeFigureOut">
              <a:rPr lang="de-CH" smtClean="0"/>
              <a:t>18.12.2024</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1150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Modifier le format du titre maître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Modifier le format du texte maître</a:t>
            </a:r>
          </a:p>
          <a:p>
            <a:pPr lvl="1"/>
            <a:r>
              <a:rPr lang="de-DE"/>
              <a:t>Deuxième niveau</a:t>
            </a:r>
          </a:p>
          <a:p>
            <a:pPr lvl="2"/>
            <a:r>
              <a:rPr lang="de-DE"/>
              <a:t>Troisième niveau</a:t>
            </a:r>
          </a:p>
          <a:p>
            <a:pPr lvl="3"/>
            <a:r>
              <a:rPr lang="de-DE"/>
              <a:t>Quatrième niveau</a:t>
            </a:r>
          </a:p>
          <a:p>
            <a:pPr lvl="4"/>
            <a:r>
              <a:rPr lang="de-DE"/>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2DE1474-EEFB-495A-A54F-52C026F89B92}" type="datetimeFigureOut">
              <a:rPr lang="de-CH" smtClean="0"/>
              <a:t>18.12.2024</a:t>
            </a:fld>
            <a:endParaRPr lang="de-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6B04690-5415-440D-982E-F82DC19B1CE7}" type="slidenum">
              <a:rPr lang="de-CH" smtClean="0"/>
              <a:t>‹Nr.›</a:t>
            </a:fld>
            <a:endParaRPr lang="de-CH"/>
          </a:p>
        </p:txBody>
      </p:sp>
    </p:spTree>
    <p:extLst>
      <p:ext uri="{BB962C8B-B14F-4D97-AF65-F5344CB8AC3E}">
        <p14:creationId xmlns:p14="http://schemas.microsoft.com/office/powerpoint/2010/main" val="39361511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E12292-6763-DD08-BD8A-917A80EC4A86}"/>
              </a:ext>
            </a:extLst>
          </p:cNvPr>
          <p:cNvSpPr>
            <a:spLocks noGrp="1"/>
          </p:cNvSpPr>
          <p:nvPr>
            <p:ph type="ctrTitle"/>
          </p:nvPr>
        </p:nvSpPr>
        <p:spPr>
          <a:xfrm>
            <a:off x="731979" y="20278"/>
            <a:ext cx="7772400" cy="1520924"/>
          </a:xfrm>
        </p:spPr>
        <p:txBody>
          <a:bodyPr>
            <a:noAutofit/>
          </a:bodyPr>
          <a:lstStyle/>
          <a:p>
            <a:r>
              <a:rPr lang="de-CH" sz="3200" kern="0" dirty="0">
                <a:effectLst/>
                <a:latin typeface="Arial" panose="020B0604020202020204" pitchFamily="34" charset="0"/>
                <a:ea typeface="MS Mincho" panose="02020609040205080304" pitchFamily="49" charset="-128"/>
                <a:cs typeface="Arial" panose="020B0604020202020204" pitchFamily="34" charset="0"/>
              </a:rPr>
              <a:t>B.5 </a:t>
            </a:r>
            <a:br>
              <a:rPr lang="de-CH" sz="3200" kern="0" dirty="0">
                <a:effectLst/>
                <a:latin typeface="Arial" panose="020B0604020202020204" pitchFamily="34" charset="0"/>
                <a:ea typeface="MS Mincho" panose="02020609040205080304" pitchFamily="49" charset="-128"/>
                <a:cs typeface="Arial" panose="020B0604020202020204" pitchFamily="34" charset="0"/>
              </a:rPr>
            </a:br>
            <a:r>
              <a:rPr lang="de-CH" sz="3200" kern="0" dirty="0">
                <a:effectLst/>
                <a:latin typeface="Arial" panose="020B0604020202020204" pitchFamily="34" charset="0"/>
                <a:ea typeface="MS Mincho" panose="02020609040205080304" pitchFamily="49" charset="-128"/>
                <a:cs typeface="Arial" panose="020B0604020202020204" pitchFamily="34" charset="0"/>
              </a:rPr>
              <a:t>L'injustice peut-elle être «réparée» ?</a:t>
            </a:r>
            <a:endParaRPr lang="de-CH" sz="3200" dirty="0">
              <a:latin typeface="Arial" panose="020B0604020202020204" pitchFamily="34" charset="0"/>
              <a:cs typeface="Arial" panose="020B0604020202020204" pitchFamily="34" charset="0"/>
            </a:endParaRPr>
          </a:p>
        </p:txBody>
      </p:sp>
      <p:sp>
        <p:nvSpPr>
          <p:cNvPr id="3" name="Rechteck: abgerundete Ecken 2">
            <a:extLst>
              <a:ext uri="{FF2B5EF4-FFF2-40B4-BE49-F238E27FC236}">
                <a16:creationId xmlns:a16="http://schemas.microsoft.com/office/drawing/2014/main" id="{A012AD60-3D4F-1CAA-B6F8-908056764131}"/>
              </a:ext>
            </a:extLst>
          </p:cNvPr>
          <p:cNvSpPr/>
          <p:nvPr/>
        </p:nvSpPr>
        <p:spPr>
          <a:xfrm>
            <a:off x="4077852" y="531902"/>
            <a:ext cx="1080655" cy="509154"/>
          </a:xfrm>
          <a:prstGeom prst="roundRect">
            <a:avLst>
              <a:gd name="adj" fmla="val 50000"/>
            </a:avLst>
          </a:prstGeom>
          <a:noFill/>
          <a:ln>
            <a:solidFill>
              <a:srgbClr val="DCB2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6" name="Grafik 5" descr="Ein Bild, das Text, Screenshot, Schrift, Zahl enthält.&#10;&#10;Automatisch generierte Beschreibung">
            <a:extLst>
              <a:ext uri="{FF2B5EF4-FFF2-40B4-BE49-F238E27FC236}">
                <a16:creationId xmlns:a16="http://schemas.microsoft.com/office/drawing/2014/main" id="{88A7C1AC-C944-C5EE-8892-B36E9B09B1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8730" y="2041396"/>
            <a:ext cx="6892290" cy="4004131"/>
          </a:xfrm>
          <a:prstGeom prst="rect">
            <a:avLst/>
          </a:prstGeom>
        </p:spPr>
      </p:pic>
    </p:spTree>
    <p:extLst>
      <p:ext uri="{BB962C8B-B14F-4D97-AF65-F5344CB8AC3E}">
        <p14:creationId xmlns:p14="http://schemas.microsoft.com/office/powerpoint/2010/main" val="2386666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F6E3F6-764C-0F5B-CE63-3EBD25BC416B}"/>
              </a:ext>
            </a:extLst>
          </p:cNvPr>
          <p:cNvSpPr>
            <a:spLocks noGrp="1"/>
          </p:cNvSpPr>
          <p:nvPr>
            <p:ph type="title"/>
          </p:nvPr>
        </p:nvSpPr>
        <p:spPr>
          <a:xfrm>
            <a:off x="628650" y="365127"/>
            <a:ext cx="7886700" cy="698902"/>
          </a:xfrm>
        </p:spPr>
        <p:txBody>
          <a:bodyPr>
            <a:noAutofit/>
          </a:bodyPr>
          <a:lstStyle/>
          <a:p>
            <a:r>
              <a:rPr lang="de-CH" sz="2800" kern="0" dirty="0" err="1">
                <a:effectLst/>
                <a:latin typeface="Arial" panose="020B0604020202020204" pitchFamily="34" charset="0"/>
                <a:ea typeface="MS Mincho" panose="02020609040205080304" pitchFamily="49" charset="-128"/>
                <a:cs typeface="Arial" panose="020B0604020202020204" pitchFamily="34" charset="0"/>
              </a:rPr>
              <a:t>L'injustice</a:t>
            </a:r>
            <a:r>
              <a:rPr lang="de-CH" sz="2800" kern="0" dirty="0">
                <a:effectLst/>
                <a:latin typeface="Arial" panose="020B0604020202020204" pitchFamily="34" charset="0"/>
                <a:ea typeface="MS Mincho" panose="02020609040205080304" pitchFamily="49" charset="-128"/>
                <a:cs typeface="Arial" panose="020B0604020202020204" pitchFamily="34" charset="0"/>
              </a:rPr>
              <a:t> </a:t>
            </a:r>
            <a:r>
              <a:rPr lang="de-CH" sz="2800" kern="0" dirty="0" err="1">
                <a:effectLst/>
                <a:latin typeface="Arial" panose="020B0604020202020204" pitchFamily="34" charset="0"/>
                <a:ea typeface="MS Mincho" panose="02020609040205080304" pitchFamily="49" charset="-128"/>
                <a:cs typeface="Arial" panose="020B0604020202020204" pitchFamily="34" charset="0"/>
              </a:rPr>
              <a:t>peut</a:t>
            </a:r>
            <a:r>
              <a:rPr lang="de-CH" sz="2800" kern="0" dirty="0">
                <a:effectLst/>
                <a:latin typeface="Arial" panose="020B0604020202020204" pitchFamily="34" charset="0"/>
                <a:ea typeface="MS Mincho" panose="02020609040205080304" pitchFamily="49" charset="-128"/>
                <a:cs typeface="Arial" panose="020B0604020202020204" pitchFamily="34" charset="0"/>
              </a:rPr>
              <a:t>-elle être « réparée » ?</a:t>
            </a:r>
            <a:endParaRPr lang="de-CH" sz="2800" dirty="0">
              <a:latin typeface="Arial" panose="020B0604020202020204" pitchFamily="34" charset="0"/>
              <a:cs typeface="Arial" panose="020B0604020202020204" pitchFamily="34" charset="0"/>
            </a:endParaRPr>
          </a:p>
        </p:txBody>
      </p:sp>
      <p:sp>
        <p:nvSpPr>
          <p:cNvPr id="13" name="Ellipse 12">
            <a:extLst>
              <a:ext uri="{FF2B5EF4-FFF2-40B4-BE49-F238E27FC236}">
                <a16:creationId xmlns:a16="http://schemas.microsoft.com/office/drawing/2014/main" id="{36F20F5E-AE97-C6FA-85A5-6E7416CBEFE0}"/>
              </a:ext>
            </a:extLst>
          </p:cNvPr>
          <p:cNvSpPr/>
          <p:nvPr/>
        </p:nvSpPr>
        <p:spPr>
          <a:xfrm>
            <a:off x="710228" y="1261749"/>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Textfeld 13">
            <a:extLst>
              <a:ext uri="{FF2B5EF4-FFF2-40B4-BE49-F238E27FC236}">
                <a16:creationId xmlns:a16="http://schemas.microsoft.com/office/drawing/2014/main" id="{3B2FD634-FF45-EB16-C67B-0CA72C63A5BD}"/>
              </a:ext>
            </a:extLst>
          </p:cNvPr>
          <p:cNvSpPr txBox="1"/>
          <p:nvPr/>
        </p:nvSpPr>
        <p:spPr>
          <a:xfrm>
            <a:off x="1035981" y="1225154"/>
            <a:ext cx="4768037" cy="369332"/>
          </a:xfrm>
          <a:prstGeom prst="rect">
            <a:avLst/>
          </a:prstGeom>
          <a:noFill/>
        </p:spPr>
        <p:txBody>
          <a:bodyPr wrap="none" rtlCol="0">
            <a:spAutoFit/>
          </a:bodyPr>
          <a:lstStyle/>
          <a:p>
            <a:r>
              <a:rPr lang="de-CH" dirty="0"/>
              <a:t>Jeremias Gotthelf, </a:t>
            </a:r>
            <a:r>
              <a:rPr lang="fr-CH" i="1" dirty="0"/>
              <a:t>Le Miroir des paysans,</a:t>
            </a:r>
            <a:r>
              <a:rPr lang="fr-CH" dirty="0"/>
              <a:t> </a:t>
            </a:r>
            <a:r>
              <a:rPr lang="de-CH" dirty="0"/>
              <a:t>1837</a:t>
            </a:r>
          </a:p>
        </p:txBody>
      </p:sp>
      <p:sp>
        <p:nvSpPr>
          <p:cNvPr id="15" name="Ellipse 14">
            <a:extLst>
              <a:ext uri="{FF2B5EF4-FFF2-40B4-BE49-F238E27FC236}">
                <a16:creationId xmlns:a16="http://schemas.microsoft.com/office/drawing/2014/main" id="{A7AD3807-D5F5-E6C6-B643-73644F2493E5}"/>
              </a:ext>
            </a:extLst>
          </p:cNvPr>
          <p:cNvSpPr/>
          <p:nvPr/>
        </p:nvSpPr>
        <p:spPr>
          <a:xfrm>
            <a:off x="974797" y="1626905"/>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 name="Textfeld 15">
            <a:extLst>
              <a:ext uri="{FF2B5EF4-FFF2-40B4-BE49-F238E27FC236}">
                <a16:creationId xmlns:a16="http://schemas.microsoft.com/office/drawing/2014/main" id="{5DC2086F-0CDB-DD8F-302C-745BF361A057}"/>
              </a:ext>
            </a:extLst>
          </p:cNvPr>
          <p:cNvSpPr txBox="1"/>
          <p:nvPr/>
        </p:nvSpPr>
        <p:spPr>
          <a:xfrm>
            <a:off x="1301988" y="1586966"/>
            <a:ext cx="2498376" cy="369332"/>
          </a:xfrm>
          <a:prstGeom prst="rect">
            <a:avLst/>
          </a:prstGeom>
          <a:noFill/>
        </p:spPr>
        <p:txBody>
          <a:bodyPr wrap="none" rtlCol="0">
            <a:spAutoFit/>
          </a:bodyPr>
          <a:lstStyle/>
          <a:p>
            <a:r>
              <a:rPr lang="de-CH" dirty="0"/>
              <a:t>Carl Albert Loosli, 1939</a:t>
            </a:r>
          </a:p>
        </p:txBody>
      </p:sp>
      <p:sp>
        <p:nvSpPr>
          <p:cNvPr id="20" name="Textfeld 19">
            <a:extLst>
              <a:ext uri="{FF2B5EF4-FFF2-40B4-BE49-F238E27FC236}">
                <a16:creationId xmlns:a16="http://schemas.microsoft.com/office/drawing/2014/main" id="{8F432849-4F08-0C60-EF09-4A9BE6947505}"/>
              </a:ext>
            </a:extLst>
          </p:cNvPr>
          <p:cNvSpPr txBox="1"/>
          <p:nvPr/>
        </p:nvSpPr>
        <p:spPr>
          <a:xfrm>
            <a:off x="1844385" y="2338228"/>
            <a:ext cx="7334828" cy="369332"/>
          </a:xfrm>
          <a:prstGeom prst="rect">
            <a:avLst/>
          </a:prstGeom>
          <a:noFill/>
        </p:spPr>
        <p:txBody>
          <a:bodyPr wrap="none" rtlCol="0">
            <a:spAutoFit/>
          </a:bodyPr>
          <a:lstStyle/>
          <a:p>
            <a:r>
              <a:rPr lang="de-CH" dirty="0"/>
              <a:t>Hans Caprez, </a:t>
            </a:r>
            <a:r>
              <a:rPr lang="de-CH" dirty="0" err="1"/>
              <a:t>reportages</a:t>
            </a:r>
            <a:r>
              <a:rPr lang="de-CH" dirty="0"/>
              <a:t> du </a:t>
            </a:r>
            <a:r>
              <a:rPr lang="de-CH" dirty="0" err="1"/>
              <a:t>magazine</a:t>
            </a:r>
            <a:r>
              <a:rPr lang="de-CH" dirty="0"/>
              <a:t> </a:t>
            </a:r>
            <a:r>
              <a:rPr lang="de-CH" i="1" dirty="0"/>
              <a:t>Der Beobachter</a:t>
            </a:r>
            <a:r>
              <a:rPr lang="de-CH" dirty="0"/>
              <a:t>, à partir de 1972</a:t>
            </a:r>
          </a:p>
        </p:txBody>
      </p:sp>
      <p:sp>
        <p:nvSpPr>
          <p:cNvPr id="22" name="Textfeld 21">
            <a:extLst>
              <a:ext uri="{FF2B5EF4-FFF2-40B4-BE49-F238E27FC236}">
                <a16:creationId xmlns:a16="http://schemas.microsoft.com/office/drawing/2014/main" id="{04742B8C-CCC5-3A0B-CD44-A9240E46E5CA}"/>
              </a:ext>
            </a:extLst>
          </p:cNvPr>
          <p:cNvSpPr txBox="1"/>
          <p:nvPr/>
        </p:nvSpPr>
        <p:spPr>
          <a:xfrm>
            <a:off x="2140526" y="2712796"/>
            <a:ext cx="5893665" cy="369332"/>
          </a:xfrm>
          <a:prstGeom prst="rect">
            <a:avLst/>
          </a:prstGeom>
          <a:noFill/>
        </p:spPr>
        <p:txBody>
          <a:bodyPr wrap="none" rtlCol="0">
            <a:spAutoFit/>
          </a:bodyPr>
          <a:lstStyle/>
          <a:p>
            <a:r>
              <a:rPr lang="de-CH" dirty="0"/>
              <a:t>Ratification de la Convention des droits de l'homme, 1974</a:t>
            </a:r>
          </a:p>
        </p:txBody>
      </p:sp>
      <p:sp>
        <p:nvSpPr>
          <p:cNvPr id="3" name="Textfeld 2">
            <a:extLst>
              <a:ext uri="{FF2B5EF4-FFF2-40B4-BE49-F238E27FC236}">
                <a16:creationId xmlns:a16="http://schemas.microsoft.com/office/drawing/2014/main" id="{1E2278EF-0B93-A6CF-E053-0630E8CA8B6F}"/>
              </a:ext>
            </a:extLst>
          </p:cNvPr>
          <p:cNvSpPr txBox="1"/>
          <p:nvPr/>
        </p:nvSpPr>
        <p:spPr>
          <a:xfrm>
            <a:off x="5981700" y="1274376"/>
            <a:ext cx="2256772" cy="461665"/>
          </a:xfrm>
          <a:prstGeom prst="rect">
            <a:avLst/>
          </a:prstGeom>
          <a:solidFill>
            <a:schemeClr val="bg1">
              <a:lumMod val="85000"/>
            </a:schemeClr>
          </a:solidFill>
        </p:spPr>
        <p:txBody>
          <a:bodyPr wrap="none" rtlCol="0">
            <a:spAutoFit/>
          </a:bodyPr>
          <a:lstStyle/>
          <a:p>
            <a:r>
              <a:rPr lang="de-CH" sz="2400" b="1" dirty="0" err="1">
                <a:latin typeface="Calibri" panose="020F0502020204030204" pitchFamily="34" charset="0"/>
                <a:cs typeface="Calibri" panose="020F0502020204030204" pitchFamily="34" charset="0"/>
              </a:rPr>
              <a:t>Mettre</a:t>
            </a:r>
            <a:r>
              <a:rPr lang="de-CH" sz="2400" b="1" dirty="0">
                <a:latin typeface="Calibri" panose="020F0502020204030204" pitchFamily="34" charset="0"/>
                <a:cs typeface="Calibri" panose="020F0502020204030204" pitchFamily="34" charset="0"/>
              </a:rPr>
              <a:t> en </a:t>
            </a:r>
            <a:r>
              <a:rPr lang="de-CH" sz="2400" b="1" dirty="0" err="1">
                <a:latin typeface="Calibri" panose="020F0502020204030204" pitchFamily="34" charset="0"/>
                <a:cs typeface="Calibri" panose="020F0502020204030204" pitchFamily="34" charset="0"/>
              </a:rPr>
              <a:t>garde</a:t>
            </a:r>
            <a:endParaRPr lang="de-CH" sz="2400" b="1" dirty="0">
              <a:latin typeface="Calibri" panose="020F0502020204030204" pitchFamily="34" charset="0"/>
              <a:cs typeface="Calibri" panose="020F0502020204030204" pitchFamily="34" charset="0"/>
            </a:endParaRPr>
          </a:p>
        </p:txBody>
      </p:sp>
      <p:pic>
        <p:nvPicPr>
          <p:cNvPr id="5" name="Grafik 4">
            <a:extLst>
              <a:ext uri="{FF2B5EF4-FFF2-40B4-BE49-F238E27FC236}">
                <a16:creationId xmlns:a16="http://schemas.microsoft.com/office/drawing/2014/main" id="{F04FC159-9E6C-AB3C-47B1-D0E9163BE75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8650" y="4306305"/>
            <a:ext cx="7781925" cy="1257300"/>
          </a:xfrm>
          <a:prstGeom prst="rect">
            <a:avLst/>
          </a:prstGeom>
        </p:spPr>
      </p:pic>
      <p:sp>
        <p:nvSpPr>
          <p:cNvPr id="7" name="Textfeld 21">
            <a:extLst>
              <a:ext uri="{FF2B5EF4-FFF2-40B4-BE49-F238E27FC236}">
                <a16:creationId xmlns:a16="http://schemas.microsoft.com/office/drawing/2014/main" id="{6CB71011-11A5-1373-D8B7-16C6198EC4AE}"/>
              </a:ext>
            </a:extLst>
          </p:cNvPr>
          <p:cNvSpPr txBox="1"/>
          <p:nvPr/>
        </p:nvSpPr>
        <p:spPr>
          <a:xfrm>
            <a:off x="2423354" y="3088547"/>
            <a:ext cx="5769593" cy="369332"/>
          </a:xfrm>
          <a:prstGeom prst="rect">
            <a:avLst/>
          </a:prstGeom>
          <a:noFill/>
        </p:spPr>
        <p:txBody>
          <a:bodyPr wrap="none" rtlCol="0">
            <a:spAutoFit/>
          </a:bodyPr>
          <a:lstStyle/>
          <a:p>
            <a:r>
              <a:rPr lang="de-CH" dirty="0"/>
              <a:t>Ratification de la Convention des droits de </a:t>
            </a:r>
            <a:r>
              <a:rPr lang="de-CH" dirty="0" err="1"/>
              <a:t>l’enfant</a:t>
            </a:r>
            <a:r>
              <a:rPr lang="de-CH" dirty="0"/>
              <a:t>, 1997</a:t>
            </a:r>
          </a:p>
        </p:txBody>
      </p:sp>
      <p:sp>
        <p:nvSpPr>
          <p:cNvPr id="8" name="Textfeld 15">
            <a:extLst>
              <a:ext uri="{FF2B5EF4-FFF2-40B4-BE49-F238E27FC236}">
                <a16:creationId xmlns:a16="http://schemas.microsoft.com/office/drawing/2014/main" id="{8F9B1D8C-45DE-2D2C-4E39-D7CD638BAD53}"/>
              </a:ext>
            </a:extLst>
          </p:cNvPr>
          <p:cNvSpPr txBox="1"/>
          <p:nvPr/>
        </p:nvSpPr>
        <p:spPr>
          <a:xfrm>
            <a:off x="1634894" y="1942263"/>
            <a:ext cx="7189340" cy="369332"/>
          </a:xfrm>
          <a:prstGeom prst="rect">
            <a:avLst/>
          </a:prstGeom>
          <a:noFill/>
        </p:spPr>
        <p:txBody>
          <a:bodyPr wrap="none" rtlCol="0">
            <a:spAutoFit/>
          </a:bodyPr>
          <a:lstStyle/>
          <a:p>
            <a:r>
              <a:rPr lang="de-CH" dirty="0"/>
              <a:t>Jacques Roland, </a:t>
            </a:r>
            <a:r>
              <a:rPr lang="de-CH" dirty="0" err="1"/>
              <a:t>articles</a:t>
            </a:r>
            <a:r>
              <a:rPr lang="de-CH" dirty="0"/>
              <a:t> du </a:t>
            </a:r>
            <a:r>
              <a:rPr lang="de-CH" dirty="0" err="1"/>
              <a:t>journal</a:t>
            </a:r>
            <a:r>
              <a:rPr lang="de-CH" dirty="0"/>
              <a:t> </a:t>
            </a:r>
            <a:r>
              <a:rPr lang="de-CH" i="1" dirty="0"/>
              <a:t>Le </a:t>
            </a:r>
            <a:r>
              <a:rPr lang="de-CH" i="1" dirty="0" err="1"/>
              <a:t>Bonjour</a:t>
            </a:r>
            <a:r>
              <a:rPr lang="de-CH" i="1" dirty="0"/>
              <a:t> </a:t>
            </a:r>
            <a:r>
              <a:rPr lang="de-CH" dirty="0"/>
              <a:t>à la fin des </a:t>
            </a:r>
            <a:r>
              <a:rPr lang="de-CH" dirty="0" err="1"/>
              <a:t>années</a:t>
            </a:r>
            <a:r>
              <a:rPr lang="de-CH" dirty="0"/>
              <a:t> 1950</a:t>
            </a:r>
          </a:p>
        </p:txBody>
      </p:sp>
      <p:sp>
        <p:nvSpPr>
          <p:cNvPr id="11" name="Ellipse 10">
            <a:extLst>
              <a:ext uri="{FF2B5EF4-FFF2-40B4-BE49-F238E27FC236}">
                <a16:creationId xmlns:a16="http://schemas.microsoft.com/office/drawing/2014/main" id="{13564944-491B-6AC3-491D-2F73A958D14C}"/>
              </a:ext>
            </a:extLst>
          </p:cNvPr>
          <p:cNvSpPr/>
          <p:nvPr/>
        </p:nvSpPr>
        <p:spPr>
          <a:xfrm>
            <a:off x="1270938" y="1992065"/>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Ellipse 11">
            <a:extLst>
              <a:ext uri="{FF2B5EF4-FFF2-40B4-BE49-F238E27FC236}">
                <a16:creationId xmlns:a16="http://schemas.microsoft.com/office/drawing/2014/main" id="{B264FB28-245C-751F-9960-F15D523484E5}"/>
              </a:ext>
            </a:extLst>
          </p:cNvPr>
          <p:cNvSpPr/>
          <p:nvPr/>
        </p:nvSpPr>
        <p:spPr>
          <a:xfrm>
            <a:off x="1548244" y="2330577"/>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3" name="Ellipse 22">
            <a:extLst>
              <a:ext uri="{FF2B5EF4-FFF2-40B4-BE49-F238E27FC236}">
                <a16:creationId xmlns:a16="http://schemas.microsoft.com/office/drawing/2014/main" id="{2FEBC521-3770-EBA0-E539-EC471E7D75A2}"/>
              </a:ext>
            </a:extLst>
          </p:cNvPr>
          <p:cNvSpPr/>
          <p:nvPr/>
        </p:nvSpPr>
        <p:spPr>
          <a:xfrm>
            <a:off x="1844385" y="2716947"/>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4" name="Ellipse 23">
            <a:extLst>
              <a:ext uri="{FF2B5EF4-FFF2-40B4-BE49-F238E27FC236}">
                <a16:creationId xmlns:a16="http://schemas.microsoft.com/office/drawing/2014/main" id="{1B6C80CF-8179-EAFE-06A3-5DE61EE9BC39}"/>
              </a:ext>
            </a:extLst>
          </p:cNvPr>
          <p:cNvSpPr/>
          <p:nvPr/>
        </p:nvSpPr>
        <p:spPr>
          <a:xfrm>
            <a:off x="2110326" y="3119947"/>
            <a:ext cx="296141" cy="296141"/>
          </a:xfrm>
          <a:prstGeom prst="ellipse">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3526841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20" grpId="0"/>
      <p:bldP spid="22" grpId="0"/>
      <p:bldP spid="3" grpId="0" animBg="1"/>
      <p:bldP spid="7" grpId="0"/>
      <p:bldP spid="8" grpId="0"/>
      <p:bldP spid="11" grpId="0" animBg="1"/>
      <p:bldP spid="12" grpId="0" animBg="1"/>
      <p:bldP spid="23" grpId="0" animBg="1"/>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DE130FD9-D40C-2681-460A-1F0A5558AA02}"/>
              </a:ext>
            </a:extLst>
          </p:cNvPr>
          <p:cNvSpPr txBox="1"/>
          <p:nvPr/>
        </p:nvSpPr>
        <p:spPr>
          <a:xfrm>
            <a:off x="5981701" y="1274376"/>
            <a:ext cx="1375064" cy="461665"/>
          </a:xfrm>
          <a:prstGeom prst="rect">
            <a:avLst/>
          </a:prstGeom>
          <a:solidFill>
            <a:srgbClr val="EED8B7"/>
          </a:solidFill>
        </p:spPr>
        <p:txBody>
          <a:bodyPr wrap="square" rtlCol="0">
            <a:spAutoFit/>
          </a:bodyPr>
          <a:lstStyle/>
          <a:p>
            <a:r>
              <a:rPr lang="de-CH" sz="2400" b="1" dirty="0">
                <a:latin typeface="Arial" panose="020B0604020202020204" pitchFamily="34" charset="0"/>
                <a:cs typeface="Arial" panose="020B0604020202020204" pitchFamily="34" charset="0"/>
              </a:rPr>
              <a:t>Arrêter</a:t>
            </a:r>
          </a:p>
        </p:txBody>
      </p:sp>
      <p:sp>
        <p:nvSpPr>
          <p:cNvPr id="6" name="Bogen 5">
            <a:extLst>
              <a:ext uri="{FF2B5EF4-FFF2-40B4-BE49-F238E27FC236}">
                <a16:creationId xmlns:a16="http://schemas.microsoft.com/office/drawing/2014/main" id="{F7463A1F-AE53-17E9-7E99-6191B3B7C163}"/>
              </a:ext>
            </a:extLst>
          </p:cNvPr>
          <p:cNvSpPr/>
          <p:nvPr/>
        </p:nvSpPr>
        <p:spPr>
          <a:xfrm>
            <a:off x="-1419225" y="1505208"/>
            <a:ext cx="6372225" cy="1628518"/>
          </a:xfrm>
          <a:prstGeom prst="arc">
            <a:avLst/>
          </a:prstGeom>
          <a:ln w="88900">
            <a:solidFill>
              <a:srgbClr val="EED8B7"/>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a:p>
        </p:txBody>
      </p:sp>
      <p:sp>
        <p:nvSpPr>
          <p:cNvPr id="7" name="Textfeld 6">
            <a:extLst>
              <a:ext uri="{FF2B5EF4-FFF2-40B4-BE49-F238E27FC236}">
                <a16:creationId xmlns:a16="http://schemas.microsoft.com/office/drawing/2014/main" id="{75E76CEF-A39D-73D8-074E-ED571F148571}"/>
              </a:ext>
            </a:extLst>
          </p:cNvPr>
          <p:cNvSpPr txBox="1"/>
          <p:nvPr/>
        </p:nvSpPr>
        <p:spPr>
          <a:xfrm>
            <a:off x="659316" y="1698185"/>
            <a:ext cx="1758815" cy="1754326"/>
          </a:xfrm>
          <a:prstGeom prst="rect">
            <a:avLst/>
          </a:prstGeom>
          <a:noFill/>
        </p:spPr>
        <p:txBody>
          <a:bodyPr wrap="none" rtlCol="0">
            <a:spAutoFit/>
          </a:bodyPr>
          <a:lstStyle/>
          <a:p>
            <a:pPr algn="ctr"/>
            <a:r>
              <a:rPr lang="de-CH" b="1" dirty="0" err="1">
                <a:latin typeface="Arial" panose="020B0604020202020204" pitchFamily="34" charset="0"/>
                <a:cs typeface="Arial" panose="020B0604020202020204" pitchFamily="34" charset="0"/>
              </a:rPr>
              <a:t>L'impulsion</a:t>
            </a:r>
            <a:r>
              <a:rPr lang="de-CH" b="1" dirty="0">
                <a:latin typeface="Arial" panose="020B0604020202020204" pitchFamily="34" charset="0"/>
                <a:cs typeface="Arial" panose="020B0604020202020204" pitchFamily="34" charset="0"/>
              </a:rPr>
              <a:t> </a:t>
            </a:r>
          </a:p>
          <a:p>
            <a:pPr algn="ctr"/>
            <a:r>
              <a:rPr lang="de-CH" b="1" dirty="0">
                <a:latin typeface="Arial" panose="020B0604020202020204" pitchFamily="34" charset="0"/>
                <a:cs typeface="Arial" panose="020B0604020202020204" pitchFamily="34" charset="0"/>
              </a:rPr>
              <a:t>de la </a:t>
            </a:r>
          </a:p>
          <a:p>
            <a:pPr algn="ctr"/>
            <a:r>
              <a:rPr lang="de-CH" b="1" dirty="0">
                <a:latin typeface="Arial" panose="020B0604020202020204" pitchFamily="34" charset="0"/>
                <a:cs typeface="Arial" panose="020B0604020202020204" pitchFamily="34" charset="0"/>
              </a:rPr>
              <a:t>CEDH </a:t>
            </a:r>
          </a:p>
          <a:p>
            <a:pPr algn="ctr"/>
            <a:r>
              <a:rPr lang="de-CH" b="1" dirty="0">
                <a:latin typeface="Arial" panose="020B0604020202020204" pitchFamily="34" charset="0"/>
                <a:cs typeface="Arial" panose="020B0604020202020204" pitchFamily="34" charset="0"/>
              </a:rPr>
              <a:t>et de la </a:t>
            </a:r>
          </a:p>
          <a:p>
            <a:pPr algn="ctr"/>
            <a:r>
              <a:rPr lang="de-CH" b="1" dirty="0">
                <a:latin typeface="Arial" panose="020B0604020202020204" pitchFamily="34" charset="0"/>
                <a:cs typeface="Arial" panose="020B0604020202020204" pitchFamily="34" charset="0"/>
              </a:rPr>
              <a:t>CIDE</a:t>
            </a:r>
          </a:p>
          <a:p>
            <a:endParaRPr lang="de-CH" dirty="0">
              <a:solidFill>
                <a:srgbClr val="EED8B7"/>
              </a:solidFill>
              <a:latin typeface="Arial" panose="020B0604020202020204" pitchFamily="34" charset="0"/>
              <a:cs typeface="Arial" panose="020B0604020202020204" pitchFamily="34" charset="0"/>
            </a:endParaRPr>
          </a:p>
        </p:txBody>
      </p:sp>
      <p:sp>
        <p:nvSpPr>
          <p:cNvPr id="8" name="Titel 1">
            <a:extLst>
              <a:ext uri="{FF2B5EF4-FFF2-40B4-BE49-F238E27FC236}">
                <a16:creationId xmlns:a16="http://schemas.microsoft.com/office/drawing/2014/main" id="{DB815379-C8B0-ABEA-A96C-8889145FBC4A}"/>
              </a:ext>
            </a:extLst>
          </p:cNvPr>
          <p:cNvSpPr>
            <a:spLocks noGrp="1"/>
          </p:cNvSpPr>
          <p:nvPr>
            <p:ph type="title"/>
          </p:nvPr>
        </p:nvSpPr>
        <p:spPr>
          <a:xfrm>
            <a:off x="628650" y="365127"/>
            <a:ext cx="7886700" cy="698902"/>
          </a:xfrm>
        </p:spPr>
        <p:txBody>
          <a:bodyPr>
            <a:noAutofit/>
          </a:bodyPr>
          <a:lstStyle/>
          <a:p>
            <a:r>
              <a:rPr lang="de-CH" sz="2800" kern="0" dirty="0" err="1">
                <a:effectLst/>
                <a:latin typeface="Arial" panose="020B0604020202020204" pitchFamily="34" charset="0"/>
                <a:ea typeface="MS Mincho" panose="02020609040205080304" pitchFamily="49" charset="-128"/>
                <a:cs typeface="Arial" panose="020B0604020202020204" pitchFamily="34" charset="0"/>
              </a:rPr>
              <a:t>L'injustice</a:t>
            </a:r>
            <a:r>
              <a:rPr lang="de-CH" sz="2800" kern="0" dirty="0">
                <a:effectLst/>
                <a:latin typeface="Arial" panose="020B0604020202020204" pitchFamily="34" charset="0"/>
                <a:ea typeface="MS Mincho" panose="02020609040205080304" pitchFamily="49" charset="-128"/>
                <a:cs typeface="Arial" panose="020B0604020202020204" pitchFamily="34" charset="0"/>
              </a:rPr>
              <a:t> </a:t>
            </a:r>
            <a:r>
              <a:rPr lang="de-CH" sz="2800" kern="0" dirty="0" err="1">
                <a:effectLst/>
                <a:latin typeface="Arial" panose="020B0604020202020204" pitchFamily="34" charset="0"/>
                <a:ea typeface="MS Mincho" panose="02020609040205080304" pitchFamily="49" charset="-128"/>
                <a:cs typeface="Arial" panose="020B0604020202020204" pitchFamily="34" charset="0"/>
              </a:rPr>
              <a:t>peut</a:t>
            </a:r>
            <a:r>
              <a:rPr lang="de-CH" sz="2800" kern="0" dirty="0">
                <a:effectLst/>
                <a:latin typeface="Arial" panose="020B0604020202020204" pitchFamily="34" charset="0"/>
                <a:ea typeface="MS Mincho" panose="02020609040205080304" pitchFamily="49" charset="-128"/>
                <a:cs typeface="Arial" panose="020B0604020202020204" pitchFamily="34" charset="0"/>
              </a:rPr>
              <a:t>-elle être « réparée » ?</a:t>
            </a:r>
            <a:endParaRPr lang="de-CH" sz="2800" dirty="0">
              <a:latin typeface="Arial" panose="020B0604020202020204" pitchFamily="34" charset="0"/>
              <a:cs typeface="Arial" panose="020B0604020202020204" pitchFamily="34" charset="0"/>
            </a:endParaRPr>
          </a:p>
        </p:txBody>
      </p:sp>
      <p:pic>
        <p:nvPicPr>
          <p:cNvPr id="10" name="Grafik 9" descr="Ein Bild, das Text, Screenshot, Schrift, Reihe enthält.&#10;&#10;Automatisch generierte Beschreibung">
            <a:extLst>
              <a:ext uri="{FF2B5EF4-FFF2-40B4-BE49-F238E27FC236}">
                <a16:creationId xmlns:a16="http://schemas.microsoft.com/office/drawing/2014/main" id="{070F09AE-B1C6-D69C-BEA1-2C52321D76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3214" y="3099487"/>
            <a:ext cx="7583865" cy="3758513"/>
          </a:xfrm>
          <a:prstGeom prst="rect">
            <a:avLst/>
          </a:prstGeom>
        </p:spPr>
      </p:pic>
      <p:pic>
        <p:nvPicPr>
          <p:cNvPr id="9" name="Grafik 8">
            <a:extLst>
              <a:ext uri="{FF2B5EF4-FFF2-40B4-BE49-F238E27FC236}">
                <a16:creationId xmlns:a16="http://schemas.microsoft.com/office/drawing/2014/main" id="{CD5DC7E7-159A-201C-CAA7-86D99E8484C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0550" y="3099487"/>
            <a:ext cx="7781925" cy="3124200"/>
          </a:xfrm>
          <a:prstGeom prst="rect">
            <a:avLst/>
          </a:prstGeom>
        </p:spPr>
      </p:pic>
    </p:spTree>
    <p:extLst>
      <p:ext uri="{BB962C8B-B14F-4D97-AF65-F5344CB8AC3E}">
        <p14:creationId xmlns:p14="http://schemas.microsoft.com/office/powerpoint/2010/main" val="950261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12CB58DA-6553-602A-93F9-7DD88A864F85}"/>
              </a:ext>
            </a:extLst>
          </p:cNvPr>
          <p:cNvSpPr txBox="1"/>
          <p:nvPr/>
        </p:nvSpPr>
        <p:spPr>
          <a:xfrm>
            <a:off x="5981700" y="1274376"/>
            <a:ext cx="2038350" cy="461665"/>
          </a:xfrm>
          <a:prstGeom prst="rect">
            <a:avLst/>
          </a:prstGeom>
          <a:solidFill>
            <a:srgbClr val="CBA664"/>
          </a:solidFill>
        </p:spPr>
        <p:txBody>
          <a:bodyPr wrap="square" rtlCol="0">
            <a:spAutoFit/>
          </a:bodyPr>
          <a:lstStyle/>
          <a:p>
            <a:r>
              <a:rPr lang="de-CH" sz="2400" b="1" dirty="0">
                <a:latin typeface="Arial" panose="020B0604020202020204" pitchFamily="34" charset="0"/>
                <a:cs typeface="Arial" panose="020B0604020202020204" pitchFamily="34" charset="0"/>
              </a:rPr>
              <a:t>Reconnaître</a:t>
            </a:r>
          </a:p>
        </p:txBody>
      </p:sp>
      <p:sp>
        <p:nvSpPr>
          <p:cNvPr id="7" name="Bogen 6">
            <a:extLst>
              <a:ext uri="{FF2B5EF4-FFF2-40B4-BE49-F238E27FC236}">
                <a16:creationId xmlns:a16="http://schemas.microsoft.com/office/drawing/2014/main" id="{462A1ADD-0FE1-CE0C-B8BA-532D3F72ECDA}"/>
              </a:ext>
            </a:extLst>
          </p:cNvPr>
          <p:cNvSpPr/>
          <p:nvPr/>
        </p:nvSpPr>
        <p:spPr>
          <a:xfrm>
            <a:off x="-3228975" y="1505208"/>
            <a:ext cx="8181975" cy="1628518"/>
          </a:xfrm>
          <a:prstGeom prst="arc">
            <a:avLst/>
          </a:prstGeom>
          <a:ln w="88900">
            <a:solidFill>
              <a:srgbClr val="CBA664"/>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a:p>
        </p:txBody>
      </p:sp>
      <p:sp>
        <p:nvSpPr>
          <p:cNvPr id="8" name="Textfeld 7">
            <a:extLst>
              <a:ext uri="{FF2B5EF4-FFF2-40B4-BE49-F238E27FC236}">
                <a16:creationId xmlns:a16="http://schemas.microsoft.com/office/drawing/2014/main" id="{A7785F54-A1C3-46E4-CF28-EEC155C0BF86}"/>
              </a:ext>
            </a:extLst>
          </p:cNvPr>
          <p:cNvSpPr txBox="1"/>
          <p:nvPr/>
        </p:nvSpPr>
        <p:spPr>
          <a:xfrm>
            <a:off x="1123950" y="1736041"/>
            <a:ext cx="2749471" cy="2308324"/>
          </a:xfrm>
          <a:prstGeom prst="rect">
            <a:avLst/>
          </a:prstGeom>
          <a:noFill/>
        </p:spPr>
        <p:txBody>
          <a:bodyPr wrap="none" rtlCol="0">
            <a:spAutoFit/>
          </a:bodyPr>
          <a:lstStyle/>
          <a:p>
            <a:r>
              <a:rPr lang="de-CH" b="1" dirty="0" err="1">
                <a:solidFill>
                  <a:schemeClr val="tx1">
                    <a:lumMod val="75000"/>
                    <a:lumOff val="25000"/>
                  </a:schemeClr>
                </a:solidFill>
                <a:latin typeface="Arial" panose="020B0604020202020204" pitchFamily="34" charset="0"/>
                <a:cs typeface="Arial" panose="020B0604020202020204" pitchFamily="34" charset="0"/>
              </a:rPr>
              <a:t>Incitations</a:t>
            </a:r>
            <a:r>
              <a:rPr lang="de-CH" b="1" dirty="0">
                <a:solidFill>
                  <a:schemeClr val="tx1">
                    <a:lumMod val="75000"/>
                    <a:lumOff val="25000"/>
                  </a:schemeClr>
                </a:solidFill>
                <a:latin typeface="Arial" panose="020B0604020202020204" pitchFamily="34" charset="0"/>
                <a:cs typeface="Arial" panose="020B0604020202020204" pitchFamily="34" charset="0"/>
              </a:rPr>
              <a:t> </a:t>
            </a:r>
          </a:p>
          <a:p>
            <a:r>
              <a:rPr lang="de-CH" b="1" dirty="0">
                <a:solidFill>
                  <a:schemeClr val="tx1">
                    <a:lumMod val="75000"/>
                    <a:lumOff val="25000"/>
                  </a:schemeClr>
                </a:solidFill>
                <a:latin typeface="Arial" panose="020B0604020202020204" pitchFamily="34" charset="0"/>
                <a:cs typeface="Arial" panose="020B0604020202020204" pitchFamily="34" charset="0"/>
              </a:rPr>
              <a:t>par le </a:t>
            </a:r>
          </a:p>
          <a:p>
            <a:r>
              <a:rPr lang="de-CH" b="1" dirty="0" err="1">
                <a:solidFill>
                  <a:schemeClr val="tx1">
                    <a:lumMod val="75000"/>
                    <a:lumOff val="25000"/>
                  </a:schemeClr>
                </a:solidFill>
                <a:latin typeface="Arial" panose="020B0604020202020204" pitchFamily="34" charset="0"/>
                <a:cs typeface="Arial" panose="020B0604020202020204" pitchFamily="34" charset="0"/>
              </a:rPr>
              <a:t>droit</a:t>
            </a:r>
            <a:r>
              <a:rPr lang="de-CH" b="1" dirty="0">
                <a:solidFill>
                  <a:schemeClr val="tx1">
                    <a:lumMod val="75000"/>
                    <a:lumOff val="25000"/>
                  </a:schemeClr>
                </a:solidFill>
                <a:latin typeface="Arial" panose="020B0604020202020204" pitchFamily="34" charset="0"/>
                <a:cs typeface="Arial" panose="020B0604020202020204" pitchFamily="34" charset="0"/>
              </a:rPr>
              <a:t> </a:t>
            </a:r>
            <a:r>
              <a:rPr lang="de-CH" b="1" dirty="0" err="1">
                <a:solidFill>
                  <a:schemeClr val="tx1">
                    <a:lumMod val="75000"/>
                    <a:lumOff val="25000"/>
                  </a:schemeClr>
                </a:solidFill>
                <a:latin typeface="Arial" panose="020B0604020202020204" pitchFamily="34" charset="0"/>
                <a:cs typeface="Arial" panose="020B0604020202020204" pitchFamily="34" charset="0"/>
              </a:rPr>
              <a:t>civil</a:t>
            </a:r>
            <a:r>
              <a:rPr lang="de-CH" b="1" dirty="0">
                <a:solidFill>
                  <a:schemeClr val="tx1">
                    <a:lumMod val="75000"/>
                    <a:lumOff val="25000"/>
                  </a:schemeClr>
                </a:solidFill>
                <a:latin typeface="Arial" panose="020B0604020202020204" pitchFamily="34" charset="0"/>
                <a:cs typeface="Arial" panose="020B0604020202020204" pitchFamily="34" charset="0"/>
              </a:rPr>
              <a:t>:</a:t>
            </a:r>
          </a:p>
          <a:p>
            <a:endParaRPr lang="de-CH" b="1" dirty="0">
              <a:solidFill>
                <a:schemeClr val="tx1">
                  <a:lumMod val="75000"/>
                  <a:lumOff val="25000"/>
                </a:schemeClr>
              </a:solidFill>
              <a:latin typeface="Arial" panose="020B0604020202020204" pitchFamily="34" charset="0"/>
              <a:cs typeface="Arial" panose="020B0604020202020204" pitchFamily="34" charset="0"/>
            </a:endParaRPr>
          </a:p>
          <a:p>
            <a:r>
              <a:rPr lang="de-CH" b="1" dirty="0">
                <a:solidFill>
                  <a:schemeClr val="tx1">
                    <a:lumMod val="75000"/>
                    <a:lumOff val="25000"/>
                  </a:schemeClr>
                </a:solidFill>
                <a:latin typeface="Arial" panose="020B0604020202020204" pitchFamily="34" charset="0"/>
                <a:cs typeface="Arial" panose="020B0604020202020204" pitchFamily="34" charset="0"/>
              </a:rPr>
              <a:t>Mémoires, recherches, </a:t>
            </a:r>
          </a:p>
          <a:p>
            <a:r>
              <a:rPr lang="de-CH" b="1" dirty="0">
                <a:solidFill>
                  <a:schemeClr val="tx1">
                    <a:lumMod val="75000"/>
                    <a:lumOff val="25000"/>
                  </a:schemeClr>
                </a:solidFill>
                <a:latin typeface="Arial" panose="020B0604020202020204" pitchFamily="34" charset="0"/>
                <a:cs typeface="Arial" panose="020B0604020202020204" pitchFamily="34" charset="0"/>
              </a:rPr>
              <a:t>Expositions, </a:t>
            </a:r>
          </a:p>
          <a:p>
            <a:r>
              <a:rPr lang="de-CH" b="1" dirty="0">
                <a:solidFill>
                  <a:schemeClr val="tx1">
                    <a:lumMod val="75000"/>
                    <a:lumOff val="25000"/>
                  </a:schemeClr>
                </a:solidFill>
                <a:latin typeface="Arial" panose="020B0604020202020204" pitchFamily="34" charset="0"/>
                <a:cs typeface="Arial" panose="020B0604020202020204" pitchFamily="34" charset="0"/>
              </a:rPr>
              <a:t>Initiative </a:t>
            </a:r>
            <a:r>
              <a:rPr lang="de-CH" b="1" dirty="0" err="1">
                <a:solidFill>
                  <a:schemeClr val="tx1">
                    <a:lumMod val="75000"/>
                    <a:lumOff val="25000"/>
                  </a:schemeClr>
                </a:solidFill>
                <a:latin typeface="Arial" panose="020B0604020202020204" pitchFamily="34" charset="0"/>
                <a:cs typeface="Arial" panose="020B0604020202020204" pitchFamily="34" charset="0"/>
              </a:rPr>
              <a:t>populaire</a:t>
            </a:r>
            <a:r>
              <a:rPr lang="de-CH" b="1" dirty="0">
                <a:solidFill>
                  <a:schemeClr val="tx1">
                    <a:lumMod val="75000"/>
                    <a:lumOff val="25000"/>
                  </a:schemeClr>
                </a:solidFill>
                <a:latin typeface="Arial" panose="020B0604020202020204" pitchFamily="34" charset="0"/>
                <a:cs typeface="Arial" panose="020B0604020202020204" pitchFamily="34" charset="0"/>
              </a:rPr>
              <a:t>.</a:t>
            </a:r>
          </a:p>
          <a:p>
            <a:endParaRPr lang="de-CH" dirty="0">
              <a:latin typeface="Arial" panose="020B0604020202020204" pitchFamily="34" charset="0"/>
              <a:cs typeface="Arial" panose="020B0604020202020204" pitchFamily="34" charset="0"/>
            </a:endParaRPr>
          </a:p>
        </p:txBody>
      </p:sp>
      <p:sp>
        <p:nvSpPr>
          <p:cNvPr id="9" name="Titel 1">
            <a:extLst>
              <a:ext uri="{FF2B5EF4-FFF2-40B4-BE49-F238E27FC236}">
                <a16:creationId xmlns:a16="http://schemas.microsoft.com/office/drawing/2014/main" id="{691B4265-260D-662C-2EA8-C9AE29445B45}"/>
              </a:ext>
            </a:extLst>
          </p:cNvPr>
          <p:cNvSpPr>
            <a:spLocks noGrp="1"/>
          </p:cNvSpPr>
          <p:nvPr>
            <p:ph type="title"/>
          </p:nvPr>
        </p:nvSpPr>
        <p:spPr>
          <a:xfrm>
            <a:off x="628650" y="365127"/>
            <a:ext cx="7886700" cy="698902"/>
          </a:xfrm>
        </p:spPr>
        <p:txBody>
          <a:bodyPr>
            <a:noAutofit/>
          </a:bodyPr>
          <a:lstStyle/>
          <a:p>
            <a:r>
              <a:rPr lang="de-CH" sz="2800" kern="0" dirty="0" err="1">
                <a:effectLst/>
                <a:latin typeface="Arial" panose="020B0604020202020204" pitchFamily="34" charset="0"/>
                <a:ea typeface="MS Mincho" panose="02020609040205080304" pitchFamily="49" charset="-128"/>
                <a:cs typeface="Arial" panose="020B0604020202020204" pitchFamily="34" charset="0"/>
              </a:rPr>
              <a:t>L'injustice</a:t>
            </a:r>
            <a:r>
              <a:rPr lang="de-CH" sz="2800" kern="0" dirty="0">
                <a:effectLst/>
                <a:latin typeface="Arial" panose="020B0604020202020204" pitchFamily="34" charset="0"/>
                <a:ea typeface="MS Mincho" panose="02020609040205080304" pitchFamily="49" charset="-128"/>
                <a:cs typeface="Arial" panose="020B0604020202020204" pitchFamily="34" charset="0"/>
              </a:rPr>
              <a:t> </a:t>
            </a:r>
            <a:r>
              <a:rPr lang="de-CH" sz="2800" kern="0" dirty="0" err="1">
                <a:effectLst/>
                <a:latin typeface="Arial" panose="020B0604020202020204" pitchFamily="34" charset="0"/>
                <a:ea typeface="MS Mincho" panose="02020609040205080304" pitchFamily="49" charset="-128"/>
                <a:cs typeface="Arial" panose="020B0604020202020204" pitchFamily="34" charset="0"/>
              </a:rPr>
              <a:t>peut</a:t>
            </a:r>
            <a:r>
              <a:rPr lang="de-CH" sz="2800" kern="0" dirty="0">
                <a:effectLst/>
                <a:latin typeface="Arial" panose="020B0604020202020204" pitchFamily="34" charset="0"/>
                <a:ea typeface="MS Mincho" panose="02020609040205080304" pitchFamily="49" charset="-128"/>
                <a:cs typeface="Arial" panose="020B0604020202020204" pitchFamily="34" charset="0"/>
              </a:rPr>
              <a:t>-elle être « réparée » ?</a:t>
            </a:r>
            <a:endParaRPr lang="de-CH" sz="2800" dirty="0">
              <a:latin typeface="Arial" panose="020B0604020202020204" pitchFamily="34" charset="0"/>
              <a:cs typeface="Arial" panose="020B0604020202020204" pitchFamily="34" charset="0"/>
            </a:endParaRPr>
          </a:p>
        </p:txBody>
      </p:sp>
      <p:pic>
        <p:nvPicPr>
          <p:cNvPr id="11" name="Grafik 10">
            <a:extLst>
              <a:ext uri="{FF2B5EF4-FFF2-40B4-BE49-F238E27FC236}">
                <a16:creationId xmlns:a16="http://schemas.microsoft.com/office/drawing/2014/main" id="{520F9048-D665-0A48-2F27-186823FA7B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3425" y="2768598"/>
            <a:ext cx="7781925" cy="3724275"/>
          </a:xfrm>
          <a:prstGeom prst="rect">
            <a:avLst/>
          </a:prstGeom>
        </p:spPr>
      </p:pic>
    </p:spTree>
    <p:extLst>
      <p:ext uri="{BB962C8B-B14F-4D97-AF65-F5344CB8AC3E}">
        <p14:creationId xmlns:p14="http://schemas.microsoft.com/office/powerpoint/2010/main" val="29002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8677E683-69CE-8B9C-AA3F-466DF95D7295}"/>
              </a:ext>
            </a:extLst>
          </p:cNvPr>
          <p:cNvSpPr>
            <a:spLocks noGrp="1"/>
          </p:cNvSpPr>
          <p:nvPr>
            <p:ph type="title"/>
          </p:nvPr>
        </p:nvSpPr>
        <p:spPr>
          <a:xfrm>
            <a:off x="628650" y="365127"/>
            <a:ext cx="7886700" cy="698902"/>
          </a:xfrm>
        </p:spPr>
        <p:txBody>
          <a:bodyPr>
            <a:noAutofit/>
          </a:bodyPr>
          <a:lstStyle/>
          <a:p>
            <a:r>
              <a:rPr lang="de-CH" sz="2800" kern="0" dirty="0" err="1">
                <a:effectLst/>
                <a:latin typeface="Arial" panose="020B0604020202020204" pitchFamily="34" charset="0"/>
                <a:ea typeface="MS Mincho" panose="02020609040205080304" pitchFamily="49" charset="-128"/>
                <a:cs typeface="Arial" panose="020B0604020202020204" pitchFamily="34" charset="0"/>
              </a:rPr>
              <a:t>L'injustice</a:t>
            </a:r>
            <a:r>
              <a:rPr lang="de-CH" sz="2800" kern="0" dirty="0">
                <a:effectLst/>
                <a:latin typeface="Arial" panose="020B0604020202020204" pitchFamily="34" charset="0"/>
                <a:ea typeface="MS Mincho" panose="02020609040205080304" pitchFamily="49" charset="-128"/>
                <a:cs typeface="Arial" panose="020B0604020202020204" pitchFamily="34" charset="0"/>
              </a:rPr>
              <a:t> </a:t>
            </a:r>
            <a:r>
              <a:rPr lang="de-CH" sz="2800" kern="0" dirty="0" err="1">
                <a:effectLst/>
                <a:latin typeface="Arial" panose="020B0604020202020204" pitchFamily="34" charset="0"/>
                <a:ea typeface="MS Mincho" panose="02020609040205080304" pitchFamily="49" charset="-128"/>
                <a:cs typeface="Arial" panose="020B0604020202020204" pitchFamily="34" charset="0"/>
              </a:rPr>
              <a:t>peut</a:t>
            </a:r>
            <a:r>
              <a:rPr lang="de-CH" sz="2800" kern="0" dirty="0">
                <a:effectLst/>
                <a:latin typeface="Arial" panose="020B0604020202020204" pitchFamily="34" charset="0"/>
                <a:ea typeface="MS Mincho" panose="02020609040205080304" pitchFamily="49" charset="-128"/>
                <a:cs typeface="Arial" panose="020B0604020202020204" pitchFamily="34" charset="0"/>
              </a:rPr>
              <a:t>-elle être « réparée » ?</a:t>
            </a:r>
            <a:endParaRPr lang="de-CH" sz="2800" dirty="0">
              <a:latin typeface="Arial" panose="020B0604020202020204" pitchFamily="34" charset="0"/>
              <a:cs typeface="Arial" panose="020B0604020202020204" pitchFamily="34" charset="0"/>
            </a:endParaRPr>
          </a:p>
        </p:txBody>
      </p:sp>
      <p:pic>
        <p:nvPicPr>
          <p:cNvPr id="3" name="Grafik 2" descr="Ein Bild, das Text, Screenshot, Schrift, Zahl enthält.&#10;&#10;Automatisch generierte Beschreibung">
            <a:extLst>
              <a:ext uri="{FF2B5EF4-FFF2-40B4-BE49-F238E27FC236}">
                <a16:creationId xmlns:a16="http://schemas.microsoft.com/office/drawing/2014/main" id="{65C8F725-57AC-C36C-8649-08751CC75D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8730" y="2041396"/>
            <a:ext cx="6892290" cy="4004131"/>
          </a:xfrm>
          <a:prstGeom prst="rect">
            <a:avLst/>
          </a:prstGeom>
        </p:spPr>
      </p:pic>
    </p:spTree>
    <p:extLst>
      <p:ext uri="{BB962C8B-B14F-4D97-AF65-F5344CB8AC3E}">
        <p14:creationId xmlns:p14="http://schemas.microsoft.com/office/powerpoint/2010/main" val="91509889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883</Words>
  <Application>Microsoft Office PowerPoint</Application>
  <PresentationFormat>Bildschirmpräsentation (4:3)</PresentationFormat>
  <Paragraphs>39</Paragraphs>
  <Slides>5</Slides>
  <Notes>5</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vt:i4>
      </vt:variant>
    </vt:vector>
  </HeadingPairs>
  <TitlesOfParts>
    <vt:vector size="11" baseType="lpstr">
      <vt:lpstr>Aptos</vt:lpstr>
      <vt:lpstr>Aptos Display</vt:lpstr>
      <vt:lpstr>Arial</vt:lpstr>
      <vt:lpstr>Calibri</vt:lpstr>
      <vt:lpstr>Times New Roman</vt:lpstr>
      <vt:lpstr>Office</vt:lpstr>
      <vt:lpstr>B.5  L'injustice peut-elle être «réparée» ?</vt:lpstr>
      <vt:lpstr>L'injustice peut-elle être « réparée » ?</vt:lpstr>
      <vt:lpstr>L'injustice peut-elle être « réparée » ?</vt:lpstr>
      <vt:lpstr>L'injustice peut-elle être « réparée » ?</vt:lpstr>
      <vt:lpstr>L'injustice peut-elle être « réparée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Utz Hans PH Luzern</dc:creator>
  <cp:keywords>, docId:E40DF29B77D097BAA588F18E9AF1C950</cp:keywords>
  <cp:lastModifiedBy>Utz Hans PH Luzern</cp:lastModifiedBy>
  <cp:revision>22</cp:revision>
  <dcterms:created xsi:type="dcterms:W3CDTF">2024-04-14T06:19:19Z</dcterms:created>
  <dcterms:modified xsi:type="dcterms:W3CDTF">2024-12-18T06:15:25Z</dcterms:modified>
</cp:coreProperties>
</file>